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309" r:id="rId3"/>
    <p:sldId id="302" r:id="rId4"/>
    <p:sldId id="312" r:id="rId5"/>
    <p:sldId id="287" r:id="rId6"/>
    <p:sldId id="294" r:id="rId7"/>
    <p:sldId id="29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E470D-497A-4A58-9F77-EEE17AB2AD23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8D5CC0-EB63-4395-9087-4719B9691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3161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D5CC0-EB63-4395-9087-4719B96913C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855D79B-EAC8-4EBC-B117-98C212948B38}" type="slidenum">
              <a:rPr lang="ru-RU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91;&#1088;&#1086;&#1082;%20!!!!!!!!!!!!!!!!!!!!!!!!!!!!!!!!!!!!!!!!!!!!!!!!!!!!\01%20&#1044;&#1086;&#1088;&#1086;&#1078;&#1082;&#1072;%201.wma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91;&#1088;&#1086;&#1082;%20!!!!!!!!!!!!!!!!!!!!!!!!!!!!!!!!!!!!!!!!!!!!!!!!!!!!\&#1076;&#1077;&#1083;&#1100;&#1092;&#1080;&#1085;.m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16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96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7158" y="785794"/>
            <a:ext cx="8286808" cy="5310206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endParaRPr lang="ru-RU" sz="2800" b="1" dirty="0" smtClean="0">
              <a:solidFill>
                <a:srgbClr val="FFC000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sz="2800" b="1" dirty="0">
              <a:solidFill>
                <a:srgbClr val="FFC000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Урок русского языка</a:t>
            </a:r>
            <a:endParaRPr lang="ru-RU" sz="2800" b="1" dirty="0">
              <a:solidFill>
                <a:srgbClr val="FFC000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sz="2800" b="1" dirty="0">
                <a:solidFill>
                  <a:srgbClr val="FFC000"/>
                </a:solidFill>
              </a:rPr>
              <a:t> 4</a:t>
            </a:r>
            <a:r>
              <a:rPr lang="ru-RU" sz="2800" b="1" dirty="0" smtClean="0">
                <a:solidFill>
                  <a:srgbClr val="FFC000"/>
                </a:solidFill>
              </a:rPr>
              <a:t> класс</a:t>
            </a:r>
            <a:endParaRPr lang="ru-RU" sz="2800" b="1" dirty="0">
              <a:solidFill>
                <a:srgbClr val="FFC000"/>
              </a:solidFill>
            </a:endParaRPr>
          </a:p>
          <a:p>
            <a:pPr algn="r">
              <a:buFont typeface="Wingdings" pitchFamily="2" charset="2"/>
              <a:buNone/>
            </a:pPr>
            <a:endParaRPr lang="ru-RU" sz="2600" b="1" dirty="0" smtClean="0"/>
          </a:p>
          <a:p>
            <a:pPr algn="r">
              <a:buFont typeface="Wingdings" pitchFamily="2" charset="2"/>
              <a:buNone/>
            </a:pPr>
            <a:endParaRPr lang="ru-RU" sz="2600" b="1" dirty="0" smtClean="0"/>
          </a:p>
          <a:p>
            <a:pPr algn="r">
              <a:buFont typeface="Wingdings" pitchFamily="2" charset="2"/>
              <a:buNone/>
            </a:pPr>
            <a:endParaRPr lang="ru-RU" sz="2600" b="1" dirty="0" smtClean="0"/>
          </a:p>
          <a:p>
            <a:pPr algn="ctr">
              <a:buFont typeface="Wingdings" pitchFamily="2" charset="2"/>
              <a:buNone/>
            </a:pPr>
            <a:endParaRPr lang="ru-RU" sz="2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57818" y="5715016"/>
            <a:ext cx="37861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Wingdings" pitchFamily="2" charset="2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Учитель :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Строич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Р.В.</a:t>
            </a:r>
          </a:p>
          <a:p>
            <a:pPr algn="r">
              <a:buFont typeface="Wingdings" pitchFamily="2" charset="2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МБОУ- СОШ №3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565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Гончарова\Мои документы\Загрузки\ФОТО МАЯ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6607" y="-537556"/>
            <a:ext cx="9152134" cy="75724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8719349">
            <a:off x="5491921" y="1003771"/>
            <a:ext cx="199121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фонетика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938878">
            <a:off x="5645502" y="2697939"/>
            <a:ext cx="28990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словообразование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5833852">
            <a:off x="3860742" y="470828"/>
            <a:ext cx="244319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орфография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4441067" flipV="1">
            <a:off x="3418967" y="945637"/>
            <a:ext cx="19477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морфология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444751">
            <a:off x="2877795" y="1930241"/>
            <a:ext cx="226714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синтаксис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9469686">
            <a:off x="3025926" y="2805107"/>
            <a:ext cx="19354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пунктуация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983931">
            <a:off x="4966832" y="804301"/>
            <a:ext cx="159152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лексика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2446354"/>
            <a:ext cx="1071570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Разделы</a:t>
            </a:r>
          </a:p>
          <a:p>
            <a:pPr algn="ctr"/>
            <a:r>
              <a:rPr lang="ru-RU" b="1" dirty="0" smtClean="0"/>
              <a:t>русского    языка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rgbClr val="002060"/>
                </a:solidFill>
              </a:rPr>
              <a:t>Порт «Алфавит»  </a:t>
            </a:r>
            <a:r>
              <a:rPr lang="ru-RU" sz="2800" dirty="0" smtClean="0">
                <a:solidFill>
                  <a:schemeClr val="tx1"/>
                </a:solidFill>
              </a:rPr>
              <a:t>Запишите строку , в которой слова              расположены в алфавитном порядке.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img1_18527" descr="http://player.myshared.ru/81004/data/images/img1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496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496" y="1998132"/>
            <a:ext cx="9108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endParaRPr lang="ru-RU" sz="32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811986" y="1259468"/>
            <a:ext cx="793647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400" b="1" dirty="0"/>
              <a:t>1.якорь,экипаж, пассажир, корабль, </a:t>
            </a:r>
            <a:r>
              <a:rPr lang="ru-RU" sz="2400" b="1" dirty="0" smtClean="0"/>
              <a:t>волшебник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06980" y="2212829"/>
            <a:ext cx="660648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/>
              <a:t>2.корабль,якорь,волшебник, экипаж, пассажир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06980" y="3106127"/>
            <a:ext cx="7456505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/>
              <a:t>3.волшебник, корабль, пассажир, экипаж, якорь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15004" y="4047455"/>
            <a:ext cx="696652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/>
              <a:t>4.экипаж, пассажир, корабль, волшебник, якорь</a:t>
            </a:r>
          </a:p>
        </p:txBody>
      </p:sp>
      <p:pic>
        <p:nvPicPr>
          <p:cNvPr id="12" name="01 Дорожка 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9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ельфин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76909"/>
            <a:ext cx="8929718" cy="68690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4348" y="214290"/>
            <a:ext cx="80010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Наш парус ветер подгоняет.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Корабль скользит по ласковой  волне.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Вон за бортом  дельфин играет,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Резвясь в прозрачной глубине</a:t>
            </a:r>
            <a:r>
              <a:rPr lang="ru-RU" sz="2800" dirty="0" smtClean="0">
                <a:solidFill>
                  <a:srgbClr val="FFFF00"/>
                </a:solidFill>
              </a:rPr>
              <a:t>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61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857232"/>
            <a:ext cx="9001156" cy="4643470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Вадоёмы</a:t>
            </a:r>
            <a:r>
              <a:rPr lang="ru-RU" b="1" dirty="0" smtClean="0"/>
              <a:t> имеют </a:t>
            </a:r>
            <a:r>
              <a:rPr lang="ru-RU" b="1" dirty="0" err="1" smtClean="0"/>
              <a:t>бальшое</a:t>
            </a:r>
            <a:r>
              <a:rPr lang="ru-RU" b="1" dirty="0" smtClean="0"/>
              <a:t> </a:t>
            </a:r>
            <a:r>
              <a:rPr lang="ru-RU" b="1" dirty="0" err="1" smtClean="0"/>
              <a:t>зночение</a:t>
            </a:r>
            <a:r>
              <a:rPr lang="ru-RU" b="1" dirty="0" smtClean="0"/>
              <a:t> в </a:t>
            </a:r>
            <a:r>
              <a:rPr lang="ru-RU" b="1" dirty="0" err="1" smtClean="0"/>
              <a:t>природи</a:t>
            </a:r>
            <a:r>
              <a:rPr lang="ru-RU" b="1" dirty="0" smtClean="0"/>
              <a:t> и в </a:t>
            </a:r>
            <a:r>
              <a:rPr lang="ru-RU" b="1" dirty="0" err="1" smtClean="0"/>
              <a:t>жизне</a:t>
            </a:r>
            <a:r>
              <a:rPr lang="ru-RU" b="1" dirty="0" smtClean="0"/>
              <a:t> людей. Они украшают Землю, радуют нас сваей красотой…</a:t>
            </a:r>
            <a:br>
              <a:rPr lang="ru-RU" b="1" dirty="0" smtClean="0"/>
            </a:br>
            <a:r>
              <a:rPr lang="ru-RU" b="1" dirty="0" smtClean="0"/>
              <a:t>Вода –  </a:t>
            </a:r>
            <a:r>
              <a:rPr lang="ru-RU" b="1" dirty="0" err="1" smtClean="0"/>
              <a:t>источьник</a:t>
            </a:r>
            <a:r>
              <a:rPr lang="ru-RU" b="1" dirty="0" smtClean="0"/>
              <a:t>  </a:t>
            </a:r>
            <a:r>
              <a:rPr lang="ru-RU" b="1" dirty="0" err="1" smtClean="0"/>
              <a:t>жизне</a:t>
            </a:r>
            <a:r>
              <a:rPr lang="ru-RU" b="1" dirty="0" smtClean="0"/>
              <a:t> на </a:t>
            </a:r>
            <a:r>
              <a:rPr lang="ru-RU" b="1" dirty="0" err="1" smtClean="0"/>
              <a:t>Зимле</a:t>
            </a:r>
            <a:r>
              <a:rPr lang="ru-RU" b="1" dirty="0" smtClean="0"/>
              <a:t>. </a:t>
            </a:r>
            <a:br>
              <a:rPr lang="ru-RU" b="1" dirty="0" smtClean="0"/>
            </a:br>
            <a:endParaRPr lang="ru-RU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60860" y="260648"/>
            <a:ext cx="8136904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Прочитай текст, исправь ошибки.</a:t>
            </a:r>
            <a:endParaRPr lang="ru-RU" sz="400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467544" y="1772816"/>
            <a:ext cx="360040" cy="43204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08115" y="1280954"/>
            <a:ext cx="360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о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4269272" y="1772816"/>
            <a:ext cx="360040" cy="43204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6569397" y="1797968"/>
            <a:ext cx="360040" cy="43204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1927362" y="2389277"/>
            <a:ext cx="360040" cy="43204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4089252" y="2389277"/>
            <a:ext cx="360040" cy="43204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7380312" y="2966864"/>
            <a:ext cx="360040" cy="43204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3071802" y="4214818"/>
            <a:ext cx="360040" cy="43204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5497843" y="4269154"/>
            <a:ext cx="360040" cy="43204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6749417" y="4259735"/>
            <a:ext cx="360040" cy="43204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286248" y="1285860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о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55101" y="1280954"/>
            <a:ext cx="360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46715" y="1897415"/>
            <a:ext cx="268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6564" y="1958108"/>
            <a:ext cx="30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80312" y="2475002"/>
            <a:ext cx="360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о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97843" y="3688516"/>
            <a:ext cx="360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49417" y="3687960"/>
            <a:ext cx="450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1" name="Содержимое 3" descr="http://www.boersenblatt.net/media/747/thumbnails/Bildschirmfoto%202011-06-20%20um%2013.625155.png.625162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1" y="4714884"/>
            <a:ext cx="2786049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Великая сибирская река Ле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56" name="Picture 16" descr="Sundu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3931393"/>
            <a:ext cx="2747797" cy="2060848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772400" cy="1143000"/>
          </a:xfrm>
        </p:spPr>
        <p:txBody>
          <a:bodyPr/>
          <a:lstStyle/>
          <a:p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остров Сокровищ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85784" y="1000108"/>
            <a:ext cx="7000924" cy="5857892"/>
          </a:xfrm>
        </p:spPr>
        <p:txBody>
          <a:bodyPr/>
          <a:lstStyle/>
          <a:p>
            <a:pPr algn="ctr">
              <a:lnSpc>
                <a:spcPct val="90000"/>
              </a:lnSpc>
            </a:pPr>
            <a:endParaRPr lang="ru-RU" sz="2600" dirty="0">
              <a:solidFill>
                <a:srgbClr val="FF0000"/>
              </a:solidFill>
            </a:endParaRPr>
          </a:p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254" name="AutoShape 14"/>
          <p:cNvSpPr>
            <a:spLocks noChangeArrowheads="1"/>
          </p:cNvSpPr>
          <p:nvPr/>
        </p:nvSpPr>
        <p:spPr bwMode="auto">
          <a:xfrm>
            <a:off x="0" y="1285860"/>
            <a:ext cx="6172200" cy="5257800"/>
          </a:xfrm>
          <a:prstGeom prst="verticalScroll">
            <a:avLst>
              <a:gd name="adj" fmla="val 8546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-235767" y="1571612"/>
            <a:ext cx="6643734" cy="435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endParaRPr lang="ru-RU" sz="1200" dirty="0"/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200" b="1" dirty="0">
                <a:solidFill>
                  <a:srgbClr val="0000FF"/>
                </a:solidFill>
              </a:rPr>
              <a:t>Вы ищете клад – золотые монеты,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200" b="1" dirty="0">
                <a:solidFill>
                  <a:srgbClr val="0000FF"/>
                </a:solidFill>
              </a:rPr>
              <a:t>Но ваше богатство, поверьте, не в этом,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200" b="1" dirty="0">
                <a:solidFill>
                  <a:srgbClr val="0000FF"/>
                </a:solidFill>
              </a:rPr>
              <a:t>Вы этим богатством владеете, дети!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200" b="1" dirty="0">
                <a:solidFill>
                  <a:srgbClr val="0000FF"/>
                </a:solidFill>
              </a:rPr>
              <a:t>Ведь русский язык –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200" b="1" dirty="0">
                <a:solidFill>
                  <a:srgbClr val="0000FF"/>
                </a:solidFill>
              </a:rPr>
              <a:t> самый лучший на свете.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200" b="1" dirty="0">
                <a:solidFill>
                  <a:srgbClr val="0000FF"/>
                </a:solidFill>
              </a:rPr>
              <a:t>Он самый великий и самый богатый!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200" b="1" dirty="0">
                <a:solidFill>
                  <a:srgbClr val="0000FF"/>
                </a:solidFill>
              </a:rPr>
              <a:t>И много секретов хранит он, ребята!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200" b="1" dirty="0">
                <a:solidFill>
                  <a:srgbClr val="0000FF"/>
                </a:solidFill>
              </a:rPr>
              <a:t>Вы эти секреты должны разгадать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200" b="1" dirty="0">
                <a:solidFill>
                  <a:srgbClr val="0000FF"/>
                </a:solidFill>
              </a:rPr>
              <a:t>И с радостью русский язык изучать!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200" b="1" dirty="0">
                <a:solidFill>
                  <a:srgbClr val="0000FF"/>
                </a:solidFill>
              </a:rPr>
              <a:t>Тогда очень грамотным станет ваш класс,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200" b="1" dirty="0">
                <a:solidFill>
                  <a:srgbClr val="0000FF"/>
                </a:solidFill>
              </a:rPr>
              <a:t>И русский язык станет другом </a:t>
            </a:r>
            <a:r>
              <a:rPr lang="ru-RU" sz="2200" b="1" dirty="0" smtClean="0">
                <a:solidFill>
                  <a:srgbClr val="0000FF"/>
                </a:solidFill>
              </a:rPr>
              <a:t>для вас!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59763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8" descr="177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1023" y="5643578"/>
            <a:ext cx="1277741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55776" y="5926650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Разделы русского языка</a:t>
            </a:r>
            <a:endParaRPr lang="ru-RU"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Пользователь\Рабочий стол\ЛИСТ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5" y="0"/>
            <a:ext cx="4714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:\Documents and Settings\Пользователь\Рабочий стол\ЛИСТ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285750" y="2643188"/>
            <a:ext cx="55721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800" smtClean="0">
              <a:solidFill>
                <a:srgbClr val="000000"/>
              </a:solidFill>
              <a:latin typeface="Country Western Script" pitchFamily="2" charset="0"/>
            </a:endParaRPr>
          </a:p>
        </p:txBody>
      </p:sp>
      <p:sp>
        <p:nvSpPr>
          <p:cNvPr id="9222" name="Прямоугольник 2"/>
          <p:cNvSpPr>
            <a:spLocks noGrp="1" noChangeArrowheads="1"/>
          </p:cNvSpPr>
          <p:nvPr>
            <p:ph type="body" sz="half" idx="2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8800" b="1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9223" name="Line 9"/>
          <p:cNvSpPr>
            <a:spLocks noChangeShapeType="1"/>
          </p:cNvSpPr>
          <p:nvPr/>
        </p:nvSpPr>
        <p:spPr bwMode="auto">
          <a:xfrm flipV="1">
            <a:off x="5638800" y="1752600"/>
            <a:ext cx="533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9224" name="Line 10"/>
          <p:cNvSpPr>
            <a:spLocks noChangeShapeType="1"/>
          </p:cNvSpPr>
          <p:nvPr/>
        </p:nvSpPr>
        <p:spPr bwMode="auto">
          <a:xfrm flipV="1">
            <a:off x="5715000" y="1676400"/>
            <a:ext cx="304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9225" name="Line 11"/>
          <p:cNvSpPr>
            <a:spLocks noChangeShapeType="1"/>
          </p:cNvSpPr>
          <p:nvPr/>
        </p:nvSpPr>
        <p:spPr bwMode="auto">
          <a:xfrm>
            <a:off x="6019800" y="1676400"/>
            <a:ext cx="457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9226" name="WordArt 9" descr="black100"/>
          <p:cNvSpPr>
            <a:spLocks noChangeArrowheads="1" noChangeShapeType="1" noTextEdit="1"/>
          </p:cNvSpPr>
          <p:nvPr/>
        </p:nvSpPr>
        <p:spPr bwMode="auto">
          <a:xfrm>
            <a:off x="914400" y="228600"/>
            <a:ext cx="6858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25400">
                  <a:solidFill>
                    <a:srgbClr val="FFFFFF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Рефлексия</a:t>
            </a:r>
          </a:p>
        </p:txBody>
      </p:sp>
      <p:pic>
        <p:nvPicPr>
          <p:cNvPr id="9227" name="Picture 3" descr="рад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67" b="4857"/>
          <a:stretch>
            <a:fillRect/>
          </a:stretch>
        </p:blipFill>
        <p:spPr bwMode="auto">
          <a:xfrm>
            <a:off x="642909" y="1346426"/>
            <a:ext cx="1293899" cy="15825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9228" name="Picture 4" descr="удивлени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3929066"/>
            <a:ext cx="1210236" cy="1408114"/>
          </a:xfrm>
          <a:prstGeom prst="rect">
            <a:avLst/>
          </a:prstGeom>
          <a:solidFill>
            <a:srgbClr val="FFFF00"/>
          </a:solidFill>
          <a:ln w="57150" cmpd="thickThin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9230" name="Rectangle 6"/>
          <p:cNvSpPr>
            <a:spLocks noChangeArrowheads="1"/>
          </p:cNvSpPr>
          <p:nvPr/>
        </p:nvSpPr>
        <p:spPr bwMode="auto">
          <a:xfrm>
            <a:off x="2071670" y="1285860"/>
            <a:ext cx="7072330" cy="1692771"/>
          </a:xfrm>
          <a:prstGeom prst="rect">
            <a:avLst/>
          </a:prstGeom>
          <a:solidFill>
            <a:srgbClr val="CCECFF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latin typeface="Bookman Old Style" pitchFamily="18" charset="0"/>
              </a:rPr>
              <a:t>Вы считаете, что урок прошёл для вас плодотворно, с пользой. Вы многое умеете  и можете помочь другим.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C00000"/>
                </a:solidFill>
                <a:latin typeface="Bookman Old Style" pitchFamily="18" charset="0"/>
              </a:rPr>
              <a:t>«Дело мастера боится»</a:t>
            </a:r>
          </a:p>
        </p:txBody>
      </p:sp>
      <p:sp>
        <p:nvSpPr>
          <p:cNvPr id="9231" name="Rectangle 7"/>
          <p:cNvSpPr>
            <a:spLocks noChangeArrowheads="1"/>
          </p:cNvSpPr>
          <p:nvPr/>
        </p:nvSpPr>
        <p:spPr bwMode="auto">
          <a:xfrm>
            <a:off x="2143108" y="3571876"/>
            <a:ext cx="7000892" cy="2185214"/>
          </a:xfrm>
          <a:prstGeom prst="rect">
            <a:avLst/>
          </a:prstGeom>
          <a:solidFill>
            <a:srgbClr val="CCECFF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latin typeface="Bookman Old Style" pitchFamily="18" charset="0"/>
              </a:rPr>
              <a:t>Вы считаете, что вы многое умеете, но вам ещё надо поработать.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C00000"/>
                </a:solidFill>
                <a:latin typeface="Bookman Old Style" pitchFamily="18" charset="0"/>
              </a:rPr>
              <a:t>«Добрый разум не наживают разом»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i="1" dirty="0" smtClean="0">
              <a:solidFill>
                <a:srgbClr val="000000"/>
              </a:solidFill>
              <a:latin typeface="Bookman Old Style" pitchFamily="18" charset="0"/>
            </a:endParaRPr>
          </a:p>
        </p:txBody>
      </p:sp>
      <p:pic>
        <p:nvPicPr>
          <p:cNvPr id="18" name="Рисунок 8" descr="177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16" y="5068724"/>
            <a:ext cx="2285984" cy="1789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283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221</Words>
  <Application>Microsoft Office PowerPoint</Application>
  <PresentationFormat>Экран (4:3)</PresentationFormat>
  <Paragraphs>56</Paragraphs>
  <Slides>7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Порт «Алфавит»  Запишите строку , в которой слова              расположены в алфавитном порядке.</vt:lpstr>
      <vt:lpstr>Слайд 4</vt:lpstr>
      <vt:lpstr> Вадоёмы имеют бальшое зночение в природи и в жизне людей. Они украшают Землю, радуют нас сваей красотой… Вода –  источьник  жизне на Зимле.  </vt:lpstr>
      <vt:lpstr>остров Сокровищ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Драгункина Ирина</cp:lastModifiedBy>
  <cp:revision>150</cp:revision>
  <dcterms:created xsi:type="dcterms:W3CDTF">2014-03-23T14:19:26Z</dcterms:created>
  <dcterms:modified xsi:type="dcterms:W3CDTF">2014-04-23T08:37:24Z</dcterms:modified>
</cp:coreProperties>
</file>