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66FF"/>
    <a:srgbClr val="29D795"/>
    <a:srgbClr val="4CAA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75C4C6-E43B-4AEF-A69D-E1AD4F361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6373B4-137D-4789-B7D6-F738BD2807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073FFE-E874-406D-B676-85E62151DB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1B97E4-FCF8-4DB3-A9F4-7ED24387F3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35CDCA-BF9F-4EE9-B7D7-A62F5CF5EA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AD8857-820C-4128-91C4-ED315C0846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D2F159-4CB8-44F6-B5BC-924D3C8DE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0A8644-39A2-4928-9C66-244ACBAAE4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4FD028-C91F-4ABD-AB6D-BD1FC14E3C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C78B1F-544C-4BC2-9350-8F97025C0E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85CFE-6AC0-4BB1-860F-CFBD9116B8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B14E7C0-43B8-4FC1-8C26-823F647F71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5&amp;ed=1&amp;text=%D0%BC%D0%B8%D0%BA%D1%80%D0%BE%D0%BE%D1%80%D0%B3%D0%B0%D0%BD%D0%B8%D0%B7%D0%BC%D1%8B&amp;img_url=http://www.ecofilter.com.ua/img/virusy.jpg&amp;rpt=simage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12" Type="http://schemas.openxmlformats.org/officeDocument/2006/relationships/hyperlink" Target="http://images.yandex.ru/yandsearch?p=7&amp;text=%D0%BA%D0%BE%D1%81%D0%BC%D0%BE%D1%81&amp;img_url=http://www.en.proplay.ru/images/users/gallery/31151/157038_m.jpg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p=44&amp;ed=1&amp;text=%D0%B6%D0%B8%D0%B2%D0%BE%D1%82%D0%BD%D1%8B%D0%B5&amp;img_url=http://smaylik.ru/files/239/2.jpg&amp;rpt=simage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5" Type="http://schemas.openxmlformats.org/officeDocument/2006/relationships/image" Target="../media/image11.jpeg"/><Relationship Id="rId10" Type="http://schemas.openxmlformats.org/officeDocument/2006/relationships/hyperlink" Target="http://images.yandex.ru/yandsearch?p=20&amp;ed=1&amp;text=%D0%BC%D0%BE%D1%80%D0%B5&amp;img_url=http://photolife.km.ua/photo/402b.jpg&amp;rpt=simage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8.jpeg"/><Relationship Id="rId14" Type="http://schemas.openxmlformats.org/officeDocument/2006/relationships/hyperlink" Target="http://images.yandex.ru/yandsearch?p=0&amp;text=%D0%B6%D0%B5%D0%BB%D0%B5%D0%B7%D0%BD%D0%B0%D1%8F%20%D1%80%D1%83%D0%B4%D0%B0,%20%D0%BC%D1%80%D0%B0%D0%BC%D0%BE%D1%80&amp;img_url=http://www.tietan.org/SHABALIN/PICS/img018.jpg&amp;rpt=simag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14290"/>
            <a:ext cx="7858180" cy="6429420"/>
          </a:xfrm>
          <a:ln>
            <a:noFill/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Живая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неживая природа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Представление о признаках живой природы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Ученицы 2 «А» класса 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Горшковой Светланы</a:t>
            </a:r>
            <a:endParaRPr lang="ru-RU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92725" y="2852738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4144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В воде под мостиком</a:t>
            </a:r>
          </a:p>
          <a:p>
            <a:r>
              <a:rPr lang="ru-RU" sz="2800" b="1"/>
              <a:t>  виляет хвостиком.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5875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  <a:p>
            <a:endParaRPr lang="ru-RU"/>
          </a:p>
          <a:p>
            <a:r>
              <a:rPr lang="ru-RU"/>
              <a:t>  Солнце</a:t>
            </a:r>
          </a:p>
          <a:p>
            <a:endParaRPr lang="ru-RU"/>
          </a:p>
          <a:p>
            <a:r>
              <a:rPr lang="ru-RU"/>
              <a:t>   Вода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758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Рыба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11275" y="3521075"/>
            <a:ext cx="1190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  <a:p>
            <a:endParaRPr lang="ru-RU"/>
          </a:p>
          <a:p>
            <a:r>
              <a:rPr lang="ru-RU"/>
              <a:t>  Гриб</a:t>
            </a:r>
          </a:p>
        </p:txBody>
      </p:sp>
      <p:pic>
        <p:nvPicPr>
          <p:cNvPr id="70667" name="Picture 11" descr="i?id=2351313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268413"/>
            <a:ext cx="1789113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00116 -0.00243 -0.00278 -0.00399 -0.0037 C -0.0066 -0.00532 -0.01233 -0.0074 -0.01233 -0.0074 C -0.03108 -0.00671 -0.05156 -0.01619 -0.0684 -0.00555 C -0.07622 -0.00046 -0.06823 0.01781 -0.06979 0.02914 C -0.07014 0.03168 -0.07274 0.03261 -0.07396 0.03469 C -0.08663 0.05389 -0.10903 0.04533 -0.12726 0.04741 C -0.13368 0.05018 -0.13906 0.0555 -0.14514 0.05851 C -0.14861 0.06013 -0.1526 0.06036 -0.15608 0.06198 C -0.15868 0.06545 -0.16233 0.0673 -0.16424 0.07123 C -0.1658 0.07447 -0.16701 0.0821 -0.16701 0.0821 C -0.16858 0.10222 -0.16944 0.1117 -0.1849 0.11679 C -0.19306 0.12442 -0.2026 0.12697 -0.21233 0.12951 C -0.21267 0.14038 -0.21163 0.15171 -0.21354 0.16235 C -0.21406 0.16559 -0.22292 0.16998 -0.22465 0.1716 C -0.2316 0.17808 -0.23767 0.18756 -0.24514 0.19334 C -0.25573 0.2019 -0.26233 0.20259 -0.2684 0.21901 C -0.26788 0.22572 -0.26771 0.23242 -0.26701 0.23913 C -0.26684 0.24098 -0.26597 0.2426 -0.26562 0.24445 C -0.26458 0.25162 -0.26285 0.26642 -0.26285 0.26642 C -0.26424 0.2877 -0.26476 0.3092 -0.26701 0.33025 C -0.26875 0.34713 -0.26806 0.34528 -0.27517 0.34852 C -0.28733 0.36055 -0.27378 0.34598 -0.28628 0.36494 C -0.29219 0.37396 -0.30104 0.37951 -0.30955 0.38321 C -0.31042 0.38067 -0.31233 0.37858 -0.31233 0.37581 C -0.31233 0.36563 -0.30069 0.36702 -0.3191 0.37049 C -0.32431 0.37512 -0.32951 0.37558 -0.33559 0.37766 C -0.34497 0.38414 -0.35122 0.38529 -0.36163 0.38691 C -0.36962 0.39061 -0.3783 0.39061 -0.38628 0.39408 C -0.39826 0.41073 -0.41736 0.41536 -0.4342 0.4179 C -0.44028 0.42646 -0.43715 0.42507 -0.44931 0.4216 C -0.45208 0.42091 -0.45747 0.4179 -0.45747 0.4179 C -0.46493 0.42114 -0.47274 0.4216 -0.48073 0.4216 " pathEditMode="relative" ptsTypes="ffffffffffffffffffffffffffffffffA">
                                      <p:cBhvr>
                                        <p:cTn id="14" dur="20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/>
      <p:bldP spid="706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92725" y="2852738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35194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На всех садится, </a:t>
            </a:r>
          </a:p>
          <a:p>
            <a:r>
              <a:rPr lang="ru-RU" sz="2800" b="1"/>
              <a:t>  никого не боится.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5875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  <a:p>
            <a:endParaRPr lang="ru-RU"/>
          </a:p>
          <a:p>
            <a:r>
              <a:rPr lang="ru-RU"/>
              <a:t>  Солнце</a:t>
            </a:r>
          </a:p>
          <a:p>
            <a:endParaRPr lang="ru-RU"/>
          </a:p>
          <a:p>
            <a:r>
              <a:rPr lang="ru-RU"/>
              <a:t>   Вода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181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Снег, снежинка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11275" y="3521075"/>
            <a:ext cx="11906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  <a:p>
            <a:endParaRPr lang="ru-RU"/>
          </a:p>
          <a:p>
            <a:r>
              <a:rPr lang="ru-RU"/>
              <a:t>  Гриб</a:t>
            </a:r>
          </a:p>
          <a:p>
            <a:endParaRPr lang="ru-RU"/>
          </a:p>
          <a:p>
            <a:r>
              <a:rPr lang="ru-RU"/>
              <a:t>  Рыба</a:t>
            </a:r>
          </a:p>
        </p:txBody>
      </p:sp>
      <p:pic>
        <p:nvPicPr>
          <p:cNvPr id="72715" name="Picture 11" descr="i?id=17670424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125538"/>
            <a:ext cx="18002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55 -0.00069 -0.01909 -0.00023 -0.02864 -0.00185 C -0.03819 -0.00347 -0.03333 -0.00509 -0.03871 -0.00949 C -0.0408 -0.01134 -0.04653 -0.01273 -0.04861 -0.01342 C -0.06649 -0.00347 -0.07413 0.02061 -0.08715 0.03797 C -0.08941 0.04653 -0.09427 0.05278 -0.09722 0.06088 C -0.10208 0.07431 -0.09444 0.0588 -0.10156 0.07223 C -0.10104 0.08241 -0.10121 0.09283 -0.1 0.10278 C -0.09982 0.10463 -0.09774 0.1051 -0.09722 0.10672 C -0.09323 0.11736 -0.0908 0.1294 -0.08871 0.14098 C -0.09444 0.14861 -0.10139 0.15463 -0.10573 0.16366 C -0.11094 0.17454 -0.11805 0.18403 -0.12153 0.19607 C -0.125 0.20787 -0.13055 0.21945 -0.13715 0.22848 C -0.13923 0.23611 -0.14149 0.24005 -0.14583 0.24561 C -0.14896 0.26227 -0.14444 0.24561 -0.15156 0.25718 C -0.15399 0.26135 -0.15486 0.26736 -0.15573 0.27223 C -0.15382 0.27477 -0.15139 0.27686 -0.15 0.27986 C -0.14618 0.2882 -0.14826 0.30023 -0.14444 0.30857 C -0.14375 0.31019 -0.14236 0.31088 -0.14149 0.31227 C -0.13298 0.32732 -0.13958 0.32061 -0.13142 0.32755 C -0.12847 0.33357 -0.12621 0.33982 -0.1243 0.34653 C -0.12378 0.36551 -0.12413 0.38473 -0.12291 0.40371 C -0.12274 0.40556 -0.12153 0.40718 -0.12014 0.40764 C -0.10885 0.41181 -0.096 0.41343 -0.08437 0.41713 C -0.07882 0.42199 -0.07552 0.42709 -0.07153 0.43426 C -0.07569 0.45463 -0.075 0.45533 -0.08298 0.47037 C -0.08611 0.49144 -0.08437 0.48311 -0.08715 0.49514 C -0.08594 0.52639 -0.09323 0.53172 -0.07725 0.53889 C -0.07326 0.55579 -0.07361 0.56088 -0.06007 0.56551 C -0.05677 0.57014 -0.05469 0.57523 -0.05 0.57523 " pathEditMode="relative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/>
      <p:bldP spid="727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92725" y="2852738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3033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Ползун ползёт,</a:t>
            </a:r>
          </a:p>
          <a:p>
            <a:r>
              <a:rPr lang="ru-RU" sz="2800" b="1"/>
              <a:t>  иглы везёт.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8161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  <a:p>
            <a:endParaRPr lang="ru-RU"/>
          </a:p>
          <a:p>
            <a:r>
              <a:rPr lang="ru-RU"/>
              <a:t>  Солнце</a:t>
            </a:r>
          </a:p>
          <a:p>
            <a:endParaRPr lang="ru-RU"/>
          </a:p>
          <a:p>
            <a:r>
              <a:rPr lang="ru-RU"/>
              <a:t>   Вода</a:t>
            </a:r>
          </a:p>
          <a:p>
            <a:endParaRPr lang="ru-RU"/>
          </a:p>
          <a:p>
            <a:r>
              <a:rPr lang="ru-RU"/>
              <a:t>Снег, снежинка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715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Ёжик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11275" y="3521075"/>
            <a:ext cx="11906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  <a:p>
            <a:endParaRPr lang="ru-RU"/>
          </a:p>
          <a:p>
            <a:r>
              <a:rPr lang="ru-RU"/>
              <a:t>  Гриб</a:t>
            </a:r>
          </a:p>
          <a:p>
            <a:endParaRPr lang="ru-RU"/>
          </a:p>
          <a:p>
            <a:r>
              <a:rPr lang="ru-RU"/>
              <a:t>  Рыба</a:t>
            </a:r>
          </a:p>
        </p:txBody>
      </p:sp>
      <p:pic>
        <p:nvPicPr>
          <p:cNvPr id="74763" name="Picture 11" descr="i?id=13384212&amp;tov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341438"/>
            <a:ext cx="194468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073 0.00162 -0.05851 0.0037 -0.08907 0 C -0.09983 -0.00486 -0.09445 -0.00301 -0.10556 -0.00555 C -0.10921 -0.00439 -0.1132 -0.00439 -0.1165 -0.00185 C -0.12049 0.00139 -0.12743 0.01503 -0.13282 0.01827 C -0.14358 0.02498 -0.1566 0.02128 -0.16841 0.02197 C -0.1908 0.03423 -0.20955 0.05689 -0.22605 0.08025 C -0.22882 0.08441 -0.23143 0.08881 -0.23421 0.09297 C -0.23768 0.09806 -0.24514 0.10754 -0.24514 0.10754 C -0.24618 0.11147 -0.24879 0.11448 -0.24931 0.11864 C -0.25053 0.12835 -0.24896 0.1383 -0.2507 0.14778 C -0.25139 0.15148 -0.25469 0.15356 -0.25608 0.1568 C -0.2573 0.15957 -0.25799 0.16281 -0.25886 0.16605 C -0.26129 0.17599 -0.26181 0.18686 -0.26303 0.19704 C -0.26546 0.21577 -0.26875 0.23335 -0.27257 0.25185 C -0.27709 0.27313 -0.2948 0.31244 -0.30678 0.3284 C -0.3191 0.34482 -0.30209 0.3173 -0.31511 0.33765 C -0.32674 0.35592 -0.33299 0.3802 -0.34514 0.39778 C -0.35226 0.40796 -0.35799 0.41952 -0.3658 0.42877 C -0.36823 0.43178 -0.37171 0.43316 -0.37396 0.43617 C -0.37587 0.43871 -0.36945 0.43247 -0.36719 0.43062 C -0.36546 0.42923 -0.36303 0.42761 -0.36303 0.42507 C -0.36303 0.42322 -0.3658 0.42623 -0.36719 0.42692 C -0.375 0.43501 -0.38438 0.44033 -0.39306 0.44704 C -0.39636 0.46045 -0.4073 0.48173 -0.41511 0.49075 C -0.41754 0.49352 -0.42014 0.49699 -0.42327 0.49815 C -0.42691 0.49931 -0.43421 0.50185 -0.43421 0.50185 C -0.44011 0.50116 -0.44618 0.50116 -0.45209 0.5 C -0.45487 0.49931 -0.46025 0.4963 -0.46025 0.4963 C -0.46719 0.49746 -0.47379 0.5 -0.48073 0.5 " pathEditMode="relative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  <p:bldP spid="7476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292725" y="2852738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345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На шесте дворец,</a:t>
            </a:r>
          </a:p>
          <a:p>
            <a:r>
              <a:rPr lang="ru-RU" sz="2800" b="1"/>
              <a:t>  во дворце певец.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8161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  <a:p>
            <a:endParaRPr lang="ru-RU"/>
          </a:p>
          <a:p>
            <a:r>
              <a:rPr lang="ru-RU"/>
              <a:t>  Солнце</a:t>
            </a:r>
          </a:p>
          <a:p>
            <a:endParaRPr lang="ru-RU"/>
          </a:p>
          <a:p>
            <a:r>
              <a:rPr lang="ru-RU"/>
              <a:t>   Вода</a:t>
            </a:r>
          </a:p>
          <a:p>
            <a:endParaRPr lang="ru-RU"/>
          </a:p>
          <a:p>
            <a:r>
              <a:rPr lang="ru-RU"/>
              <a:t>Снег, снежинка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108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Скворец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311275" y="3521075"/>
            <a:ext cx="11906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  <a:p>
            <a:endParaRPr lang="ru-RU"/>
          </a:p>
          <a:p>
            <a:r>
              <a:rPr lang="ru-RU"/>
              <a:t>  Гриб</a:t>
            </a:r>
          </a:p>
          <a:p>
            <a:endParaRPr lang="ru-RU"/>
          </a:p>
          <a:p>
            <a:r>
              <a:rPr lang="ru-RU"/>
              <a:t>  Рыба</a:t>
            </a:r>
          </a:p>
          <a:p>
            <a:endParaRPr lang="ru-RU"/>
          </a:p>
          <a:p>
            <a:r>
              <a:rPr lang="ru-RU"/>
              <a:t>  Ёжик</a:t>
            </a:r>
          </a:p>
        </p:txBody>
      </p:sp>
      <p:pic>
        <p:nvPicPr>
          <p:cNvPr id="76811" name="Picture 11" descr="i?id=7214414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125538"/>
            <a:ext cx="11525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924 -0.00208 -0.02448 0.00185 -0.04532 -0.00925 C -0.04896 -0.00856 -0.05278 -0.00879 -0.05625 -0.0074 C -0.06198 -0.00532 -0.06007 -0.00046 -0.06302 0.00532 C -0.06546 0.00994 -0.06858 0.01388 -0.07136 0.01827 C -0.07414 0.01758 -0.07691 0.01758 -0.07952 0.01642 C -0.08334 0.01457 -0.09046 0.00902 -0.09046 0.00902 C -0.13386 0.01133 -0.1132 0.00763 -0.13299 0.01642 C -0.13976 0.02266 -0.15348 0.03469 -0.15348 0.03469 C -0.15747 0.05019 -0.15382 0.05134 -0.16719 0.05481 C -0.17657 0.06082 -0.18733 0.06036 -0.1974 0.06383 C -0.21841 0.071 -0.23733 0.07863 -0.25903 0.08395 C -0.26355 0.08511 -0.26806 0.08626 -0.27257 0.08765 C -0.27761 0.08927 -0.28768 0.09297 -0.28768 0.09297 C -0.29028 0.10315 -0.2915 0.11402 -0.29462 0.12396 C -0.3033 0.15217 -0.3132 0.179 -0.32066 0.20791 C -0.32396 0.24167 -0.3224 0.20722 -0.31927 0.23173 C -0.3158 0.25925 -0.31875 0.25069 -0.31233 0.27174 C -0.30973 0.28908 -0.30382 0.30504 -0.29862 0.32123 C -0.29705 0.34228 -0.29532 0.35384 -0.30139 0.37766 C -0.304 0.38784 -0.31164 0.39454 -0.3165 0.40333 C -0.32205 0.41304 -0.32466 0.4253 -0.32882 0.43617 C -0.3316 0.44334 -0.33629 0.4512 -0.33976 0.45791 C -0.34202 0.47017 -0.33976 0.46346 -0.34931 0.47618 C -0.3507 0.47803 -0.35348 0.48173 -0.35348 0.48173 C -0.35886 0.54741 -0.3448 0.53099 -0.38768 0.53469 C -0.39219 0.53515 -0.39688 0.53585 -0.40139 0.53654 C -0.40886 0.54648 -0.41841 0.56476 -0.42882 0.56938 C -0.44046 0.58025 -0.43473 0.57655 -0.44532 0.5821 C -0.45521 0.57979 -0.45573 0.57586 -0.46441 0.57285 C -0.47709 0.57562 -0.48698 0.5858 -0.5 0.5858 " pathEditMode="relative" ptsTypes="ffffffffffffffffffffffffffffffA">
                                      <p:cBhvr>
                                        <p:cTn id="15" dur="2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  <p:bldP spid="7680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Признаки живой и неживой природы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546600" cy="676275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Продолжи предложение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63575" y="2414588"/>
            <a:ext cx="2873375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3366FF"/>
                </a:solidFill>
              </a:rPr>
              <a:t>Планеты являются…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4213" y="2781300"/>
            <a:ext cx="253365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живой природой.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92138" y="3135313"/>
            <a:ext cx="2828925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000" b="1">
                <a:solidFill>
                  <a:srgbClr val="3366FF"/>
                </a:solidFill>
              </a:rPr>
              <a:t>неживой природой.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79475" y="4503738"/>
            <a:ext cx="1455738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000" b="1">
                <a:solidFill>
                  <a:srgbClr val="3366FF"/>
                </a:solidFill>
              </a:rPr>
              <a:t>дыхание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879475" y="4864100"/>
            <a:ext cx="919163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рост</a:t>
            </a:r>
            <a:endParaRPr lang="ru-RU" sz="2000" b="1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900113" y="5229225"/>
            <a:ext cx="1547812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плавание</a:t>
            </a:r>
            <a:endParaRPr lang="ru-RU" sz="2000" b="1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879475" y="5583238"/>
            <a:ext cx="1368425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питание</a:t>
            </a:r>
            <a:endParaRPr lang="ru-RU" sz="2000" b="1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539750" y="3933825"/>
            <a:ext cx="3198813" cy="5794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Исключи лишнее</a:t>
            </a:r>
          </a:p>
        </p:txBody>
      </p:sp>
      <p:pic>
        <p:nvPicPr>
          <p:cNvPr id="16396" name="Picture 12" descr="i?id=54187170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452813"/>
            <a:ext cx="3228975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-0.00763 0.00034 -0.0111 0.00416 -0.01642 C 0.00816 -0.02174 0.00781 -0.01896 0.01232 -0.02197 C 0.02152 -0.02798 0.03125 -0.03215 0.04114 -0.03654 C 0.05191 -0.034 0.06145 -0.03053 0.07257 -0.02914 C 0.08437 -0.02451 0.09097 -0.02498 0.10538 -0.02382 C 0.11423 -0.01989 0.12378 -0.01804 0.13281 -0.01457 C 0.16302 -0.01573 0.19305 -0.01596 0.22309 -0.01827 C 0.23003 -0.01873 0.23663 -0.02845 0.24357 -0.02914 C 0.26198 -0.03076 0.28038 -0.03168 0.29861 -0.03284 C 0.30729 -0.03515 0.31562 -0.03446 0.32326 -0.04024 C 0.325 -0.04163 0.32708 -0.04255 0.32882 -0.04394 C 0.33159 -0.04625 0.33698 -0.05111 0.33698 -0.05111 C 0.3467 -0.07054 0.33454 -0.07701 0.32465 -0.0858 C 0.32031 -0.09459 0.32118 -0.09852 0.33003 -0.09852 " pathEditMode="relative" ptsTypes="ffffffffffffffA">
                                      <p:cBhvr>
                                        <p:cTn id="20" dur="2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29" grpId="1"/>
      <p:bldP spid="77830" grpId="0"/>
      <p:bldP spid="77830" grpId="1"/>
      <p:bldP spid="77831" grpId="0"/>
      <p:bldP spid="77832" grpId="0"/>
      <p:bldP spid="77833" grpId="0"/>
      <p:bldP spid="77833" grpId="1"/>
      <p:bldP spid="77834" grpId="0"/>
      <p:bldP spid="778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Признаки живой и неживой природы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789363"/>
            <a:ext cx="4546600" cy="676275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Продолжи предложение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11188" y="2349500"/>
            <a:ext cx="2524125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микроорганизмы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11188" y="2708275"/>
            <a:ext cx="1625600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животные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11188" y="3068638"/>
            <a:ext cx="3227387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000" b="1">
                <a:solidFill>
                  <a:srgbClr val="3366FF"/>
                </a:solidFill>
              </a:rPr>
              <a:t>полезные ископаемые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95288" y="4437063"/>
            <a:ext cx="6478587" cy="7016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3366FF"/>
                </a:solidFill>
              </a:rPr>
              <a:t>Рождение, дыхание, питание, рост, размножение </a:t>
            </a:r>
          </a:p>
          <a:p>
            <a:r>
              <a:rPr lang="ru-RU" sz="2000" b="1">
                <a:solidFill>
                  <a:srgbClr val="3366FF"/>
                </a:solidFill>
              </a:rPr>
              <a:t>и умирание – признаки…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900113" y="5229225"/>
            <a:ext cx="2439987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живой природы.</a:t>
            </a:r>
            <a:endParaRPr lang="ru-RU" sz="2000" b="1"/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900113" y="5516563"/>
            <a:ext cx="2665412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неживой природы</a:t>
            </a:r>
            <a:endParaRPr lang="ru-RU" sz="2000" b="1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539750" y="1628775"/>
            <a:ext cx="3198813" cy="5794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Исключи лишнее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11188" y="3429000"/>
            <a:ext cx="1135062" cy="396875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 b="1"/>
              <a:t> </a:t>
            </a:r>
            <a:r>
              <a:rPr lang="ru-RU" sz="2000" b="1">
                <a:solidFill>
                  <a:srgbClr val="3366FF"/>
                </a:solidFill>
              </a:rPr>
              <a:t>грибы</a:t>
            </a:r>
            <a:endParaRPr lang="ru-RU" sz="2000" b="1"/>
          </a:p>
        </p:txBody>
      </p:sp>
      <p:pic>
        <p:nvPicPr>
          <p:cNvPr id="17420" name="Picture 14" descr="i?id=14101127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700213"/>
            <a:ext cx="17208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25 -0.00879 0.00781 -0.00902 0.01371 -0.01295 C 0.02586 -0.02081 0.03923 -0.02359 0.05208 -0.02937 C 0.0875 -0.02683 0.12187 -0.02729 0.15746 -0.02937 C 0.21597 -0.02821 0.23628 -0.02706 0.2835 -0.02382 C 0.29427 -0.01896 0.30573 -0.02313 0.31632 -0.01827 C 0.33385 -0.01989 0.34826 -0.02058 0.36302 -0.03284 C 0.3651 -0.0414 0.36475 -0.04625 0.35885 -0.05111 C 0.35833 -0.05296 0.35694 -0.05481 0.35746 -0.05666 C 0.35781 -0.05782 0.36701 -0.06591 0.3684 -0.06753 " pathEditMode="relative" ptsTypes="fffffffffA">
                                      <p:cBhvr>
                                        <p:cTn id="54" dur="2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0" grpId="0"/>
      <p:bldP spid="80900" grpId="1"/>
      <p:bldP spid="80901" grpId="0"/>
      <p:bldP spid="80901" grpId="1"/>
      <p:bldP spid="80902" grpId="0"/>
      <p:bldP spid="80902" grpId="1"/>
      <p:bldP spid="80903" grpId="0"/>
      <p:bldP spid="80905" grpId="0"/>
      <p:bldP spid="80905" grpId="1"/>
      <p:bldP spid="80906" grpId="0"/>
      <p:bldP spid="80906" grpId="1"/>
      <p:bldP spid="80907" grpId="0"/>
      <p:bldP spid="80907" grpId="1"/>
      <p:bldP spid="809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42852"/>
            <a:ext cx="7972452" cy="65085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</a:p>
        </p:txBody>
      </p:sp>
      <p:pic>
        <p:nvPicPr>
          <p:cNvPr id="4099" name="Picture 5" descr="0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928669"/>
            <a:ext cx="7786742" cy="584005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25" name="Picture 33" descr="Autumn Le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33375"/>
            <a:ext cx="2519362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6" name="WordArt 34"/>
          <p:cNvSpPr>
            <a:spLocks noChangeArrowheads="1" noChangeShapeType="1" noTextEdit="1"/>
          </p:cNvSpPr>
          <p:nvPr/>
        </p:nvSpPr>
        <p:spPr bwMode="auto">
          <a:xfrm>
            <a:off x="3714744" y="2285992"/>
            <a:ext cx="1733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природа</a:t>
            </a:r>
          </a:p>
        </p:txBody>
      </p:sp>
      <p:pic>
        <p:nvPicPr>
          <p:cNvPr id="33827" name="Picture 35" descr="grib02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tretch>
            <a:fillRect/>
          </a:stretch>
        </p:blipFill>
        <p:spPr>
          <a:xfrm>
            <a:off x="4500562" y="3071810"/>
            <a:ext cx="1524000" cy="1143000"/>
          </a:xfrm>
          <a:noFill/>
        </p:spPr>
      </p:pic>
      <p:pic>
        <p:nvPicPr>
          <p:cNvPr id="33828" name="Picture 36" descr="Fores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357430"/>
            <a:ext cx="20161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9" name="Picture 37" descr="PICT0085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42910" y="571480"/>
            <a:ext cx="2111375" cy="140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0" name="WordArt 38"/>
          <p:cNvSpPr>
            <a:spLocks noChangeArrowheads="1" noChangeShapeType="1" noTextEdit="1"/>
          </p:cNvSpPr>
          <p:nvPr/>
        </p:nvSpPr>
        <p:spPr bwMode="auto">
          <a:xfrm>
            <a:off x="714348" y="2000240"/>
            <a:ext cx="16859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человек</a:t>
            </a:r>
          </a:p>
        </p:txBody>
      </p:sp>
      <p:sp>
        <p:nvSpPr>
          <p:cNvPr id="33831" name="WordArt 39"/>
          <p:cNvSpPr>
            <a:spLocks noChangeArrowheads="1" noChangeShapeType="1" noTextEdit="1"/>
          </p:cNvSpPr>
          <p:nvPr/>
        </p:nvSpPr>
        <p:spPr bwMode="auto">
          <a:xfrm>
            <a:off x="714348" y="4000504"/>
            <a:ext cx="18764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растения</a:t>
            </a:r>
          </a:p>
        </p:txBody>
      </p:sp>
      <p:pic>
        <p:nvPicPr>
          <p:cNvPr id="33832" name="Picture 40" descr="i?id=27510565&amp;tov=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088" y="4652963"/>
            <a:ext cx="15716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3" name="Picture 41" descr="i?id=3960299&amp;tov=4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32588" y="4581525"/>
            <a:ext cx="15382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4" name="WordArt 42"/>
          <p:cNvSpPr>
            <a:spLocks noChangeArrowheads="1" noChangeShapeType="1" noTextEdit="1"/>
          </p:cNvSpPr>
          <p:nvPr/>
        </p:nvSpPr>
        <p:spPr bwMode="auto">
          <a:xfrm>
            <a:off x="684213" y="6021388"/>
            <a:ext cx="187325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животные</a:t>
            </a:r>
          </a:p>
        </p:txBody>
      </p:sp>
      <p:sp>
        <p:nvSpPr>
          <p:cNvPr id="33835" name="WordArt 43"/>
          <p:cNvSpPr>
            <a:spLocks noChangeArrowheads="1" noChangeShapeType="1" noTextEdit="1"/>
          </p:cNvSpPr>
          <p:nvPr/>
        </p:nvSpPr>
        <p:spPr bwMode="auto">
          <a:xfrm>
            <a:off x="6372225" y="6165850"/>
            <a:ext cx="248285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микроорганизмы</a:t>
            </a:r>
          </a:p>
        </p:txBody>
      </p:sp>
      <p:sp>
        <p:nvSpPr>
          <p:cNvPr id="33836" name="WordArt 44"/>
          <p:cNvSpPr>
            <a:spLocks noChangeArrowheads="1" noChangeShapeType="1" noTextEdit="1"/>
          </p:cNvSpPr>
          <p:nvPr/>
        </p:nvSpPr>
        <p:spPr bwMode="auto">
          <a:xfrm>
            <a:off x="4786314" y="4357694"/>
            <a:ext cx="12573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грибы</a:t>
            </a:r>
          </a:p>
        </p:txBody>
      </p:sp>
      <p:pic>
        <p:nvPicPr>
          <p:cNvPr id="33837" name="Picture 45" descr="i?id=51861092&amp;tov=4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16688" y="549275"/>
            <a:ext cx="194468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8" name="Picture 46" descr="i?id=52183280&amp;tov=5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516688" y="2276475"/>
            <a:ext cx="19431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9" name="WordArt 47"/>
          <p:cNvSpPr>
            <a:spLocks noChangeArrowheads="1" noChangeShapeType="1" noTextEdit="1"/>
          </p:cNvSpPr>
          <p:nvPr/>
        </p:nvSpPr>
        <p:spPr bwMode="auto">
          <a:xfrm>
            <a:off x="6443663" y="1773238"/>
            <a:ext cx="20161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воздух, вода</a:t>
            </a:r>
          </a:p>
        </p:txBody>
      </p:sp>
      <p:sp>
        <p:nvSpPr>
          <p:cNvPr id="33840" name="WordArt 48"/>
          <p:cNvSpPr>
            <a:spLocks noChangeArrowheads="1" noChangeShapeType="1" noTextEdit="1"/>
          </p:cNvSpPr>
          <p:nvPr/>
        </p:nvSpPr>
        <p:spPr bwMode="auto">
          <a:xfrm>
            <a:off x="6443663" y="3573463"/>
            <a:ext cx="22479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луна, звезды,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солнце</a:t>
            </a:r>
          </a:p>
        </p:txBody>
      </p:sp>
      <p:sp>
        <p:nvSpPr>
          <p:cNvPr id="5138" name="Line 54"/>
          <p:cNvSpPr>
            <a:spLocks noChangeShapeType="1"/>
          </p:cNvSpPr>
          <p:nvPr/>
        </p:nvSpPr>
        <p:spPr bwMode="auto">
          <a:xfrm flipH="1">
            <a:off x="2700338" y="1628775"/>
            <a:ext cx="647700" cy="0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39" name="Line 55"/>
          <p:cNvSpPr>
            <a:spLocks noChangeShapeType="1"/>
          </p:cNvSpPr>
          <p:nvPr/>
        </p:nvSpPr>
        <p:spPr bwMode="auto">
          <a:xfrm flipH="1">
            <a:off x="2700338" y="2133600"/>
            <a:ext cx="935037" cy="1150938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40" name="Line 56"/>
          <p:cNvSpPr>
            <a:spLocks noChangeShapeType="1"/>
          </p:cNvSpPr>
          <p:nvPr/>
        </p:nvSpPr>
        <p:spPr bwMode="auto">
          <a:xfrm flipH="1">
            <a:off x="2484438" y="2133600"/>
            <a:ext cx="1296987" cy="3313113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41" name="Line 58"/>
          <p:cNvSpPr>
            <a:spLocks noChangeShapeType="1"/>
          </p:cNvSpPr>
          <p:nvPr/>
        </p:nvSpPr>
        <p:spPr bwMode="auto">
          <a:xfrm>
            <a:off x="5867400" y="1484313"/>
            <a:ext cx="649288" cy="0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42" name="Line 59"/>
          <p:cNvSpPr>
            <a:spLocks noChangeShapeType="1"/>
          </p:cNvSpPr>
          <p:nvPr/>
        </p:nvSpPr>
        <p:spPr bwMode="auto">
          <a:xfrm>
            <a:off x="5867400" y="2133600"/>
            <a:ext cx="649288" cy="719138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43" name="Line 60"/>
          <p:cNvSpPr>
            <a:spLocks noChangeShapeType="1"/>
          </p:cNvSpPr>
          <p:nvPr/>
        </p:nvSpPr>
        <p:spPr bwMode="auto">
          <a:xfrm>
            <a:off x="5651500" y="2133600"/>
            <a:ext cx="1081088" cy="2519363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5144" name="Line 61"/>
          <p:cNvSpPr>
            <a:spLocks noChangeShapeType="1"/>
          </p:cNvSpPr>
          <p:nvPr/>
        </p:nvSpPr>
        <p:spPr bwMode="auto">
          <a:xfrm>
            <a:off x="5364163" y="2133600"/>
            <a:ext cx="0" cy="790575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pic>
        <p:nvPicPr>
          <p:cNvPr id="33854" name="Picture 62" descr="i?id=16871880&amp;tov=2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059113" y="4292600"/>
            <a:ext cx="13700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55" name="WordArt 63"/>
          <p:cNvSpPr>
            <a:spLocks noChangeArrowheads="1" noChangeShapeType="1" noTextEdit="1"/>
          </p:cNvSpPr>
          <p:nvPr/>
        </p:nvSpPr>
        <p:spPr bwMode="auto">
          <a:xfrm>
            <a:off x="2700338" y="5805488"/>
            <a:ext cx="2087562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полезные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ископаемые</a:t>
            </a:r>
          </a:p>
        </p:txBody>
      </p:sp>
      <p:sp>
        <p:nvSpPr>
          <p:cNvPr id="5147" name="Line 64"/>
          <p:cNvSpPr>
            <a:spLocks noChangeShapeType="1"/>
          </p:cNvSpPr>
          <p:nvPr/>
        </p:nvSpPr>
        <p:spPr bwMode="auto">
          <a:xfrm flipH="1">
            <a:off x="3849688" y="2060575"/>
            <a:ext cx="434975" cy="2232025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6" grpId="0" animBg="1"/>
      <p:bldP spid="33830" grpId="0" animBg="1"/>
      <p:bldP spid="33831" grpId="0" animBg="1"/>
      <p:bldP spid="33834" grpId="0" animBg="1"/>
      <p:bldP spid="33835" grpId="0" animBg="1"/>
      <p:bldP spid="33836" grpId="0" animBg="1"/>
      <p:bldP spid="33839" grpId="0" animBg="1"/>
      <p:bldP spid="33840" grpId="0" animBg="1"/>
      <p:bldP spid="338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Игра «Живое – неживое»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051425" cy="749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Что видно только ночью?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580063" y="292417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</a:t>
            </a:r>
            <a:r>
              <a:rPr lang="ru-RU" sz="2000" b="1" u="sng" dirty="0">
                <a:solidFill>
                  <a:srgbClr val="FF0066"/>
                </a:solidFill>
              </a:rPr>
              <a:t>рирода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443663" y="1916113"/>
            <a:ext cx="158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</p:txBody>
      </p:sp>
      <p:pic>
        <p:nvPicPr>
          <p:cNvPr id="37899" name="Picture 11" descr="i?id=23679700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412875"/>
            <a:ext cx="20161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12"/>
          <p:cNvSpPr>
            <a:spLocks noChangeShapeType="1"/>
          </p:cNvSpPr>
          <p:nvPr/>
        </p:nvSpPr>
        <p:spPr bwMode="auto">
          <a:xfrm>
            <a:off x="4211638" y="2997200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51 0.00324 -0.00208 -0.00115 -0.01181 0.00533 C -0.01875 0.00996 -0.02726 0.01065 -0.0342 0.01574 C -0.03628 0.01736 -0.04306 0.02338 -0.04601 0.02616 C -0.04826 0.02824 -0.05399 0.02986 -0.05399 0.02986 C -0.0592 0.04005 -0.06858 0.0456 -0.075 0.0544 C -0.07622 0.05903 -0.07708 0.06806 -0.07899 0.07199 C -0.08056 0.07523 -0.08351 0.07639 -0.08559 0.07894 C -0.08767 0.08773 -0.08993 0.09653 -0.09219 0.10533 C -0.09097 0.13611 -0.09757 0.14306 -0.08021 0.14908 C -0.07899 0.15625 -0.0776 0.15972 -0.07361 0.16482 C -0.07118 0.17292 -0.07083 0.17801 -0.06441 0.18056 C -0.06354 0.18172 -0.06302 0.18403 -0.06181 0.18426 C -0.05365 0.18635 -0.04375 0.18172 -0.03681 0.18773 C -0.03281 0.19121 -0.03663 0.2007 -0.03559 0.20695 C -0.0349 0.21135 -0.0276 0.21459 -0.025 0.21574 C -0.02187 0.21505 -0.01875 0.21505 -0.0158 0.21389 C -0.01424 0.2132 -0.01337 0.21042 -0.01181 0.21042 C -0.00399 0.20996 0.00399 0.21227 0.01181 0.21227 " pathEditMode="relative" ptsTypes="ffffffffffffffffffA">
                                      <p:cBhvr>
                                        <p:cTn id="36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5" grpId="0"/>
      <p:bldP spid="37896" grpId="0"/>
      <p:bldP spid="37897" grpId="0"/>
      <p:bldP spid="3789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435600" y="292417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755650" y="1509713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400" b="1"/>
              <a:t> Белые кораблики по небу плывут,</a:t>
            </a:r>
          </a:p>
          <a:p>
            <a:r>
              <a:rPr lang="ru-RU" sz="2400" b="1"/>
              <a:t>  Белые кораблики дождики везут.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867400" y="3429000"/>
            <a:ext cx="158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856413" y="1792288"/>
            <a:ext cx="979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Облака</a:t>
            </a:r>
          </a:p>
        </p:txBody>
      </p:sp>
      <p:sp>
        <p:nvSpPr>
          <p:cNvPr id="7176" name="Line 14"/>
          <p:cNvSpPr>
            <a:spLocks noChangeShapeType="1"/>
          </p:cNvSpPr>
          <p:nvPr/>
        </p:nvSpPr>
        <p:spPr bwMode="auto">
          <a:xfrm>
            <a:off x="4284663" y="2997200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5308" name="Picture 12" descr="i?id=45168104&amp;tov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412875"/>
            <a:ext cx="2005012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07 0.00185 -0.02014 0.00254 -0.03003 0.00532 C -0.04392 0.00902 -0.05937 0.02521 -0.07118 0.03469 C -0.08819 0.04834 -0.09913 0.05296 -0.11909 0.05481 C -0.15451 0.07678 -0.17257 0.11517 -0.20139 0.14593 C -0.20382 0.15703 -0.21076 0.16582 -0.21371 0.17692 C -0.21319 0.18617 -0.21198 0.19519 -0.21232 0.20444 C -0.2125 0.20953 -0.22274 0.22086 -0.22465 0.22433 C -0.23159 0.23751 -0.23784 0.25162 -0.24514 0.26457 C -0.25746 0.28654 -0.24062 0.25162 -0.2533 0.27729 C -0.25712 0.28515 -0.25937 0.29255 -0.26423 0.29926 C -0.26875 0.32239 -0.23715 0.30874 -0.22864 0.30828 C -0.2118 0.30365 -0.19496 0.29949 -0.17795 0.29556 C -0.17274 0.2907 -0.17048 0.28677 -0.16423 0.28469 C -0.15694 0.28608 -0.14965 0.28631 -0.14236 0.28816 C -0.13767 0.28932 -0.13333 0.29209 -0.12864 0.29371 C -0.12691 0.29487 -0.12482 0.29556 -0.12326 0.29741 C -0.12205 0.2988 -0.12222 0.30296 -0.12048 0.30296 C -0.11875 0.30296 -0.11892 0.2988 -0.11771 0.29741 C -0.11666 0.29625 -0.1151 0.29625 -0.11371 0.29556 C -0.11128 0.29764 -0.10243 0.30481 -0.1 0.30481 " pathEditMode="relative" ptsTypes="ffffffffffffffffffffA">
                                      <p:cBhvr>
                                        <p:cTn id="14" dur="2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  <p:bldP spid="5530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292725" y="2852738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3549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Дышит, растет, </a:t>
            </a:r>
          </a:p>
          <a:p>
            <a:r>
              <a:rPr lang="ru-RU" sz="2800" b="1"/>
              <a:t>а ходить не может.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587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1190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</p:txBody>
      </p:sp>
      <p:pic>
        <p:nvPicPr>
          <p:cNvPr id="56329" name="Picture 9" descr="i?id=47109031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268413"/>
            <a:ext cx="187166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72 0.00069 -0.02795 -0.00162 -0.04097 0.0037 C -0.04965 0.00717 -0.05642 0.01249 -0.06562 0.01457 C -0.08125 0.02821 -0.07448 0.02081 -0.08628 0.03654 C -0.08767 0.03839 -0.09028 0.04186 -0.09028 0.04186 C -0.09253 0.05088 -0.09826 0.05597 -0.1026 0.06383 C -0.1158 0.08834 -0.1309 0.11193 -0.14375 0.13691 C -0.15451 0.15749 -0.1658 0.18316 -0.17396 0.20629 C -0.18524 0.23844 -0.19201 0.27405 -0.2026 0.30666 C -0.20538 0.31545 -0.2191 0.3321 -0.22326 0.33765 C -0.23038 0.33025 -0.23819 0.32562 -0.24653 0.32123 C -0.25017 0.31637 -0.25382 0.31152 -0.25747 0.30666 C -0.2592 0.30412 -0.26042 0.30018 -0.26285 0.29926 C -0.26771 0.29764 -0.27326 0.29602 -0.27795 0.29371 C -0.28177 0.29186 -0.2849 0.28793 -0.28889 0.28654 C -0.29514 0.28446 -0.30174 0.28423 -0.30816 0.28284 C -0.31562 0.27613 -0.32483 0.27521 -0.33142 0.26642 C -0.33976 0.25555 -0.3408 0.24815 -0.35191 0.24098 C -0.40069 0.24514 -0.37882 0.23982 -0.41771 0.2537 C -0.43368 0.25948 -0.44618 0.27058 -0.46285 0.27382 C -0.47153 0.28099 -0.46337 0.2766 -0.4684 0.27012 C -0.46979 0.26827 -0.47205 0.26896 -0.47396 0.26827 C -0.49618 0.2722 -0.51562 0.27382 -0.53819 0.27382 " pathEditMode="relative" ptsTypes="ffffffffffffffffffffffA">
                                      <p:cBhvr>
                                        <p:cTn id="14" dur="2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  <p:bldP spid="5632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292725" y="2852738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3449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Что всех людей </a:t>
            </a:r>
          </a:p>
          <a:p>
            <a:r>
              <a:rPr lang="ru-RU" sz="2800" b="1"/>
              <a:t>    на Земле греет?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587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993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Солнце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311275" y="35210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</p:txBody>
      </p:sp>
      <p:pic>
        <p:nvPicPr>
          <p:cNvPr id="64523" name="Picture 11" descr="i?id=19124719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341438"/>
            <a:ext cx="18002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014 -0.00347 -0.0158 -0.0037 -0.04653 0.00185 C -0.05348 0.00301 -0.06042 0.01156 -0.06702 0.01457 C -0.07032 0.01873 -0.07379 0.02266 -0.07674 0.02729 C -0.0816 0.03515 -0.08403 0.04718 -0.08907 0.05481 C -0.09184 0.05897 -0.09584 0.06152 -0.09861 0.06568 C -0.10677 0.0784 -0.11511 0.09459 -0.12049 0.10962 C -0.11997 0.12003 -0.12066 0.13043 -0.1191 0.14061 C -0.11875 0.14315 -0.11615 0.14385 -0.11511 0.14593 C -0.11354 0.1487 -0.11268 0.15241 -0.11094 0.15518 C -0.10122 0.16975 -0.07587 0.16697 -0.06441 0.1679 C -0.07066 0.18108 -0.06927 0.19981 -0.07535 0.21346 C -0.07552 0.21392 -0.08559 0.23173 -0.08768 0.23543 C -0.08889 0.23751 -0.0915 0.23751 -0.09306 0.23913 C -0.09618 0.24237 -0.09879 0.24607 -0.10139 0.25 C -0.1033 0.25278 -0.10452 0.25671 -0.10677 0.25925 C -0.11233 0.26573 -0.11754 0.26711 -0.12188 0.27567 C -0.12275 0.27983 -0.12587 0.29255 -0.12188 0.29556 C -0.11789 0.29857 -0.11268 0.2944 -0.10816 0.29371 C -0.10174 0.28723 -0.09792 0.28608 -0.09306 0.29556 C -0.09254 0.29926 -0.09236 0.30296 -0.09167 0.30666 C -0.09098 0.31036 -0.08907 0.31753 -0.08907 0.31753 C -0.09011 0.32863 -0.08785 0.34158 -0.09306 0.35037 C -0.10139 0.36448 -0.11164 0.36957 -0.1165 0.38876 C -0.11372 0.4031 -0.1125 0.3994 -0.10539 0.40703 C -0.09219 0.42114 -0.10243 0.41559 -0.09306 0.41975 C -0.08681 0.43293 -0.08125 0.43247 -0.06979 0.43432 C -0.06615 0.43316 -0.06198 0.43339 -0.05886 0.43062 C -0.05608 0.42831 -0.0507 0.42345 -0.0507 0.42345 C -0.04497 0.41189 -0.04844 0.41235 -0.04375 0.41235 " pathEditMode="relative" ptsTypes="fffffffffffffffffffffffffffffA">
                                      <p:cBhvr>
                                        <p:cTn id="17" dur="2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64520" grpId="1"/>
      <p:bldP spid="64520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292725" y="2852738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4381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В лесу на одной ножке</a:t>
            </a:r>
          </a:p>
          <a:p>
            <a:r>
              <a:rPr lang="ru-RU" sz="2800" b="1"/>
              <a:t>  выросла лепешка.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5875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  <a:p>
            <a:endParaRPr lang="ru-RU"/>
          </a:p>
          <a:p>
            <a:r>
              <a:rPr lang="ru-RU"/>
              <a:t>  Солнце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Гриб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11275" y="3521075"/>
            <a:ext cx="1190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</p:txBody>
      </p:sp>
      <p:pic>
        <p:nvPicPr>
          <p:cNvPr id="66571" name="Picture 11" descr="i?id=25924706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125538"/>
            <a:ext cx="1374775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29 0.00301 -0.02899 0.01249 -0.03837 0.02197 C -0.04879 0.03238 -0.03906 0.02706 -0.04792 0.03099 C -0.05642 0.04278 -0.06823 0.04602 -0.07535 0.06036 C -0.07622 0.06522 -0.07517 0.07146 -0.07795 0.07493 C -0.0849 0.08372 -0.09601 0.08742 -0.10538 0.0895 C -0.11511 0.09482 -0.12361 0.0969 -0.1342 0.09852 C -0.15781 0.10916 -0.18056 0.12049 -0.20399 0.13136 C -0.2125 0.13529 -0.21649 0.13437 -0.22465 0.13876 C -0.23264 0.14292 -0.23837 0.1487 -0.24653 0.15148 C -0.25677 0.17183 -0.2434 0.14315 -0.25191 0.20444 C -0.25278 0.21115 -0.25851 0.216 -0.26163 0.22086 C -0.27049 0.23497 -0.2757 0.2426 -0.28889 0.25 C -0.2941 0.26179 -0.29479 0.27405 -0.29861 0.28654 C -0.30052 0.30134 -0.30521 0.32285 -0.31493 0.3321 C -0.31806 0.33487 -0.32153 0.33672 -0.32465 0.3395 C -0.32517 0.34135 -0.32604 0.3432 -0.32604 0.34505 C -0.32604 0.3469 -0.32448 0.34852 -0.32465 0.35037 C -0.32552 0.36008 -0.33229 0.36471 -0.33837 0.36679 C -0.35365 0.38344 -0.37031 0.39177 -0.38767 0.40333 C -0.42656 0.40125 -0.41406 0.40796 -0.43281 0.39246 C -0.43976 0.37858 -0.45816 0.38275 -0.4684 0.38136 C -0.47257 0.37604 -0.47622 0.37396 -0.47795 0.36679 C -0.47656 0.36124 -0.47517 0.35037 -0.46979 0.35037 " pathEditMode="relative" ptsTypes="fffffffffffffffffffffffA">
                                      <p:cBhvr>
                                        <p:cTn id="14" dur="2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/>
      <p:bldP spid="6656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Игра «Живое – неживое»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55650" y="2898775"/>
            <a:ext cx="216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Живая природа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286380" y="2857496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Неживая природа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55650" y="1458913"/>
            <a:ext cx="3330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2000"/>
              <a:t> </a:t>
            </a:r>
            <a:r>
              <a:rPr lang="ru-RU" sz="2800" b="1"/>
              <a:t>Без рук, без ног, </a:t>
            </a:r>
          </a:p>
          <a:p>
            <a:r>
              <a:rPr lang="ru-RU" sz="2800" b="1"/>
              <a:t>       а бежит.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35600" y="3573463"/>
            <a:ext cx="15875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Луна, звезды</a:t>
            </a:r>
          </a:p>
          <a:p>
            <a:endParaRPr lang="ru-RU"/>
          </a:p>
          <a:p>
            <a:r>
              <a:rPr lang="ru-RU"/>
              <a:t>  Облака</a:t>
            </a:r>
          </a:p>
          <a:p>
            <a:endParaRPr lang="ru-RU"/>
          </a:p>
          <a:p>
            <a:r>
              <a:rPr lang="ru-RU"/>
              <a:t>  Солнце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356100" y="30686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011863" y="170021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Вода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311275" y="3521075"/>
            <a:ext cx="1190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Растение</a:t>
            </a:r>
          </a:p>
          <a:p>
            <a:endParaRPr lang="ru-RU"/>
          </a:p>
          <a:p>
            <a:r>
              <a:rPr lang="ru-RU"/>
              <a:t>  Гриб</a:t>
            </a:r>
          </a:p>
        </p:txBody>
      </p:sp>
      <p:pic>
        <p:nvPicPr>
          <p:cNvPr id="68619" name="Picture 11" descr="i?id=20907782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125538"/>
            <a:ext cx="12827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97 0.00439 -0.02014 0.00393 -0.04931 0.00532 C -0.05903 0.00786 -0.06737 0.01226 -0.07674 0.01642 C -0.08351 0.02521 -0.08681 0.03677 -0.09184 0.04741 C -0.09775 0.06013 -0.09289 0.06337 -0.10556 0.06753 C -0.12535 0.09389 -0.14914 0.1154 -0.15625 0.15333 C -0.15539 0.16489 -0.15591 0.17692 -0.15348 0.18802 C -0.15243 0.19241 -0.13698 0.21901 -0.13438 0.22248 C -0.13177 0.23959 -0.12535 0.25347 -0.12205 0.27012 C -0.11997 0.28053 -0.1165 0.29047 -0.11511 0.30111 C -0.11337 0.31337 -0.11181 0.32539 -0.10973 0.33765 C -0.11737 0.36957 -0.10712 0.33118 -0.1165 0.35569 C -0.11927 0.36286 -0.12066 0.37188 -0.12327 0.37951 C -0.12483 0.39362 -0.12674 0.40796 -0.13021 0.42137 C -0.12934 0.42923 -0.12952 0.43756 -0.12743 0.44519 C -0.125 0.45398 -0.11094 0.4549 -0.10556 0.45606 C -0.10365 0.46624 -0.09879 0.47364 -0.09601 0.48358 C -0.09497 0.49468 -0.09497 0.50185 -0.09046 0.51087 C -0.07396 0.51018 -0.05712 0.51272 -0.04115 0.50717 C -0.029 0.50278 -0.03698 0.5 -0.02066 0.5 " pathEditMode="relative" ptsTypes="fffffffffffffffffffA">
                                      <p:cBhvr>
                                        <p:cTn id="14" dur="2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/>
      <p:bldP spid="6861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911</TotalTime>
  <Words>392</Words>
  <Application>Microsoft Office PowerPoint</Application>
  <PresentationFormat>Экран (4:3)</PresentationFormat>
  <Paragraphs>167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Живая и неживая природа Представление о признаках живой природы.  Ученицы 2 «А» класса  Горшковой Светланы</vt:lpstr>
      <vt:lpstr>ПРИРОДА</vt:lpstr>
      <vt:lpstr>Слайд 3</vt:lpstr>
      <vt:lpstr>Игра «Живое – неживое»</vt:lpstr>
      <vt:lpstr>Игра «Живое – неживое»</vt:lpstr>
      <vt:lpstr>Игра «Живое – неживое»</vt:lpstr>
      <vt:lpstr>Игра «Живое – неживое»</vt:lpstr>
      <vt:lpstr>Игра «Живое – неживое»</vt:lpstr>
      <vt:lpstr>Игра «Живое – неживое»</vt:lpstr>
      <vt:lpstr>Игра «Живое – неживое»</vt:lpstr>
      <vt:lpstr>Игра «Живое – неживое»</vt:lpstr>
      <vt:lpstr>Игра «Живое – неживое»</vt:lpstr>
      <vt:lpstr>Игра «Живое – неживое»</vt:lpstr>
      <vt:lpstr>Признаки живой и неживой природы</vt:lpstr>
      <vt:lpstr>Признаки живой и неживой природы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и неживая природа Представление о признаках живой природы.</dc:title>
  <dc:creator>Жанна</dc:creator>
  <cp:lastModifiedBy>Barsuk</cp:lastModifiedBy>
  <cp:revision>30</cp:revision>
  <dcterms:created xsi:type="dcterms:W3CDTF">2008-06-09T05:59:15Z</dcterms:created>
  <dcterms:modified xsi:type="dcterms:W3CDTF">2012-09-17T18:09:14Z</dcterms:modified>
</cp:coreProperties>
</file>