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F0C36"/>
    <a:srgbClr val="2F1450"/>
    <a:srgbClr val="261040"/>
    <a:srgbClr val="1D0B33"/>
    <a:srgbClr val="210E38"/>
    <a:srgbClr val="210D39"/>
    <a:srgbClr val="19092D"/>
    <a:srgbClr val="140822"/>
    <a:srgbClr val="170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2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0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2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6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9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7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6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7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DC7C-B1FF-4945-B6DE-0151B6764064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6FEFC-6E46-4D8E-AF7C-9AEC9C895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70">
              <a:schemeClr val="accent1">
                <a:lumMod val="60000"/>
                <a:lumOff val="40000"/>
              </a:schemeClr>
            </a:gs>
            <a:gs pos="0">
              <a:srgbClr val="1111FF"/>
            </a:gs>
            <a:gs pos="30000">
              <a:srgbClr val="9200CC"/>
            </a:gs>
            <a:gs pos="64999">
              <a:srgbClr val="FF47AC"/>
            </a:gs>
            <a:gs pos="89999">
              <a:srgbClr val="FF5050"/>
            </a:gs>
            <a:gs pos="100000">
              <a:srgbClr val="D6CA2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83389"/>
            <a:ext cx="6372200" cy="4327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288" y="289632"/>
            <a:ext cx="8280920" cy="40306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70834"/>
              </a:avLst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19092D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rgbClr val="19092D"/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5">
                      <a:lumMod val="75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Интересная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5">
                      <a:lumMod val="75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6104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5">
                      <a:lumMod val="75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информация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5">
                      <a:lumMod val="75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1F0C36"/>
                    </a:gs>
                    <a:gs pos="43000">
                      <a:srgbClr val="140822"/>
                    </a:gs>
                    <a:gs pos="48000">
                      <a:srgbClr val="261040"/>
                    </a:gs>
                    <a:gs pos="100000">
                      <a:srgbClr val="19092D"/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5">
                      <a:lumMod val="75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об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5">
                      <a:lumMod val="75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14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5">
                      <a:lumMod val="75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осах, пчёлах и шмелях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F145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5">
                    <a:lumMod val="75000"/>
                  </a:scheme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4" y="3068960"/>
            <a:ext cx="2026770" cy="23328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7992"/>
            <a:ext cx="3456384" cy="2437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46" y="4452044"/>
            <a:ext cx="2540000" cy="19913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8064" y="314580"/>
            <a:ext cx="2952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ОСЫ</a:t>
            </a:r>
            <a:endParaRPr lang="ru-RU" sz="7200" b="1" cap="none" spc="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628800"/>
            <a:ext cx="3960440" cy="45183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2F1450"/>
                </a:solidFill>
              </a:rPr>
              <a:t>Сколько живёт </a:t>
            </a:r>
          </a:p>
          <a:p>
            <a:pPr algn="ctr"/>
            <a:r>
              <a:rPr lang="ru-RU" sz="2400" b="1" i="1" dirty="0" smtClean="0">
                <a:solidFill>
                  <a:srgbClr val="2F1450"/>
                </a:solidFill>
              </a:rPr>
              <a:t>семья ос?</a:t>
            </a:r>
          </a:p>
          <a:p>
            <a:pPr algn="ctr"/>
            <a:endParaRPr lang="ru-RU" sz="2400" dirty="0" smtClean="0">
              <a:solidFill>
                <a:srgbClr val="2F1450"/>
              </a:solidFill>
            </a:endParaRPr>
          </a:p>
          <a:p>
            <a:pPr algn="just"/>
            <a:r>
              <a:rPr lang="ru-RU" sz="2400" dirty="0" smtClean="0">
                <a:solidFill>
                  <a:srgbClr val="2F1450"/>
                </a:solidFill>
              </a:rPr>
              <a:t>Осиная семья живёт всего одно лето. К осени из куколок вылупляются самки и самцы. Вскоре самцы погибают, а самки впадают в спячку.</a:t>
            </a:r>
            <a:endParaRPr lang="ru-RU" sz="2400" dirty="0">
              <a:solidFill>
                <a:srgbClr val="2F14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chemeClr val="accent5">
                <a:lumMod val="60000"/>
                <a:lumOff val="40000"/>
              </a:schemeClr>
            </a:gs>
            <a:gs pos="75000">
              <a:srgbClr val="00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15208" cy="2067533"/>
          </a:xfrm>
        </p:spPr>
      </p:pic>
      <p:sp>
        <p:nvSpPr>
          <p:cNvPr id="5" name="Прямоугольник 4"/>
          <p:cNvSpPr/>
          <p:nvPr/>
        </p:nvSpPr>
        <p:spPr>
          <a:xfrm>
            <a:off x="5173907" y="188640"/>
            <a:ext cx="25708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ПЧЁЛЫ</a:t>
            </a:r>
            <a:endParaRPr lang="ru-RU" sz="6000" b="1" cap="none" spc="0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2381622" cy="2814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2740348" cy="1985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26848"/>
            <a:ext cx="2387724" cy="1905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567932" y="1124744"/>
            <a:ext cx="5396556" cy="33843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F1450"/>
                </a:solidFill>
              </a:rPr>
              <a:t>Оказывается, у пчёл пять глаз – три в верхней части головы и два спереди.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F1450"/>
                </a:solidFill>
              </a:rPr>
              <a:t>Пчёлы не различают красный цвет, но воспринимают </a:t>
            </a:r>
            <a:r>
              <a:rPr lang="ru-RU" sz="2400" smtClean="0">
                <a:solidFill>
                  <a:srgbClr val="2F1450"/>
                </a:solidFill>
              </a:rPr>
              <a:t>ультрафиолет </a:t>
            </a:r>
            <a:r>
              <a:rPr lang="ru-RU" sz="2400" smtClean="0">
                <a:solidFill>
                  <a:srgbClr val="2F1450"/>
                </a:solidFill>
              </a:rPr>
              <a:t> </a:t>
            </a:r>
            <a:r>
              <a:rPr lang="ru-RU" sz="2400" dirty="0" smtClean="0">
                <a:solidFill>
                  <a:srgbClr val="2F1450"/>
                </a:solidFill>
              </a:rPr>
              <a:t>как цвет, хотя для человека это темнота.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F1450"/>
                </a:solidFill>
              </a:rPr>
              <a:t>Предпочитают фиолетовый и сине-зелёный цвет.</a:t>
            </a:r>
            <a:endParaRPr lang="ru-RU" sz="2400" dirty="0">
              <a:solidFill>
                <a:srgbClr val="2F14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4626848"/>
            <a:ext cx="3528392" cy="20425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2F1450"/>
                </a:solidFill>
              </a:rPr>
              <a:t>Чтобы произвести 500 г мёда  - одной пчеле надо слетать 10 млн. раз от улья к цветку</a:t>
            </a:r>
            <a:endParaRPr lang="ru-RU" sz="2400" dirty="0">
              <a:solidFill>
                <a:srgbClr val="2F14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">
              <a:srgbClr val="00FF00"/>
            </a:gs>
            <a:gs pos="20000">
              <a:srgbClr val="00B0F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68144" y="0"/>
            <a:ext cx="262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ШМЕЛИ</a:t>
            </a:r>
            <a:endParaRPr lang="ru-RU" sz="5400" b="1" dirty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1" y="332656"/>
            <a:ext cx="3393085" cy="240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1" y="3867142"/>
            <a:ext cx="2664296" cy="25202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355976" y="764704"/>
            <a:ext cx="4627121" cy="59387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1F0C36"/>
                </a:solidFill>
              </a:rPr>
              <a:t>Почему  шмели  гудят?</a:t>
            </a:r>
            <a:endParaRPr lang="ru-RU" sz="2400" b="1" i="1" dirty="0">
              <a:solidFill>
                <a:srgbClr val="1F0C3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1F0C36"/>
                </a:solidFill>
              </a:rPr>
              <a:t>Оказывается, сокращая грудные мышцы, шмели повышают температуру своего тела и  температуру в гнезде.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1F0C36"/>
                </a:solidFill>
              </a:rPr>
              <a:t>Если температура воздуха 25⁰С – для разогрева и взлёта  шмелю нужна всего 1 минута.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1F0C36"/>
                </a:solidFill>
              </a:rPr>
              <a:t>Если не выше 10⁰С – необходимо 10-15 минут.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1F0C36"/>
                </a:solidFill>
              </a:rPr>
              <a:t>А если 39-40⁰ С- шмель уже не может летать. Тело </a:t>
            </a:r>
            <a:r>
              <a:rPr lang="ru-RU" sz="2200" dirty="0" err="1" smtClean="0">
                <a:solidFill>
                  <a:srgbClr val="1F0C36"/>
                </a:solidFill>
              </a:rPr>
              <a:t>перегре-вается</a:t>
            </a:r>
            <a:r>
              <a:rPr lang="ru-RU" sz="2200" dirty="0" smtClean="0">
                <a:solidFill>
                  <a:srgbClr val="1F0C36"/>
                </a:solidFill>
              </a:rPr>
              <a:t> и шмель может даже умереть.  Но если лететь всё же надо – выделяет каплю жидкости на голову и охлаждает её.</a:t>
            </a:r>
            <a:endParaRPr lang="ru-RU" sz="2200" dirty="0">
              <a:solidFill>
                <a:srgbClr val="1F0C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93" y="2927575"/>
            <a:ext cx="1871699" cy="18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184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2013-02-09T11:46:00Z</dcterms:created>
  <dcterms:modified xsi:type="dcterms:W3CDTF">2013-02-10T11:52:02Z</dcterms:modified>
</cp:coreProperties>
</file>