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3" r:id="rId5"/>
    <p:sldId id="272" r:id="rId6"/>
    <p:sldId id="260" r:id="rId7"/>
    <p:sldId id="262" r:id="rId8"/>
    <p:sldId id="269" r:id="rId9"/>
    <p:sldId id="276" r:id="rId10"/>
    <p:sldId id="265" r:id="rId11"/>
    <p:sldId id="270" r:id="rId12"/>
    <p:sldId id="277" r:id="rId13"/>
    <p:sldId id="259" r:id="rId14"/>
    <p:sldId id="264" r:id="rId15"/>
    <p:sldId id="278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5">
                <a:lumMod val="20000"/>
                <a:lumOff val="80000"/>
              </a:schemeClr>
            </a:gs>
            <a:gs pos="53000">
              <a:schemeClr val="bg1">
                <a:alpha val="32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1220-EC92-400C-B95A-827B4F4DD67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62CD-2288-4499-AE7C-97AB02C3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5N_b-uwGal64fM&amp;tbnid=8UCJHrJAnpVViM:&amp;ved=0CAUQjRw&amp;url=http://phototimes.ru/image/3330129/&amp;ei=QMB_UqOJO4i64ASCh4GACQ&amp;bvm=bv.56146854,d.bGE&amp;psig=AFQjCNFlya0jitgESOVCQpn_KkkYOFryew&amp;ust=13841903357408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5N_b-uwGal64fM&amp;tbnid=8UCJHrJAnpVViM:&amp;ved=0CAUQjRw&amp;url=http://phototimes.ru/image/3330129/&amp;ei=QMB_UqOJO4i64ASCh4GACQ&amp;bvm=bv.56146854,d.bGE&amp;psig=AFQjCNFlya0jitgESOVCQpn_KkkYOFryew&amp;ust=13841903357408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5N_b-uwGal64fM&amp;tbnid=8UCJHrJAnpVViM:&amp;ved=0CAUQjRw&amp;url=http://phototimes.ru/image/3330129/&amp;ei=QMB_UqOJO4i64ASCh4GACQ&amp;bvm=bv.56146854,d.bGE&amp;psig=AFQjCNFlya0jitgESOVCQpn_KkkYOFryew&amp;ust=13841903357408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frm=1&amp;source=images&amp;cd=&amp;cad=rja&amp;docid=QP5qAzLzKhQzGM&amp;tbnid=9XhY09u9_DKLJM:&amp;ved=0CAUQjRw&amp;url=http://liubavyshka.ru/&amp;ei=AdV_Uo6eB8mj4gS7tYCoAQ&amp;bvm=bv.56146854,d.bGE&amp;psig=AFQjCNElyRHmT9Scw1ttpBnuF194SC88Pw&amp;ust=1384195137693076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gif"/><Relationship Id="rId2" Type="http://schemas.openxmlformats.org/officeDocument/2006/relationships/hyperlink" Target="http://www.google.ru/url?sa=i&amp;rct=j&amp;q=&amp;esrc=s&amp;frm=1&amp;source=images&amp;cd=&amp;cad=rja&amp;docid=8Qn4DO1g8XYUEM&amp;tbnid=1qnWqfGleYCJJM:&amp;ved=0CAUQjRw&amp;url=http://ru.123rf.com/photo_11275857_two-emoticons-shaking-hands.html&amp;ei=YNJ_Uto56JrjBLSMgOgG&amp;bvm=bv.56146854,d.bGE&amp;psig=AFQjCNGe7BqNk4sRK7qpFOXvWYrLaYLtUA&amp;ust=13841949780337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frm=1&amp;source=images&amp;cd=&amp;cad=rja&amp;docid=XaVESWY_UfkvKM&amp;tbnid=j3aD2BaASVJSfM:&amp;ved=0CAUQjRw&amp;url=http://blestiashky.narod.ru/smajly-animirovanye.htm&amp;ei=bNR_UsiLPMXq4gTsuYH4DQ&amp;bvm=bv.56146854,d.bGE&amp;psig=AFQjCNElyRHmT9Scw1ttpBnuF194SC88Pw&amp;ust=1384195137693076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google.ru/url?sa=i&amp;rct=j&amp;q=&amp;esrc=s&amp;frm=1&amp;source=images&amp;cd=&amp;cad=rja&amp;docid=DFMho-tC6iEtkM&amp;tbnid=mT4edzn_0B5vqM:&amp;ved=0CAUQjRw&amp;url=http://joker.ucoz.de/news/smajliki/16-0-13&amp;ei=JtR_Us_6LcSm4ATU3oCIDg&amp;bvm=bv.56146854,d.bGE&amp;psig=AFQjCNElyRHmT9Scw1ttpBnuF194SC88Pw&amp;ust=1384195137693076" TargetMode="External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5N_b-uwGal64fM&amp;tbnid=8UCJHrJAnpVViM:&amp;ved=0CAUQjRw&amp;url=http://phototimes.ru/image/3330129/&amp;ei=QMB_UqOJO4i64ASCh4GACQ&amp;bvm=bv.56146854,d.bGE&amp;psig=AFQjCNFlya0jitgESOVCQpn_KkkYOFryew&amp;ust=13841903357408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D0D0D"/>
                </a:solidFill>
              </a:rPr>
              <a:t>Урок обучения грамоте</a:t>
            </a:r>
            <a:r>
              <a:rPr lang="ru-RU" dirty="0" smtClean="0">
                <a:solidFill>
                  <a:srgbClr val="0D0D0D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0D0D0D"/>
                </a:solidFill>
                <a:latin typeface="Arial" charset="0"/>
              </a:rPr>
            </a:br>
            <a:r>
              <a:rPr lang="ru-RU" dirty="0" smtClean="0">
                <a:solidFill>
                  <a:srgbClr val="0D0D0D"/>
                </a:solidFill>
              </a:rPr>
              <a:t>ОС «Школа 2100»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1 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«Б»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класс</a:t>
            </a:r>
          </a:p>
          <a:p>
            <a:pPr algn="r">
              <a:defRPr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учитель Хоменко В.Г.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r">
              <a:defRPr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ГБОУ гимназия №446</a:t>
            </a:r>
          </a:p>
          <a:p>
            <a:pPr algn="r">
              <a:defRPr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Колпинского района</a:t>
            </a:r>
          </a:p>
          <a:p>
            <a:pPr algn="r">
              <a:defRPr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Санкт-Петербурга</a:t>
            </a:r>
          </a:p>
          <a:p>
            <a:pPr algn="r">
              <a:defRPr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2013г.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42911" y="428605"/>
            <a:ext cx="49292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dirty="0" smtClean="0"/>
              <a:t>шут</a:t>
            </a:r>
            <a:endParaRPr lang="ru-RU" sz="9600" dirty="0"/>
          </a:p>
          <a:p>
            <a:r>
              <a:rPr lang="ru-RU" sz="9600" dirty="0" smtClean="0"/>
              <a:t>шутил</a:t>
            </a:r>
            <a:endParaRPr lang="ru-RU" sz="9600" dirty="0"/>
          </a:p>
          <a:p>
            <a:r>
              <a:rPr lang="ru-RU" sz="9600" dirty="0" smtClean="0"/>
              <a:t>шутка</a:t>
            </a:r>
          </a:p>
          <a:p>
            <a:r>
              <a:rPr lang="ru-RU" sz="9600" dirty="0" smtClean="0"/>
              <a:t>шутник</a:t>
            </a:r>
            <a:endParaRPr lang="ru-RU" sz="9600" dirty="0"/>
          </a:p>
        </p:txBody>
      </p:sp>
      <p:sp>
        <p:nvSpPr>
          <p:cNvPr id="3" name="Дуга 2"/>
          <p:cNvSpPr/>
          <p:nvPr/>
        </p:nvSpPr>
        <p:spPr>
          <a:xfrm>
            <a:off x="642910" y="500042"/>
            <a:ext cx="2097080" cy="714380"/>
          </a:xfrm>
          <a:prstGeom prst="arc">
            <a:avLst>
              <a:gd name="adj1" fmla="val 10756356"/>
              <a:gd name="adj2" fmla="val 215621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>
            <a:off x="571472" y="4857760"/>
            <a:ext cx="2143140" cy="1076329"/>
          </a:xfrm>
          <a:prstGeom prst="arc">
            <a:avLst>
              <a:gd name="adj1" fmla="val 10756356"/>
              <a:gd name="adj2" fmla="val 2146557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642910" y="2071678"/>
            <a:ext cx="2071702" cy="1076329"/>
          </a:xfrm>
          <a:prstGeom prst="arc">
            <a:avLst>
              <a:gd name="adj1" fmla="val 11749203"/>
              <a:gd name="adj2" fmla="val 208144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>
            <a:off x="714348" y="3500438"/>
            <a:ext cx="1990740" cy="642943"/>
          </a:xfrm>
          <a:prstGeom prst="arc">
            <a:avLst>
              <a:gd name="adj1" fmla="val 10756356"/>
              <a:gd name="adj2" fmla="val 215730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" name="Рисунок 1" descr="1 0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00042"/>
            <a:ext cx="37147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 0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642918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71472" y="500042"/>
            <a:ext cx="452755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/>
              <a:t>шапка-ушанка</a:t>
            </a:r>
          </a:p>
          <a:p>
            <a:r>
              <a:rPr lang="ru-RU" sz="5400" dirty="0"/>
              <a:t>ромашки</a:t>
            </a:r>
          </a:p>
          <a:p>
            <a:r>
              <a:rPr lang="ru-RU" sz="5400" dirty="0"/>
              <a:t>рассыпаны</a:t>
            </a:r>
          </a:p>
          <a:p>
            <a:r>
              <a:rPr lang="ru-RU" sz="5400" dirty="0"/>
              <a:t>окрошка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48" y="357166"/>
            <a:ext cx="8204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Задачи на урок:</a:t>
            </a:r>
          </a:p>
          <a:p>
            <a:pPr algn="ctr"/>
            <a:r>
              <a:rPr lang="ru-RU" sz="3200" dirty="0" smtClean="0"/>
              <a:t>1.Научиться давать характеристику</a:t>
            </a:r>
          </a:p>
          <a:p>
            <a:pPr algn="ctr"/>
            <a:r>
              <a:rPr lang="ru-RU" sz="3200" dirty="0" smtClean="0"/>
              <a:t> новому звуку.</a:t>
            </a:r>
          </a:p>
          <a:p>
            <a:pPr algn="ctr"/>
            <a:r>
              <a:rPr lang="ru-RU" sz="3200" dirty="0" smtClean="0"/>
              <a:t>2.Научиться читать слова с новой буквой.</a:t>
            </a:r>
          </a:p>
        </p:txBody>
      </p:sp>
      <p:pic>
        <p:nvPicPr>
          <p:cNvPr id="1026" name="Picture 2" descr="http://thumbs.dreamstime.com/thumb_193/1191830497bb8JT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214686"/>
            <a:ext cx="2352675" cy="333375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500166" y="4071942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2428868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7620" y="235743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57752" y="364331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76" y="4500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242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260661" y="3214686"/>
            <a:ext cx="31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(688x493, 13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</p:spPr>
      </p:pic>
      <p:pic>
        <p:nvPicPr>
          <p:cNvPr id="6147" name="Picture 3" descr=" (463x503, 9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</p:spPr>
      </p:pic>
      <p:pic>
        <p:nvPicPr>
          <p:cNvPr id="6148" name="Picture 4" descr=" (400x462, 8Kb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</p:spPr>
      </p:pic>
      <p:pic>
        <p:nvPicPr>
          <p:cNvPr id="6149" name="Picture 5" descr=" (403x563, 8Kb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</p:spPr>
      </p:pic>
      <p:pic>
        <p:nvPicPr>
          <p:cNvPr id="6150" name="Picture 6" descr=" (402x566, 9Kb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</p:spPr>
      </p:pic>
      <p:pic>
        <p:nvPicPr>
          <p:cNvPr id="6151" name="Picture 7" descr=" (592x391, 14Kb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</p:spPr>
      </p:pic>
      <p:pic>
        <p:nvPicPr>
          <p:cNvPr id="6152" name="Picture 8" descr=" (592x391, 14Kb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</p:spPr>
      </p:pic>
      <p:pic>
        <p:nvPicPr>
          <p:cNvPr id="6153" name="Picture 9" descr=" (354x572, 10Kb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</p:spPr>
      </p:pic>
      <p:pic>
        <p:nvPicPr>
          <p:cNvPr id="6154" name="Picture 10" descr=" (366x515, 7Kb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</p:spPr>
      </p:pic>
      <p:pic>
        <p:nvPicPr>
          <p:cNvPr id="6155" name="Picture 11" descr=" (403x563, 8Kb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</p:spPr>
      </p:pic>
      <p:pic>
        <p:nvPicPr>
          <p:cNvPr id="6156" name="Picture 12" descr="sar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</p:spPr>
      </p:pic>
      <p:pic>
        <p:nvPicPr>
          <p:cNvPr id="615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ПИСЬМЕННЫЕ БУКВЫ Анимированный плакат ш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9954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235825" y="6165850"/>
            <a:ext cx="1836738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107950" y="6165850"/>
            <a:ext cx="576263" cy="620713"/>
          </a:xfrm>
          <a:prstGeom prst="actionButtonBackPrevious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4 -0.13159 C -0.33733 -0.09759 -0.34792 -0.0636 -0.35677 -0.03677 C -0.36563 -0.00994 -0.37223 0.00624 -0.38021 0.02891 C -0.3882 0.05157 -0.4007 0.0821 -0.40487 0.10014 C -0.40903 0.11818 -0.40643 0.12789 -0.40487 0.13668 C -0.4033 0.14547 -0.39966 0.14917 -0.39514 0.1531 C -0.39063 0.15703 -0.38386 0.16096 -0.37743 0.16027 C -0.37101 0.15957 -0.36667 0.15865 -0.35677 0.1494 C -0.34688 0.14015 -0.33108 0.12211 -0.31841 0.10546 C -0.30573 0.08881 -0.29167 0.06753 -0.28021 0.04903 C -0.26875 0.03053 -0.25816 0.01295 -0.25 -0.00578 C -0.24184 -0.02451 -0.23768 -0.04255 -0.23073 -0.06406 C -0.22379 -0.08557 -0.21129 -0.12766 -0.20886 -0.13529 C -0.20643 -0.14292 -0.20886 -0.13228 -0.2158 -0.10985 C -0.22275 -0.08742 -0.23924 -0.03215 -0.25 -0.00023 C -0.26077 0.03168 -0.27431 0.06036 -0.28021 0.08187 C -0.28612 0.10338 -0.28629 0.11702 -0.28559 0.12928 C -0.2849 0.14154 -0.28386 0.15102 -0.27605 0.15495 C -0.26823 0.15888 -0.25226 0.16096 -0.23907 0.1531 C -0.22587 0.14524 -0.21129 0.12627 -0.19653 0.10731 C -0.18177 0.08834 -0.16233 0.06105 -0.15 0.03978 C -0.13768 0.0185 -0.13056 -1.20259E-7 -0.12257 -0.02035 C -0.11459 -0.0407 -0.10782 -0.06314 -0.10209 -0.08233 C -0.09636 -0.10153 -0.09063 -0.1302 -0.08837 -0.13529 C -0.08612 -0.14038 -0.08177 -0.13529 -0.08837 -0.11332 C -0.09497 -0.09135 -0.11737 -0.03469 -0.12813 -0.00393 C -0.13889 0.02683 -0.14636 0.04995 -0.15278 0.071 C -0.15921 0.09204 -0.16563 0.10846 -0.1665 0.12188 C -0.16737 0.13529 -0.16164 0.1457 -0.15816 0.15125 C -0.15469 0.1568 -0.15087 0.15564 -0.14584 0.15495 C -0.1408 0.15426 -0.13351 0.15079 -0.12813 0.14755 C -0.12275 0.14431 -0.11893 0.14061 -0.11302 0.13483 C -0.10712 0.12905 -0.09983 0.1198 -0.09254 0.11286 C -0.08525 0.10592 -0.07726 0.09968 -0.0691 0.09274 " pathEditMode="relative" rAng="0" ptsTypes="aaaaaaaaaaaaaaaaaaaaaaaaaaaaaaaaaa">
                                      <p:cBhvr>
                                        <p:cTn id="10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357166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Задачи на урок:</a:t>
            </a:r>
          </a:p>
          <a:p>
            <a:r>
              <a:rPr lang="ru-RU" sz="2800" dirty="0" smtClean="0"/>
              <a:t>1.Научиться давать характеристику новому звуку.</a:t>
            </a:r>
          </a:p>
          <a:p>
            <a:r>
              <a:rPr lang="ru-RU" sz="2800" dirty="0" smtClean="0"/>
              <a:t>2.Научиться читать слова с новой буквой.</a:t>
            </a:r>
          </a:p>
          <a:p>
            <a:r>
              <a:rPr lang="ru-RU" sz="2800" dirty="0" smtClean="0"/>
              <a:t>3.Научиться правильно записывать строчную букву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 соответствии с образцом.</a:t>
            </a:r>
            <a:endParaRPr lang="ru-RU" sz="2800" dirty="0"/>
          </a:p>
        </p:txBody>
      </p:sp>
      <p:pic>
        <p:nvPicPr>
          <p:cNvPr id="1026" name="Picture 2" descr="http://thumbs.dreamstime.com/thumb_193/1191830497bb8JT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496"/>
            <a:ext cx="2352675" cy="333375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857356" y="4786322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85918" y="3214686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9058" y="2571744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57752" y="392906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76" y="4500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242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260661" y="3214686"/>
            <a:ext cx="31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214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57166"/>
            <a:ext cx="6215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Итог урока: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вам помогло в общении?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Я узнал…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Теперь я знаю…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Оказывается…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Я вспомнил…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Я понял…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 научились…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нас получилось…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нас пока не получилось…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pic>
        <p:nvPicPr>
          <p:cNvPr id="4" name="Picture 5" descr="C:\Users\Верунчик\Pictures\с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57166"/>
            <a:ext cx="3333753" cy="4000505"/>
          </a:xfrm>
          <a:prstGeom prst="rect">
            <a:avLst/>
          </a:prstGeom>
          <a:noFill/>
        </p:spPr>
      </p:pic>
      <p:pic>
        <p:nvPicPr>
          <p:cNvPr id="5" name="Рисунок 1" descr="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214422"/>
            <a:ext cx="3027359" cy="24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68" y="500042"/>
            <a:ext cx="15716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smtClean="0">
                <a:solidFill>
                  <a:srgbClr val="FF0000"/>
                </a:solidFill>
              </a:rPr>
              <a:t>!</a:t>
            </a:r>
            <a:endParaRPr lang="ru-RU" sz="23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pic>
        <p:nvPicPr>
          <p:cNvPr id="5" name="Рисунок 1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214422"/>
            <a:ext cx="3027359" cy="24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68" y="500042"/>
            <a:ext cx="15716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smtClean="0">
                <a:solidFill>
                  <a:srgbClr val="FF0000"/>
                </a:solidFill>
              </a:rPr>
              <a:t>!</a:t>
            </a:r>
            <a:endParaRPr lang="ru-RU" sz="239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428736"/>
            <a:ext cx="11641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Ш</a:t>
            </a:r>
            <a:endParaRPr lang="ru-RU" sz="8800" dirty="0"/>
          </a:p>
        </p:txBody>
      </p:sp>
      <p:pic>
        <p:nvPicPr>
          <p:cNvPr id="8" name="Picture 5" descr="C:\Users\Верунчик\Pictures\с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57166"/>
            <a:ext cx="3333753" cy="400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214445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807249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  <a:latin typeface="Arial" charset="0"/>
              </a:rPr>
              <a:t>Буква Ш. </a:t>
            </a:r>
            <a:r>
              <a:rPr lang="ru-RU" sz="11400" dirty="0" smtClean="0">
                <a:solidFill>
                  <a:schemeClr val="tx1"/>
                </a:solidFill>
              </a:rPr>
              <a:t>Звук </a:t>
            </a:r>
            <a:r>
              <a:rPr lang="en-US" sz="11400" dirty="0" smtClean="0">
                <a:solidFill>
                  <a:schemeClr val="tx1"/>
                </a:solidFill>
              </a:rPr>
              <a:t>[</a:t>
            </a:r>
            <a:r>
              <a:rPr lang="ru-RU" sz="11400" dirty="0" smtClean="0">
                <a:solidFill>
                  <a:schemeClr val="tx1"/>
                </a:solidFill>
              </a:rPr>
              <a:t>ш</a:t>
            </a:r>
            <a:r>
              <a:rPr lang="en-US" sz="11400" dirty="0" smtClean="0">
                <a:solidFill>
                  <a:schemeClr val="tx1"/>
                </a:solidFill>
              </a:rPr>
              <a:t>]</a:t>
            </a:r>
            <a:r>
              <a:rPr lang="ru-RU" sz="114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710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36513"/>
            <a:ext cx="9101137" cy="6821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Задачи на урок:</a:t>
            </a:r>
          </a:p>
          <a:p>
            <a:r>
              <a:rPr lang="ru-RU" sz="2800" dirty="0" smtClean="0"/>
              <a:t>1.Научиться давать характеристику новому звуку.</a:t>
            </a:r>
          </a:p>
          <a:p>
            <a:r>
              <a:rPr lang="ru-RU" sz="2800" dirty="0" smtClean="0"/>
              <a:t>2.Научиться без ошибок читать слова с новой буквой.</a:t>
            </a:r>
          </a:p>
          <a:p>
            <a:r>
              <a:rPr lang="ru-RU" sz="2800" dirty="0" smtClean="0"/>
              <a:t>3.Научиться правильно записывать строчную букву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 соответствии с образцом.</a:t>
            </a:r>
            <a:endParaRPr lang="ru-RU" sz="2800" dirty="0"/>
          </a:p>
        </p:txBody>
      </p:sp>
      <p:pic>
        <p:nvPicPr>
          <p:cNvPr id="1026" name="Picture 2" descr="http://thumbs.dreamstime.com/thumb_193/1191830497bb8JT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496"/>
            <a:ext cx="2352675" cy="333375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714480" y="407194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85918" y="257174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71934" y="250030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350043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450057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260661" y="3214686"/>
            <a:ext cx="31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stCxn id="5" idx="0"/>
            <a:endCxn id="5" idx="4"/>
          </p:cNvCxnSpPr>
          <p:nvPr/>
        </p:nvCxnSpPr>
        <p:spPr>
          <a:xfrm rot="16200000" flipH="1">
            <a:off x="1785918" y="3028944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0"/>
            <a:endCxn id="4" idx="4"/>
          </p:cNvCxnSpPr>
          <p:nvPr/>
        </p:nvCxnSpPr>
        <p:spPr>
          <a:xfrm rot="16200000" flipH="1">
            <a:off x="1714480" y="4529142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0"/>
            <a:endCxn id="6" idx="4"/>
          </p:cNvCxnSpPr>
          <p:nvPr/>
        </p:nvCxnSpPr>
        <p:spPr>
          <a:xfrm rot="16200000" flipH="1">
            <a:off x="4071934" y="2957506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04" y="404813"/>
            <a:ext cx="70326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dirty="0"/>
              <a:t>согласный</a:t>
            </a:r>
          </a:p>
        </p:txBody>
      </p:sp>
      <p:pic>
        <p:nvPicPr>
          <p:cNvPr id="10" name="Рисунок 9" descr="1 00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916113"/>
            <a:ext cx="16605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 00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420938"/>
            <a:ext cx="187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2700338" y="4652963"/>
            <a:ext cx="1150937" cy="1152525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148263" y="4652963"/>
            <a:ext cx="1223962" cy="11525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348038" y="1484313"/>
            <a:ext cx="1079500" cy="5762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7538" y="1484313"/>
            <a:ext cx="1081087" cy="30972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538" y="1484313"/>
            <a:ext cx="1223962" cy="6492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48038" y="1484313"/>
            <a:ext cx="1079500" cy="30972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3" name="WordArt 3"/>
          <p:cNvSpPr>
            <a:spLocks noChangeArrowheads="1" noChangeShapeType="1" noTextEdit="1"/>
          </p:cNvSpPr>
          <p:nvPr/>
        </p:nvSpPr>
        <p:spPr bwMode="auto">
          <a:xfrm>
            <a:off x="928662" y="428604"/>
            <a:ext cx="7215238" cy="984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Правила сотрудничества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628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Слушать друг друга.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Уметь уступать.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Уметь договариваться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Распределять роли в паре или</a:t>
            </a:r>
          </a:p>
          <a:p>
            <a:r>
              <a:rPr lang="ru-RU" sz="3600" b="1" dirty="0"/>
              <a:t>в</a:t>
            </a:r>
            <a:r>
              <a:rPr lang="ru-RU" sz="3600" b="1" dirty="0" smtClean="0"/>
              <a:t> группе.</a:t>
            </a:r>
            <a:endParaRPr lang="ru-RU" sz="3600" b="1" dirty="0"/>
          </a:p>
        </p:txBody>
      </p:sp>
      <p:pic>
        <p:nvPicPr>
          <p:cNvPr id="11268" name="Picture 4" descr="http://us.123rf.com/400wm/400/400/yayayoy/yayayoy1111/yayayoy111100013/11275857-n--------n-nf------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2080187" cy="1357322"/>
          </a:xfrm>
          <a:prstGeom prst="rect">
            <a:avLst/>
          </a:prstGeom>
          <a:noFill/>
        </p:spPr>
      </p:pic>
      <p:pic>
        <p:nvPicPr>
          <p:cNvPr id="11270" name="Picture 6" descr="http://kotig.ru/images/smailiki_animirovannie_751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857736"/>
            <a:ext cx="1914536" cy="1740489"/>
          </a:xfrm>
          <a:prstGeom prst="rect">
            <a:avLst/>
          </a:prstGeom>
          <a:noFill/>
        </p:spPr>
      </p:pic>
      <p:pic>
        <p:nvPicPr>
          <p:cNvPr id="11272" name="Picture 8" descr="http://blestiashky.narod.ru/1/smayl29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857496"/>
            <a:ext cx="1143008" cy="1143008"/>
          </a:xfrm>
          <a:prstGeom prst="rect">
            <a:avLst/>
          </a:prstGeom>
          <a:noFill/>
        </p:spPr>
      </p:pic>
      <p:pic>
        <p:nvPicPr>
          <p:cNvPr id="11274" name="Picture 10" descr="http://liubavyshka.ru/_ph/4/1/739172991.jpg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1571612"/>
            <a:ext cx="1304927" cy="140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pic>
        <p:nvPicPr>
          <p:cNvPr id="9218" name="Рисунок 3" descr="1 001 1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052513"/>
            <a:ext cx="5897581" cy="464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 00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928670"/>
            <a:ext cx="36099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571868" y="4929198"/>
            <a:ext cx="1079500" cy="576262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42" y="4929198"/>
            <a:ext cx="1081088" cy="576262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1928802"/>
            <a:ext cx="15001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/>
              <a:t>Ш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642918"/>
            <a:ext cx="7858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Верунчик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7463"/>
            <a:ext cx="9101137" cy="6821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0166" y="357166"/>
            <a:ext cx="555806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Задачи на урок:</a:t>
            </a:r>
          </a:p>
          <a:p>
            <a:r>
              <a:rPr lang="ru-RU" sz="2800" dirty="0" smtClean="0"/>
              <a:t>1.Научиться давать характеристику</a:t>
            </a:r>
          </a:p>
          <a:p>
            <a:r>
              <a:rPr lang="ru-RU" sz="2800" dirty="0" smtClean="0"/>
              <a:t> новому звуку.</a:t>
            </a:r>
          </a:p>
        </p:txBody>
      </p:sp>
      <p:pic>
        <p:nvPicPr>
          <p:cNvPr id="1026" name="Picture 2" descr="http://thumbs.dreamstime.com/thumb_193/1191830497bb8JT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496"/>
            <a:ext cx="2352675" cy="333375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500166" y="4071942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242886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7620" y="235743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57752" y="364331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76" y="4500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242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260661" y="3214686"/>
            <a:ext cx="31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202</Words>
  <Application>Microsoft Office PowerPoint</Application>
  <PresentationFormat>Экран (4:3)</PresentationFormat>
  <Paragraphs>75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обучения грамоте ОС «Школа 2100»</vt:lpstr>
      <vt:lpstr>Слайд 2</vt:lpstr>
      <vt:lpstr>Слайд 3</vt:lpstr>
      <vt:lpstr>Тема урока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ОС «Школа 2100»</dc:title>
  <dc:creator>Верунчик</dc:creator>
  <cp:lastModifiedBy>Верунчик</cp:lastModifiedBy>
  <cp:revision>24</cp:revision>
  <dcterms:created xsi:type="dcterms:W3CDTF">2013-11-10T17:59:36Z</dcterms:created>
  <dcterms:modified xsi:type="dcterms:W3CDTF">2014-06-20T10:17:15Z</dcterms:modified>
</cp:coreProperties>
</file>