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7" r:id="rId3"/>
    <p:sldId id="288" r:id="rId4"/>
    <p:sldId id="271" r:id="rId5"/>
    <p:sldId id="289" r:id="rId6"/>
    <p:sldId id="272" r:id="rId7"/>
    <p:sldId id="291" r:id="rId8"/>
    <p:sldId id="273" r:id="rId9"/>
    <p:sldId id="277" r:id="rId10"/>
    <p:sldId id="286" r:id="rId11"/>
    <p:sldId id="282" r:id="rId12"/>
    <p:sldId id="276" r:id="rId13"/>
    <p:sldId id="290" r:id="rId14"/>
    <p:sldId id="275" r:id="rId15"/>
    <p:sldId id="278" r:id="rId16"/>
    <p:sldId id="287" r:id="rId17"/>
    <p:sldId id="279" r:id="rId18"/>
    <p:sldId id="28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33CC"/>
    <a:srgbClr val="BBDEFD"/>
    <a:srgbClr val="EAEAEA"/>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p:cViewPr>
        <p:scale>
          <a:sx n="52" d="100"/>
          <a:sy n="52" d="100"/>
        </p:scale>
        <p:origin x="-126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B0F3E-9E55-4994-B5B2-0F9A181DCAF6}" type="datetimeFigureOut">
              <a:rPr lang="ru-RU" smtClean="0"/>
              <a:t>22.06.2014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3375A-5AF2-4584-A614-CE5FBF5EE4FF}" type="slidenum">
              <a:rPr lang="ru-RU" smtClean="0"/>
              <a:t>‹#›</a:t>
            </a:fld>
            <a:endParaRPr lang="ru-RU"/>
          </a:p>
        </p:txBody>
      </p:sp>
    </p:spTree>
    <p:extLst>
      <p:ext uri="{BB962C8B-B14F-4D97-AF65-F5344CB8AC3E}">
        <p14:creationId xmlns:p14="http://schemas.microsoft.com/office/powerpoint/2010/main" val="2633885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93375A-5AF2-4584-A614-CE5FBF5EE4FF}" type="slidenum">
              <a:rPr lang="ru-RU" smtClean="0"/>
              <a:t>14</a:t>
            </a:fld>
            <a:endParaRPr lang="ru-RU"/>
          </a:p>
        </p:txBody>
      </p:sp>
    </p:spTree>
    <p:extLst>
      <p:ext uri="{BB962C8B-B14F-4D97-AF65-F5344CB8AC3E}">
        <p14:creationId xmlns:p14="http://schemas.microsoft.com/office/powerpoint/2010/main" val="272605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35336" y="0"/>
            <a:ext cx="9144000" cy="678310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04216" y="265123"/>
            <a:ext cx="8064896" cy="923330"/>
          </a:xfrm>
          <a:prstGeom prst="rect">
            <a:avLst/>
          </a:prstGeom>
        </p:spPr>
        <p:txBody>
          <a:bodyPr wrap="square">
            <a:spAutoFit/>
          </a:bodyPr>
          <a:lstStyle/>
          <a:p>
            <a:pPr algn="ctr"/>
            <a:r>
              <a:rPr lang="ru-RU" sz="5400" b="1" cap="all" dirty="0">
                <a:ln w="11430"/>
                <a:solidFill>
                  <a:srgbClr val="C00000"/>
                </a:solidFill>
                <a:effectLst>
                  <a:outerShdw blurRad="50800" dist="39000" dir="5460000" algn="tl">
                    <a:srgbClr val="000000">
                      <a:alpha val="38000"/>
                    </a:srgbClr>
                  </a:outerShdw>
                </a:effectLst>
              </a:rPr>
              <a:t>РУССКИЙ  ЯЗЫК</a:t>
            </a:r>
          </a:p>
        </p:txBody>
      </p:sp>
      <p:sp>
        <p:nvSpPr>
          <p:cNvPr id="3" name="Прямоугольник 2"/>
          <p:cNvSpPr/>
          <p:nvPr/>
        </p:nvSpPr>
        <p:spPr>
          <a:xfrm>
            <a:off x="1704541" y="1556792"/>
            <a:ext cx="5958408" cy="2529923"/>
          </a:xfrm>
          <a:prstGeom prst="rect">
            <a:avLst/>
          </a:prstGeom>
        </p:spPr>
        <p:txBody>
          <a:bodyPr wrap="square">
            <a:spAutoFit/>
          </a:bodyPr>
          <a:lstStyle/>
          <a:p>
            <a:pPr marL="102870" marR="48895" indent="-3175" eaLnBrk="0" hangingPunct="0">
              <a:lnSpc>
                <a:spcPct val="110000"/>
              </a:lnSpc>
              <a:spcBef>
                <a:spcPts val="25"/>
              </a:spcBef>
              <a:defRPr/>
            </a:pPr>
            <a:r>
              <a:rPr lang="ru-RU" sz="2400" b="1" dirty="0">
                <a:solidFill>
                  <a:srgbClr val="002060"/>
                </a:solidFill>
              </a:rPr>
              <a:t>Урок сегодня необычный,</a:t>
            </a:r>
            <a:br>
              <a:rPr lang="ru-RU" sz="2400" b="1" dirty="0">
                <a:solidFill>
                  <a:srgbClr val="002060"/>
                </a:solidFill>
              </a:rPr>
            </a:br>
            <a:r>
              <a:rPr lang="ru-RU" sz="2400" b="1" dirty="0">
                <a:solidFill>
                  <a:srgbClr val="002060"/>
                </a:solidFill>
              </a:rPr>
              <a:t>Но для тебя вполне привычный,</a:t>
            </a:r>
            <a:br>
              <a:rPr lang="ru-RU" sz="2400" b="1" dirty="0">
                <a:solidFill>
                  <a:srgbClr val="002060"/>
                </a:solidFill>
              </a:rPr>
            </a:br>
            <a:r>
              <a:rPr lang="ru-RU" sz="2400" b="1" dirty="0">
                <a:solidFill>
                  <a:srgbClr val="002060"/>
                </a:solidFill>
              </a:rPr>
              <a:t>Придётся думать головой,</a:t>
            </a:r>
            <a:br>
              <a:rPr lang="ru-RU" sz="2400" b="1" dirty="0">
                <a:solidFill>
                  <a:srgbClr val="002060"/>
                </a:solidFill>
              </a:rPr>
            </a:br>
            <a:r>
              <a:rPr lang="ru-RU" sz="2400" b="1" dirty="0">
                <a:solidFill>
                  <a:srgbClr val="002060"/>
                </a:solidFill>
              </a:rPr>
              <a:t>Вопрос услышать непростой.</a:t>
            </a:r>
            <a:br>
              <a:rPr lang="ru-RU" sz="2400" b="1" dirty="0">
                <a:solidFill>
                  <a:srgbClr val="002060"/>
                </a:solidFill>
              </a:rPr>
            </a:br>
            <a:r>
              <a:rPr lang="ru-RU" sz="2400" b="1" dirty="0">
                <a:solidFill>
                  <a:srgbClr val="002060"/>
                </a:solidFill>
              </a:rPr>
              <a:t>Найти ответ, стремиться помнить</a:t>
            </a:r>
            <a:br>
              <a:rPr lang="ru-RU" sz="2400" b="1" dirty="0">
                <a:solidFill>
                  <a:srgbClr val="002060"/>
                </a:solidFill>
              </a:rPr>
            </a:br>
            <a:r>
              <a:rPr lang="ru-RU" sz="2400" b="1" dirty="0">
                <a:solidFill>
                  <a:srgbClr val="002060"/>
                </a:solidFill>
              </a:rPr>
              <a:t>Всё, что узнаешь и запомнишь.</a:t>
            </a:r>
          </a:p>
        </p:txBody>
      </p:sp>
      <p:pic>
        <p:nvPicPr>
          <p:cNvPr id="7" name="Рисунок 6" descr="c4b369987322.jpg"/>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038" y="3428908"/>
            <a:ext cx="39544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descr="df5daa35757f.jp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0152" y="3759414"/>
            <a:ext cx="2916237"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Елена\AppData\Local\Temp\Rar$DI14.506\453459_77.jpg"/>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11208" y="4509120"/>
            <a:ext cx="2945075" cy="213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6966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 стрелкой 2"/>
          <p:cNvCxnSpPr/>
          <p:nvPr/>
        </p:nvCxnSpPr>
        <p:spPr>
          <a:xfrm>
            <a:off x="4211638" y="260350"/>
            <a:ext cx="73025" cy="64087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5" name="Прямая со стрелкой 4"/>
          <p:cNvCxnSpPr/>
          <p:nvPr/>
        </p:nvCxnSpPr>
        <p:spPr>
          <a:xfrm>
            <a:off x="178594" y="3213100"/>
            <a:ext cx="84978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H="1">
            <a:off x="179388" y="3213100"/>
            <a:ext cx="50482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4211638" y="188913"/>
            <a:ext cx="0" cy="50323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3" name="Равнобедренный треугольник 12"/>
          <p:cNvSpPr/>
          <p:nvPr/>
        </p:nvSpPr>
        <p:spPr>
          <a:xfrm>
            <a:off x="755650" y="549275"/>
            <a:ext cx="7561263" cy="5616575"/>
          </a:xfrm>
          <a:prstGeom prst="triangle">
            <a:avLst>
              <a:gd name="adj" fmla="val 45629"/>
            </a:avLst>
          </a:prstGeom>
          <a:noFill/>
          <a:ln w="76200">
            <a:solidFill>
              <a:srgbClr val="008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5" name="Прямая со стрелкой 14"/>
          <p:cNvCxnSpPr/>
          <p:nvPr/>
        </p:nvCxnSpPr>
        <p:spPr>
          <a:xfrm>
            <a:off x="7812088" y="5445125"/>
            <a:ext cx="288925" cy="431800"/>
          </a:xfrm>
          <a:prstGeom prst="straightConnector1">
            <a:avLst/>
          </a:prstGeom>
          <a:ln w="571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a:off x="4500563" y="6165850"/>
            <a:ext cx="576262" cy="0"/>
          </a:xfrm>
          <a:prstGeom prst="straightConnector1">
            <a:avLst/>
          </a:prstGeom>
          <a:ln w="571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V="1">
            <a:off x="971550" y="5516563"/>
            <a:ext cx="215900" cy="360362"/>
          </a:xfrm>
          <a:prstGeom prst="straightConnector1">
            <a:avLst/>
          </a:prstGeom>
          <a:ln w="571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3708400" y="981075"/>
            <a:ext cx="215900" cy="431800"/>
          </a:xfrm>
          <a:prstGeom prst="straightConnector1">
            <a:avLst/>
          </a:prstGeom>
          <a:ln w="571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4500563" y="981075"/>
            <a:ext cx="287337" cy="360363"/>
          </a:xfrm>
          <a:prstGeom prst="straightConnector1">
            <a:avLst/>
          </a:prstGeom>
          <a:ln w="571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25" name="Овал 24"/>
          <p:cNvSpPr/>
          <p:nvPr/>
        </p:nvSpPr>
        <p:spPr>
          <a:xfrm>
            <a:off x="3132138" y="2060575"/>
            <a:ext cx="2376487" cy="2232025"/>
          </a:xfrm>
          <a:prstGeom prst="ellipse">
            <a:avLst/>
          </a:prstGeom>
          <a:noFill/>
          <a:ln w="762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Овал 25"/>
          <p:cNvSpPr/>
          <p:nvPr/>
        </p:nvSpPr>
        <p:spPr>
          <a:xfrm>
            <a:off x="3492500" y="4292600"/>
            <a:ext cx="1511300" cy="1368425"/>
          </a:xfrm>
          <a:prstGeom prst="ellipse">
            <a:avLst/>
          </a:prstGeom>
          <a:noFill/>
          <a:ln w="762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28" name="Прямая со стрелкой 27"/>
          <p:cNvCxnSpPr/>
          <p:nvPr/>
        </p:nvCxnSpPr>
        <p:spPr>
          <a:xfrm>
            <a:off x="4500563" y="2060575"/>
            <a:ext cx="287337" cy="73025"/>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H="1">
            <a:off x="5292725" y="3573463"/>
            <a:ext cx="142875" cy="287337"/>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endCxn id="25" idx="3"/>
          </p:cNvCxnSpPr>
          <p:nvPr/>
        </p:nvCxnSpPr>
        <p:spPr>
          <a:xfrm flipH="1" flipV="1">
            <a:off x="3479800" y="3965575"/>
            <a:ext cx="300038" cy="18415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H="1">
            <a:off x="3492500" y="4652963"/>
            <a:ext cx="71438" cy="360362"/>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endCxn id="26" idx="5"/>
          </p:cNvCxnSpPr>
          <p:nvPr/>
        </p:nvCxnSpPr>
        <p:spPr>
          <a:xfrm flipV="1">
            <a:off x="4427538" y="5461000"/>
            <a:ext cx="355600" cy="200025"/>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flipH="1" flipV="1">
            <a:off x="4572000" y="4365625"/>
            <a:ext cx="287338" cy="21590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Овал 20"/>
          <p:cNvSpPr/>
          <p:nvPr/>
        </p:nvSpPr>
        <p:spPr>
          <a:xfrm>
            <a:off x="179388" y="2997200"/>
            <a:ext cx="431800" cy="431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3" name="Овал 22"/>
          <p:cNvSpPr/>
          <p:nvPr/>
        </p:nvSpPr>
        <p:spPr>
          <a:xfrm>
            <a:off x="4067175" y="6237288"/>
            <a:ext cx="433388" cy="43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7" name="Овал 26"/>
          <p:cNvSpPr/>
          <p:nvPr/>
        </p:nvSpPr>
        <p:spPr>
          <a:xfrm>
            <a:off x="3995738" y="260350"/>
            <a:ext cx="431800" cy="431800"/>
          </a:xfrm>
          <a:prstGeom prst="ellipse">
            <a:avLst/>
          </a:prstGeom>
          <a:solidFill>
            <a:srgbClr val="008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9" name="Овал 28"/>
          <p:cNvSpPr/>
          <p:nvPr/>
        </p:nvSpPr>
        <p:spPr>
          <a:xfrm>
            <a:off x="4067175" y="1916113"/>
            <a:ext cx="360363" cy="360362"/>
          </a:xfrm>
          <a:prstGeom prst="ellipse">
            <a:avLst/>
          </a:prstGeom>
          <a:solidFill>
            <a:schemeClr val="accent2">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Прямоугольник 1"/>
          <p:cNvSpPr/>
          <p:nvPr/>
        </p:nvSpPr>
        <p:spPr>
          <a:xfrm>
            <a:off x="395288" y="278263"/>
            <a:ext cx="3529012" cy="923330"/>
          </a:xfrm>
          <a:prstGeom prst="rect">
            <a:avLst/>
          </a:prstGeom>
        </p:spPr>
        <p:txBody>
          <a:bodyPr wrap="square">
            <a:spAutoFit/>
          </a:bodyPr>
          <a:lstStyle/>
          <a:p>
            <a:pPr algn="ctr"/>
            <a:r>
              <a:rPr lang="ru-RU" b="1" dirty="0">
                <a:solidFill>
                  <a:srgbClr val="C00000"/>
                </a:solidFill>
              </a:rPr>
              <a:t>ФИЗКУЛЬТМИНУТКА</a:t>
            </a:r>
          </a:p>
          <a:p>
            <a:pPr algn="ctr"/>
            <a:r>
              <a:rPr lang="ru-RU" b="1" dirty="0">
                <a:solidFill>
                  <a:srgbClr val="C00000"/>
                </a:solidFill>
              </a:rPr>
              <a:t>ГИМНАСТИКА</a:t>
            </a:r>
          </a:p>
          <a:p>
            <a:pPr algn="ctr"/>
            <a:r>
              <a:rPr lang="ru-RU" b="1" dirty="0">
                <a:solidFill>
                  <a:srgbClr val="C00000"/>
                </a:solidFill>
              </a:rPr>
              <a:t> ДЛЯ ГЛАЗ</a:t>
            </a:r>
          </a:p>
        </p:txBody>
      </p:sp>
    </p:spTree>
    <p:extLst>
      <p:ext uri="{BB962C8B-B14F-4D97-AF65-F5344CB8AC3E}">
        <p14:creationId xmlns:p14="http://schemas.microsoft.com/office/powerpoint/2010/main" val="28914117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grpId="0" nodeType="clickEffect">
                                  <p:stCondLst>
                                    <p:cond delay="0"/>
                                  </p:stCondLst>
                                  <p:childTnLst>
                                    <p:animMotion origin="layout" path="M 8.33333E-7 -3.38422E-6 L 0.89774 -3.38422E-6 " pathEditMode="relative" rAng="0" ptsTypes="AA">
                                      <p:cBhvr>
                                        <p:cTn id="6" dur="5000" fill="hold"/>
                                        <p:tgtEl>
                                          <p:spTgt spid="21"/>
                                        </p:tgtEl>
                                        <p:attrNameLst>
                                          <p:attrName>ppt_x</p:attrName>
                                          <p:attrName>ppt_y</p:attrName>
                                        </p:attrNameLst>
                                      </p:cBhvr>
                                      <p:rCtr x="44878" y="0"/>
                                    </p:animMotion>
                                  </p:childTnLst>
                                </p:cTn>
                              </p:par>
                            </p:childTnLst>
                          </p:cTn>
                        </p:par>
                        <p:par>
                          <p:cTn id="7" fill="hold" nodeType="afterGroup">
                            <p:stCondLst>
                              <p:cond delay="5000"/>
                            </p:stCondLst>
                            <p:childTnLst>
                              <p:par>
                                <p:cTn id="8" presetID="35" presetClass="path" presetSubtype="0" accel="50000" decel="50000" fill="hold" grpId="1" nodeType="afterEffect">
                                  <p:stCondLst>
                                    <p:cond delay="1000"/>
                                  </p:stCondLst>
                                  <p:childTnLst>
                                    <p:animMotion origin="layout" path="M 0.89774 -3.38422E-6 L 8.33333E-7 -3.38422E-6 " pathEditMode="relative" rAng="0" ptsTypes="AA">
                                      <p:cBhvr>
                                        <p:cTn id="9" dur="5000" fill="hold"/>
                                        <p:tgtEl>
                                          <p:spTgt spid="21"/>
                                        </p:tgtEl>
                                        <p:attrNameLst>
                                          <p:attrName>ppt_x</p:attrName>
                                          <p:attrName>ppt_y</p:attrName>
                                        </p:attrNameLst>
                                      </p:cBhvr>
                                      <p:rCtr x="-44896" y="0"/>
                                    </p:animMotion>
                                  </p:childTnLst>
                                </p:cTn>
                              </p:par>
                            </p:childTnLst>
                          </p:cTn>
                        </p:par>
                        <p:par>
                          <p:cTn id="10" fill="hold" nodeType="afterGroup">
                            <p:stCondLst>
                              <p:cond delay="11000"/>
                            </p:stCondLst>
                            <p:childTnLst>
                              <p:par>
                                <p:cTn id="11" presetID="1" presetClass="exit" presetSubtype="0" fill="hold" grpId="2" nodeType="afterEffect">
                                  <p:stCondLst>
                                    <p:cond delay="0"/>
                                  </p:stCondLst>
                                  <p:childTnLst>
                                    <p:set>
                                      <p:cBhvr>
                                        <p:cTn id="12" dur="1" fill="hold">
                                          <p:stCondLst>
                                            <p:cond delay="0"/>
                                          </p:stCondLst>
                                        </p:cTn>
                                        <p:tgtEl>
                                          <p:spTgt spid="2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2000"/>
                                        <p:tgtEl>
                                          <p:spTgt spid="23"/>
                                        </p:tgtEl>
                                      </p:cBhvr>
                                    </p:animEffect>
                                  </p:childTnLst>
                                </p:cTn>
                              </p:par>
                            </p:childTnLst>
                          </p:cTn>
                        </p:par>
                        <p:par>
                          <p:cTn id="18" fill="hold" nodeType="afterGroup">
                            <p:stCondLst>
                              <p:cond delay="2000"/>
                            </p:stCondLst>
                            <p:childTnLst>
                              <p:par>
                                <p:cTn id="19" presetID="64" presetClass="path" presetSubtype="0" accel="50000" decel="50000" fill="hold" grpId="1" nodeType="afterEffect">
                                  <p:stCondLst>
                                    <p:cond delay="1000"/>
                                  </p:stCondLst>
                                  <p:childTnLst>
                                    <p:animMotion origin="layout" path="M -2.77778E-6 7.77238E-7 L -0.00781 -0.89174 " pathEditMode="relative" rAng="0" ptsTypes="AA">
                                      <p:cBhvr>
                                        <p:cTn id="20" dur="5000" fill="hold"/>
                                        <p:tgtEl>
                                          <p:spTgt spid="23"/>
                                        </p:tgtEl>
                                        <p:attrNameLst>
                                          <p:attrName>ppt_x</p:attrName>
                                          <p:attrName>ppt_y</p:attrName>
                                        </p:attrNameLst>
                                      </p:cBhvr>
                                      <p:rCtr x="-399" y="-44599"/>
                                    </p:animMotion>
                                  </p:childTnLst>
                                </p:cTn>
                              </p:par>
                            </p:childTnLst>
                          </p:cTn>
                        </p:par>
                        <p:par>
                          <p:cTn id="21" fill="hold" nodeType="afterGroup">
                            <p:stCondLst>
                              <p:cond delay="8000"/>
                            </p:stCondLst>
                            <p:childTnLst>
                              <p:par>
                                <p:cTn id="22" presetID="42" presetClass="path" presetSubtype="0" accel="50000" decel="50000" fill="hold" grpId="2" nodeType="afterEffect">
                                  <p:stCondLst>
                                    <p:cond delay="0"/>
                                  </p:stCondLst>
                                  <p:childTnLst>
                                    <p:animMotion origin="layout" path="M -0.00781 -0.89174 L 0.00018 7.77238E-7 " pathEditMode="relative" rAng="0" ptsTypes="AA">
                                      <p:cBhvr>
                                        <p:cTn id="23" dur="5000" fill="hold"/>
                                        <p:tgtEl>
                                          <p:spTgt spid="23"/>
                                        </p:tgtEl>
                                        <p:attrNameLst>
                                          <p:attrName>ppt_x</p:attrName>
                                          <p:attrName>ppt_y</p:attrName>
                                        </p:attrNameLst>
                                      </p:cBhvr>
                                      <p:rCtr x="399" y="44576"/>
                                    </p:animMotion>
                                  </p:childTnLst>
                                </p:cTn>
                              </p:par>
                            </p:childTnLst>
                          </p:cTn>
                        </p:par>
                        <p:par>
                          <p:cTn id="24" fill="hold" nodeType="afterGroup">
                            <p:stCondLst>
                              <p:cond delay="13000"/>
                            </p:stCondLst>
                            <p:childTnLst>
                              <p:par>
                                <p:cTn id="25" presetID="1" presetClass="exit" presetSubtype="0" fill="hold" grpId="3" nodeType="afterEffect">
                                  <p:stCondLst>
                                    <p:cond delay="0"/>
                                  </p:stCondLst>
                                  <p:childTnLst>
                                    <p:set>
                                      <p:cBhvr>
                                        <p:cTn id="26" dur="1" fill="hold">
                                          <p:stCondLst>
                                            <p:cond delay="0"/>
                                          </p:stCondLst>
                                        </p:cTn>
                                        <p:tgtEl>
                                          <p:spTgt spid="23"/>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2000"/>
                                        <p:tgtEl>
                                          <p:spTgt spid="27"/>
                                        </p:tgtEl>
                                      </p:cBhvr>
                                    </p:animEffect>
                                  </p:childTnLst>
                                </p:cTn>
                              </p:par>
                            </p:childTnLst>
                          </p:cTn>
                        </p:par>
                        <p:par>
                          <p:cTn id="32" fill="hold" nodeType="afterGroup">
                            <p:stCondLst>
                              <p:cond delay="2000"/>
                            </p:stCondLst>
                            <p:childTnLst>
                              <p:par>
                                <p:cTn id="33" presetID="49" presetClass="path" presetSubtype="0" accel="50000" decel="50000" fill="hold" grpId="1" nodeType="afterEffect">
                                  <p:stCondLst>
                                    <p:cond delay="0"/>
                                  </p:stCondLst>
                                  <p:childTnLst>
                                    <p:animMotion origin="layout" path="M -2.77778E-7 3.7474E-6 L 0.44896 0.83946 " pathEditMode="relative" rAng="0" ptsTypes="AA">
                                      <p:cBhvr>
                                        <p:cTn id="34" dur="2000" fill="hold"/>
                                        <p:tgtEl>
                                          <p:spTgt spid="27"/>
                                        </p:tgtEl>
                                        <p:attrNameLst>
                                          <p:attrName>ppt_x</p:attrName>
                                          <p:attrName>ppt_y</p:attrName>
                                        </p:attrNameLst>
                                      </p:cBhvr>
                                      <p:rCtr x="22448" y="41962"/>
                                    </p:animMotion>
                                  </p:childTnLst>
                                </p:cTn>
                              </p:par>
                            </p:childTnLst>
                          </p:cTn>
                        </p:par>
                        <p:par>
                          <p:cTn id="35" fill="hold" nodeType="afterGroup">
                            <p:stCondLst>
                              <p:cond delay="4000"/>
                            </p:stCondLst>
                            <p:childTnLst>
                              <p:par>
                                <p:cTn id="36" presetID="35" presetClass="path" presetSubtype="0" accel="50000" decel="50000" fill="hold" grpId="2" nodeType="afterEffect">
                                  <p:stCondLst>
                                    <p:cond delay="0"/>
                                  </p:stCondLst>
                                  <p:childTnLst>
                                    <p:animMotion origin="layout" path="M 0.44896 0.83946 L -0.37014 0.82905 " pathEditMode="relative" rAng="0" ptsTypes="AA">
                                      <p:cBhvr>
                                        <p:cTn id="37" dur="2000" fill="hold"/>
                                        <p:tgtEl>
                                          <p:spTgt spid="27"/>
                                        </p:tgtEl>
                                        <p:attrNameLst>
                                          <p:attrName>ppt_x</p:attrName>
                                          <p:attrName>ppt_y</p:attrName>
                                        </p:attrNameLst>
                                      </p:cBhvr>
                                      <p:rCtr x="-40955" y="-532"/>
                                    </p:animMotion>
                                  </p:childTnLst>
                                </p:cTn>
                              </p:par>
                            </p:childTnLst>
                          </p:cTn>
                        </p:par>
                        <p:par>
                          <p:cTn id="38" fill="hold" nodeType="afterGroup">
                            <p:stCondLst>
                              <p:cond delay="6000"/>
                            </p:stCondLst>
                            <p:childTnLst>
                              <p:par>
                                <p:cTn id="39" presetID="56" presetClass="path" presetSubtype="0" accel="50000" decel="50000" fill="hold" grpId="3" nodeType="afterEffect">
                                  <p:stCondLst>
                                    <p:cond delay="0"/>
                                  </p:stCondLst>
                                  <p:childTnLst>
                                    <p:animMotion origin="layout" path="M -0.37014 0.82905 L -2.77778E-7 3.7474E-6 " pathEditMode="relative" rAng="0" ptsTypes="AA">
                                      <p:cBhvr>
                                        <p:cTn id="40" dur="2000" fill="hold"/>
                                        <p:tgtEl>
                                          <p:spTgt spid="27"/>
                                        </p:tgtEl>
                                        <p:attrNameLst>
                                          <p:attrName>ppt_x</p:attrName>
                                          <p:attrName>ppt_y</p:attrName>
                                        </p:attrNameLst>
                                      </p:cBhvr>
                                      <p:rCtr x="18507" y="-41453"/>
                                    </p:animMotion>
                                  </p:childTnLst>
                                </p:cTn>
                              </p:par>
                            </p:childTnLst>
                          </p:cTn>
                        </p:par>
                        <p:par>
                          <p:cTn id="41" fill="hold" nodeType="afterGroup">
                            <p:stCondLst>
                              <p:cond delay="8000"/>
                            </p:stCondLst>
                            <p:childTnLst>
                              <p:par>
                                <p:cTn id="42" presetID="1" presetClass="exit" presetSubtype="0" fill="hold" grpId="4" nodeType="afterEffect">
                                  <p:stCondLst>
                                    <p:cond delay="0"/>
                                  </p:stCondLst>
                                  <p:childTnLst>
                                    <p:set>
                                      <p:cBhvr>
                                        <p:cTn id="43" dur="1" fill="hold">
                                          <p:stCondLst>
                                            <p:cond delay="0"/>
                                          </p:stCondLst>
                                        </p:cTn>
                                        <p:tgtEl>
                                          <p:spTgt spid="27"/>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2000"/>
                                        <p:tgtEl>
                                          <p:spTgt spid="29"/>
                                        </p:tgtEl>
                                      </p:cBhvr>
                                    </p:animEffect>
                                  </p:childTnLst>
                                </p:cTn>
                              </p:par>
                            </p:childTnLst>
                          </p:cTn>
                        </p:par>
                        <p:par>
                          <p:cTn id="49" fill="hold" nodeType="afterGroup">
                            <p:stCondLst>
                              <p:cond delay="2000"/>
                            </p:stCondLst>
                            <p:childTnLst>
                              <p:par>
                                <p:cTn id="50" presetID="0" presetClass="path" presetSubtype="0" accel="50000" decel="50000" fill="hold" grpId="1" nodeType="afterEffect">
                                  <p:stCondLst>
                                    <p:cond delay="1000"/>
                                  </p:stCondLst>
                                  <p:childTnLst>
                                    <p:animMotion origin="layout" path="M 2.77778E-7 -3.51145E-6 C 0.01858 -0.00347 0.03594 -0.00763 0.05052 -0.00323 C 0.0651 0.00116 0.07726 0.01758 0.08733 0.02707 C 0.0974 0.03655 0.10226 0.02938 0.11146 0.05436 C 0.12066 0.07935 0.14497 0.13926 0.14219 0.17673 C 0.13941 0.21421 0.11806 0.25631 0.09514 0.27944 C 0.07222 0.30257 0.0283 0.3072 0.00486 0.31622 C -0.01858 0.32524 -0.0309 0.31576 -0.04583 0.33403 C -0.06076 0.35231 -0.08837 0.3951 -0.08438 0.4254 C -0.08038 0.45571 -0.04774 0.50775 -0.02222 0.51654 C 0.0033 0.52533 0.0526 0.5022 0.06858 0.47838 C 0.08455 0.45455 0.08351 0.40111 0.07344 0.37405 C 0.06337 0.34698 0.03177 0.32964 0.00833 0.31622 C -0.0151 0.3028 -0.0474 0.31182 -0.06753 0.29378 C -0.08767 0.27574 -0.10434 0.24127 -0.11215 0.20865 C -0.11997 0.17604 -0.12309 0.12977 -0.11458 0.09808 C -0.10608 0.06639 -0.08038 0.03424 -0.06146 0.01782 C -0.04253 0.00139 -0.01858 0.00347 2.77778E-7 -3.51145E-6 Z " pathEditMode="relative" rAng="0" ptsTypes="aaaaaaaaaaaaaaaaaa">
                                      <p:cBhvr>
                                        <p:cTn id="51" dur="3000" fill="hold"/>
                                        <p:tgtEl>
                                          <p:spTgt spid="29"/>
                                        </p:tgtEl>
                                        <p:attrNameLst>
                                          <p:attrName>ppt_x</p:attrName>
                                          <p:attrName>ppt_y</p:attrName>
                                        </p:attrNameLst>
                                      </p:cBhvr>
                                      <p:rCtr x="1094" y="25885"/>
                                    </p:animMotion>
                                  </p:childTnLst>
                                </p:cTn>
                              </p:par>
                            </p:childTnLst>
                          </p:cTn>
                        </p:par>
                        <p:par>
                          <p:cTn id="52" fill="hold" nodeType="afterGroup">
                            <p:stCondLst>
                              <p:cond delay="6000"/>
                            </p:stCondLst>
                            <p:childTnLst>
                              <p:par>
                                <p:cTn id="53" presetID="0" presetClass="path" presetSubtype="0" accel="50000" decel="50000" fill="hold" grpId="2" nodeType="afterEffect">
                                  <p:stCondLst>
                                    <p:cond delay="1000"/>
                                  </p:stCondLst>
                                  <p:childTnLst>
                                    <p:animMotion origin="layout" path="M 0 0 C 0.02587 -0.00463 0.05174 -0.00925 0.07465 0.00647 C 0.09757 0.0222 0.12864 0.05551 0.13733 0.09484 C 0.14601 0.13416 0.14826 0.20472 0.12639 0.24242 C 0.10451 0.28013 0.03229 0.30696 0.00608 0.32107 C -0.02014 0.33518 -0.01771 0.31621 -0.03142 0.32755 C -0.04514 0.33888 -0.07153 0.36248 -0.07587 0.38862 C -0.08021 0.41476 -0.07708 0.46542 -0.05781 0.48462 C -0.03854 0.50428 0.01632 0.51446 0.03976 0.50567 C 0.06319 0.49688 0.07917 0.45871 0.08316 0.43187 C 0.08715 0.40504 0.07691 0.36479 0.06389 0.34513 C 0.05087 0.32547 0.02552 0.31459 0.00486 0.31321 C -0.0158 0.31182 -0.04653 0.31668 -0.06024 0.33726 C -0.07396 0.35785 -0.08212 0.40828 -0.07708 0.43673 C -0.07205 0.46518 -0.0507 0.49641 -0.03021 0.50728 C -0.00972 0.51793 0.02604 0.51793 0.04583 0.50243 C 0.06562 0.4867 0.08594 0.43812 0.08906 0.41267 C 0.09219 0.38723 0.07812 0.36572 0.0651 0.34999 C 0.05208 0.33426 0.03264 0.3287 0.01076 0.31783 C -0.01111 0.30696 -0.04583 0.30164 -0.06632 0.28429 C -0.08681 0.26694 -0.10295 0.24127 -0.11215 0.21351 C -0.12136 0.18575 -0.12761 0.14758 -0.1217 0.11728 C -0.1158 0.08697 -0.0974 0.0532 -0.07708 0.03215 C -0.05677 0.0111 -0.0257 -0.00555 0 -0.00949 C 0.02569 -0.01342 0.05417 -0.01087 0.07708 0.00809 C 0.1 0.02706 0.12934 0.06801 0.13733 0.10432 C 0.14531 0.14064 0.13958 0.19361 0.12535 0.22646 C 0.11111 0.25931 0.08003 0.28961 0.05174 0.30187 C 0.02344 0.31413 -0.01597 0.31552 -0.04462 0.30025 C -0.07326 0.28499 -0.10868 0.24659 -0.12049 0.21027 C -0.13229 0.17395 -0.13472 0.11936 -0.11563 0.08189 C -0.09653 0.04441 -0.02431 0.00162 -0.00608 -0.01434 " pathEditMode="relative" ptsTypes="aaaaaaaaaaaaaaaaaaaaaaaaaaaaaaaA">
                                      <p:cBhvr>
                                        <p:cTn id="54" dur="5000" fill="hold"/>
                                        <p:tgtEl>
                                          <p:spTgt spid="2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1" grpId="2" animBg="1"/>
      <p:bldP spid="23" grpId="0" animBg="1"/>
      <p:bldP spid="23" grpId="1" animBg="1"/>
      <p:bldP spid="23" grpId="2" animBg="1"/>
      <p:bldP spid="23" grpId="3" animBg="1"/>
      <p:bldP spid="27" grpId="0" animBg="1"/>
      <p:bldP spid="27" grpId="1" animBg="1"/>
      <p:bldP spid="27" grpId="2" animBg="1"/>
      <p:bldP spid="27" grpId="3" animBg="1"/>
      <p:bldP spid="27" grpId="4" animBg="1"/>
      <p:bldP spid="29" grpId="0" animBg="1"/>
      <p:bldP spid="29" grpId="1" animBg="1"/>
      <p:bldP spid="29"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4329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67544" y="1484784"/>
            <a:ext cx="8208912" cy="1323439"/>
          </a:xfrm>
          <a:prstGeom prst="rect">
            <a:avLst/>
          </a:prstGeom>
        </p:spPr>
        <p:txBody>
          <a:bodyPr wrap="square">
            <a:spAutoFit/>
          </a:bodyPr>
          <a:lstStyle/>
          <a:p>
            <a:r>
              <a:rPr lang="ru-RU" sz="2000" b="1" dirty="0" smtClean="0">
                <a:solidFill>
                  <a:srgbClr val="C00000"/>
                </a:solidFill>
              </a:rPr>
              <a:t>РАБОТА С УЧЕБНИКОМ стр. 67№111</a:t>
            </a:r>
            <a:endParaRPr lang="en-US" sz="2000" b="1" dirty="0" smtClean="0">
              <a:solidFill>
                <a:srgbClr val="C00000"/>
              </a:solidFill>
            </a:endParaRPr>
          </a:p>
          <a:p>
            <a:r>
              <a:rPr lang="ru-RU" sz="2000" b="1" dirty="0" smtClean="0"/>
              <a:t>Какой частью речи являются выделенные слова</a:t>
            </a:r>
            <a:r>
              <a:rPr lang="en-US" sz="2000" b="1" dirty="0" smtClean="0"/>
              <a:t>?</a:t>
            </a:r>
            <a:endParaRPr lang="ru-RU" sz="2000" b="1" dirty="0" smtClean="0"/>
          </a:p>
          <a:p>
            <a:r>
              <a:rPr lang="ru-RU" sz="2000" b="1" dirty="0" smtClean="0"/>
              <a:t>Подчеркнуть Служебные части речи.</a:t>
            </a:r>
          </a:p>
          <a:p>
            <a:r>
              <a:rPr lang="ru-RU" sz="2000" b="1" dirty="0" smtClean="0"/>
              <a:t>Какую роль они выполняют в предложении </a:t>
            </a:r>
            <a:r>
              <a:rPr lang="en-US" sz="2000" b="1" dirty="0" smtClean="0"/>
              <a:t>?</a:t>
            </a:r>
          </a:p>
        </p:txBody>
      </p:sp>
      <p:sp>
        <p:nvSpPr>
          <p:cNvPr id="6" name="Скругленный прямоугольник 5"/>
          <p:cNvSpPr/>
          <p:nvPr/>
        </p:nvSpPr>
        <p:spPr>
          <a:xfrm>
            <a:off x="1835697" y="3789039"/>
            <a:ext cx="2160239" cy="2840833"/>
          </a:xfrm>
          <a:prstGeom prst="roundRect">
            <a:avLst/>
          </a:prstGeom>
          <a:blipFill>
            <a:blip r:embed="rId4"/>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b="1" cap="all" dirty="0">
                <a:solidFill>
                  <a:srgbClr val="C00000"/>
                </a:solidFill>
              </a:rPr>
              <a:t>Предлог</a:t>
            </a:r>
          </a:p>
          <a:p>
            <a:r>
              <a:rPr lang="ru-RU" sz="1200" b="1" cap="all" dirty="0"/>
              <a:t>образовано от греческого, которое буквально означает </a:t>
            </a:r>
            <a:r>
              <a:rPr lang="ru-RU" sz="1200" b="1" cap="all" dirty="0">
                <a:solidFill>
                  <a:srgbClr val="C00000"/>
                </a:solidFill>
              </a:rPr>
              <a:t>ПЕРЕД словом,                                                  </a:t>
            </a:r>
            <a:r>
              <a:rPr lang="ru-RU" sz="1200" b="1" cap="all" dirty="0"/>
              <a:t>по частоте употребления занимают 4 место; </a:t>
            </a:r>
          </a:p>
          <a:p>
            <a:r>
              <a:rPr lang="ru-RU" sz="1200" b="1" cap="all" dirty="0"/>
              <a:t>это- словечки отношений, </a:t>
            </a:r>
            <a:r>
              <a:rPr lang="ru-RU" sz="1200" b="1" cap="all" dirty="0">
                <a:solidFill>
                  <a:srgbClr val="C00000"/>
                </a:solidFill>
              </a:rPr>
              <a:t>они устанавливают отношения и связь между словами; </a:t>
            </a:r>
          </a:p>
          <a:p>
            <a:r>
              <a:rPr lang="ru-RU" sz="1200" b="1" cap="all" dirty="0">
                <a:solidFill>
                  <a:srgbClr val="C00000"/>
                </a:solidFill>
              </a:rPr>
              <a:t>не являются членами предложения </a:t>
            </a:r>
          </a:p>
        </p:txBody>
      </p:sp>
      <p:sp>
        <p:nvSpPr>
          <p:cNvPr id="7" name="Скругленный прямоугольник 6"/>
          <p:cNvSpPr/>
          <p:nvPr/>
        </p:nvSpPr>
        <p:spPr>
          <a:xfrm>
            <a:off x="4355976" y="3759623"/>
            <a:ext cx="2160240" cy="2840833"/>
          </a:xfrm>
          <a:prstGeom prst="roundRect">
            <a:avLst/>
          </a:prstGeom>
          <a:blipFill>
            <a:blip r:embed="rId4"/>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a:solidFill>
                  <a:srgbClr val="C00000"/>
                </a:solidFill>
              </a:rPr>
              <a:t>СОЮЗ</a:t>
            </a:r>
            <a:endParaRPr lang="ru-RU" sz="1600" b="1" dirty="0"/>
          </a:p>
          <a:p>
            <a:r>
              <a:rPr lang="ru-RU" sz="1200" b="1" cap="all" dirty="0"/>
              <a:t>древнее название части речи, небольшая группа,                                              по частоте употребления занимает 7 место;                                     </a:t>
            </a:r>
            <a:r>
              <a:rPr lang="ru-RU" sz="1200" b="1" cap="all" dirty="0">
                <a:solidFill>
                  <a:srgbClr val="C00000"/>
                </a:solidFill>
              </a:rPr>
              <a:t>служит для связи предложений </a:t>
            </a:r>
            <a:r>
              <a:rPr lang="ru-RU" sz="1200" b="1" cap="all" dirty="0"/>
              <a:t>и однородных членов предложения;                                             </a:t>
            </a:r>
            <a:r>
              <a:rPr lang="ru-RU" sz="1200" b="1" cap="all" dirty="0">
                <a:solidFill>
                  <a:srgbClr val="C00000"/>
                </a:solidFill>
              </a:rPr>
              <a:t>не являются членами предложения </a:t>
            </a:r>
            <a:r>
              <a:rPr lang="ru-RU" sz="1400" b="1" cap="all" dirty="0" smtClean="0">
                <a:solidFill>
                  <a:srgbClr val="0033CC"/>
                </a:solidFill>
              </a:rPr>
              <a:t>И,А,НО,ДА</a:t>
            </a:r>
            <a:endParaRPr lang="ru-RU" sz="1400" b="1" cap="all" dirty="0">
              <a:solidFill>
                <a:srgbClr val="0033CC"/>
              </a:solidFill>
            </a:endParaRPr>
          </a:p>
        </p:txBody>
      </p:sp>
      <p:sp>
        <p:nvSpPr>
          <p:cNvPr id="8" name="Скругленный прямоугольник 7"/>
          <p:cNvSpPr/>
          <p:nvPr/>
        </p:nvSpPr>
        <p:spPr>
          <a:xfrm>
            <a:off x="6732240" y="3789039"/>
            <a:ext cx="1944216" cy="2840833"/>
          </a:xfrm>
          <a:prstGeom prst="roundRect">
            <a:avLst/>
          </a:prstGeom>
          <a:blipFill>
            <a:blip r:embed="rId4"/>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smtClean="0">
                <a:solidFill>
                  <a:srgbClr val="C00000"/>
                </a:solidFill>
              </a:rPr>
              <a:t>ЧАСТИЦА</a:t>
            </a:r>
          </a:p>
          <a:p>
            <a:r>
              <a:rPr lang="ru-RU" sz="1200" b="1" cap="all" dirty="0" smtClean="0">
                <a:solidFill>
                  <a:schemeClr val="tx1"/>
                </a:solidFill>
              </a:rPr>
              <a:t>небольшая группа </a:t>
            </a:r>
            <a:r>
              <a:rPr lang="ru-RU" sz="1200" b="1" cap="all" dirty="0" smtClean="0">
                <a:solidFill>
                  <a:srgbClr val="C00000"/>
                </a:solidFill>
              </a:rPr>
              <a:t>,вносит различные значения в предложения ,</a:t>
            </a:r>
          </a:p>
          <a:p>
            <a:r>
              <a:rPr lang="ru-RU" sz="1200" b="1" cap="all" dirty="0">
                <a:solidFill>
                  <a:srgbClr val="C00000"/>
                </a:solidFill>
              </a:rPr>
              <a:t>п</a:t>
            </a:r>
            <a:r>
              <a:rPr lang="ru-RU" sz="1200" b="1" cap="all" dirty="0" smtClean="0">
                <a:solidFill>
                  <a:srgbClr val="C00000"/>
                </a:solidFill>
              </a:rPr>
              <a:t>ридаёт дополнительные оттенки словам и предложениям</a:t>
            </a:r>
          </a:p>
          <a:p>
            <a:r>
              <a:rPr lang="ru-RU" sz="1400" b="1" cap="all" dirty="0" smtClean="0">
                <a:solidFill>
                  <a:srgbClr val="7030A0"/>
                </a:solidFill>
              </a:rPr>
              <a:t>НЕ,ЕЩЁ,ВОТ,   ТОЛЬКО,УЖЕ,НУ,ДАЖЕ, БЫ,ЛИ,ЖЕ</a:t>
            </a:r>
            <a:endParaRPr lang="ru-RU" sz="1400" b="1" cap="all" dirty="0">
              <a:solidFill>
                <a:srgbClr val="7030A0"/>
              </a:solidFill>
            </a:endParaRPr>
          </a:p>
        </p:txBody>
      </p:sp>
      <p:sp>
        <p:nvSpPr>
          <p:cNvPr id="5" name="Прямоугольник 4"/>
          <p:cNvSpPr/>
          <p:nvPr/>
        </p:nvSpPr>
        <p:spPr>
          <a:xfrm>
            <a:off x="251520" y="116632"/>
            <a:ext cx="8605464" cy="369332"/>
          </a:xfrm>
          <a:prstGeom prst="rect">
            <a:avLst/>
          </a:prstGeom>
        </p:spPr>
        <p:txBody>
          <a:bodyPr wrap="square">
            <a:spAutoFit/>
          </a:bodyPr>
          <a:lstStyle/>
          <a:p>
            <a:endParaRPr lang="ru-RU" b="1" dirty="0">
              <a:solidFill>
                <a:srgbClr val="C00000"/>
              </a:solidFill>
            </a:endParaRPr>
          </a:p>
        </p:txBody>
      </p:sp>
      <p:sp>
        <p:nvSpPr>
          <p:cNvPr id="9" name="Прямоугольник 8"/>
          <p:cNvSpPr/>
          <p:nvPr/>
        </p:nvSpPr>
        <p:spPr>
          <a:xfrm>
            <a:off x="467544" y="2967335"/>
            <a:ext cx="7416824" cy="369332"/>
          </a:xfrm>
          <a:prstGeom prst="rect">
            <a:avLst/>
          </a:prstGeom>
        </p:spPr>
        <p:txBody>
          <a:bodyPr wrap="square">
            <a:spAutoFit/>
          </a:bodyPr>
          <a:lstStyle/>
          <a:p>
            <a:endParaRPr lang="ru-RU" b="1" dirty="0">
              <a:solidFill>
                <a:srgbClr val="C00000"/>
              </a:solidFill>
            </a:endParaRPr>
          </a:p>
        </p:txBody>
      </p:sp>
      <p:pic>
        <p:nvPicPr>
          <p:cNvPr id="12" name="Picture 2" descr="C:\Documents and Settings\User\Рабочий стол\картинки на школьныю тему\Рисунок1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6211" y="1412701"/>
            <a:ext cx="1760773" cy="220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251520" y="116632"/>
            <a:ext cx="8605464" cy="923330"/>
          </a:xfrm>
          <a:prstGeom prst="rect">
            <a:avLst/>
          </a:prstGeom>
        </p:spPr>
        <p:txBody>
          <a:bodyPr wrap="square">
            <a:spAutoFit/>
          </a:bodyPr>
          <a:lstStyle/>
          <a:p>
            <a:r>
              <a:rPr lang="ru-RU" altLang="ru-RU" b="1" cap="all" dirty="0">
                <a:solidFill>
                  <a:srgbClr val="C00000"/>
                </a:solidFill>
                <a:cs typeface="Arial" charset="0"/>
              </a:rPr>
              <a:t>Реализация построенного проекта                                                                                       </a:t>
            </a:r>
            <a:r>
              <a:rPr lang="ru-RU" b="1" dirty="0">
                <a:solidFill>
                  <a:srgbClr val="C00000"/>
                </a:solidFill>
              </a:rPr>
              <a:t>МЕТОД ИССЛЕДОВАНИЯ: СРАВНЕНИЕ</a:t>
            </a:r>
          </a:p>
          <a:p>
            <a:r>
              <a:rPr lang="ru-RU" b="1" dirty="0">
                <a:solidFill>
                  <a:srgbClr val="C00000"/>
                </a:solidFill>
              </a:rPr>
              <a:t>ЦЕЛЬ: УГЛУБЛЕНИЕ ЗНАНИЙ О СЛУЖЕБНЫХ ЧАСТЯХ РЕЧИ</a:t>
            </a:r>
          </a:p>
        </p:txBody>
      </p:sp>
      <p:sp>
        <p:nvSpPr>
          <p:cNvPr id="4" name="Прямоугольник 3"/>
          <p:cNvSpPr/>
          <p:nvPr/>
        </p:nvSpPr>
        <p:spPr>
          <a:xfrm>
            <a:off x="425980" y="2967335"/>
            <a:ext cx="4572000" cy="646331"/>
          </a:xfrm>
          <a:prstGeom prst="rect">
            <a:avLst/>
          </a:prstGeom>
        </p:spPr>
        <p:txBody>
          <a:bodyPr>
            <a:spAutoFit/>
          </a:bodyPr>
          <a:lstStyle/>
          <a:p>
            <a:r>
              <a:rPr lang="ru-RU" b="1" dirty="0" smtClean="0">
                <a:solidFill>
                  <a:srgbClr val="C00000"/>
                </a:solidFill>
              </a:rPr>
              <a:t>Дежурный библиограф: сведения о служебных  частях речи</a:t>
            </a:r>
            <a:endParaRPr lang="ru-RU" b="1" dirty="0">
              <a:solidFill>
                <a:srgbClr val="C00000"/>
              </a:solidFill>
            </a:endParaRPr>
          </a:p>
        </p:txBody>
      </p:sp>
    </p:spTree>
    <p:extLst>
      <p:ext uri="{BB962C8B-B14F-4D97-AF65-F5344CB8AC3E}">
        <p14:creationId xmlns:p14="http://schemas.microsoft.com/office/powerpoint/2010/main" val="33023859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19648" y="-38458"/>
            <a:ext cx="9144000" cy="6896457"/>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851920" y="1400488"/>
            <a:ext cx="5016232" cy="5632311"/>
          </a:xfrm>
          <a:prstGeom prst="rect">
            <a:avLst/>
          </a:prstGeom>
        </p:spPr>
        <p:txBody>
          <a:bodyPr wrap="square">
            <a:spAutoFit/>
          </a:bodyPr>
          <a:lstStyle/>
          <a:p>
            <a:r>
              <a:rPr lang="ru-RU" b="1" dirty="0" smtClean="0"/>
              <a:t>Какие слова пропущены</a:t>
            </a:r>
            <a:r>
              <a:rPr lang="en-US" b="1" dirty="0" smtClean="0"/>
              <a:t>? </a:t>
            </a:r>
            <a:r>
              <a:rPr lang="ru-RU" b="1" dirty="0" smtClean="0"/>
              <a:t>Вставить подходящие по смыслу предлоги и союзы</a:t>
            </a:r>
          </a:p>
          <a:p>
            <a:r>
              <a:rPr lang="ru-RU" b="1" dirty="0" smtClean="0">
                <a:solidFill>
                  <a:srgbClr val="C00000"/>
                </a:solidFill>
              </a:rPr>
              <a:t>НА, В, ПО, У, ПО</a:t>
            </a:r>
            <a:r>
              <a:rPr lang="ru-RU" dirty="0" smtClean="0"/>
              <a:t>, </a:t>
            </a:r>
            <a:r>
              <a:rPr lang="ru-RU" b="1" dirty="0" smtClean="0">
                <a:solidFill>
                  <a:srgbClr val="C00000"/>
                </a:solidFill>
              </a:rPr>
              <a:t>И</a:t>
            </a:r>
            <a:r>
              <a:rPr lang="ru-RU" dirty="0" smtClean="0"/>
              <a:t> </a:t>
            </a:r>
            <a:r>
              <a:rPr lang="ru-RU" b="1" dirty="0" smtClean="0"/>
              <a:t>записать</a:t>
            </a:r>
          </a:p>
          <a:p>
            <a:r>
              <a:rPr lang="ru-RU" b="1" dirty="0" smtClean="0"/>
              <a:t>Записать отгадку: </a:t>
            </a:r>
            <a:r>
              <a:rPr lang="ru-RU" b="1" dirty="0" smtClean="0">
                <a:solidFill>
                  <a:srgbClr val="C00000"/>
                </a:solidFill>
              </a:rPr>
              <a:t>КАЛЕНДАРЬ</a:t>
            </a:r>
            <a:endParaRPr lang="ru-RU" b="1" dirty="0">
              <a:solidFill>
                <a:srgbClr val="C00000"/>
              </a:solidFill>
            </a:endParaRPr>
          </a:p>
          <a:p>
            <a:r>
              <a:rPr lang="ru-RU" b="1" dirty="0" smtClean="0">
                <a:solidFill>
                  <a:srgbClr val="002060"/>
                </a:solidFill>
              </a:rPr>
              <a:t>Числительное </a:t>
            </a:r>
            <a:r>
              <a:rPr lang="ru-RU" b="1" dirty="0">
                <a:solidFill>
                  <a:srgbClr val="002060"/>
                </a:solidFill>
              </a:rPr>
              <a:t>«двенадцать» - исконно русское слово. В памятниках письменности оно встречается с четырнадцатого века. Слово «двенадцать» возникло из сочетания числительного и существительного с предлогом: «две на </a:t>
            </a:r>
            <a:r>
              <a:rPr lang="ru-RU" b="1" dirty="0" smtClean="0">
                <a:solidFill>
                  <a:srgbClr val="002060"/>
                </a:solidFill>
              </a:rPr>
              <a:t>десяти», </a:t>
            </a:r>
            <a:r>
              <a:rPr lang="ru-RU" b="1" dirty="0">
                <a:solidFill>
                  <a:srgbClr val="002060"/>
                </a:solidFill>
              </a:rPr>
              <a:t>то есть «два свыше десяти». В этом сочетании установилось одно ударение на предлоге «на», «слова слились в одно слово. Во втором корне произошли фонетические изменения, которые привели к образованию суффикса </a:t>
            </a:r>
            <a:r>
              <a:rPr lang="ru-RU" b="1" dirty="0" smtClean="0">
                <a:solidFill>
                  <a:srgbClr val="002060"/>
                </a:solidFill>
              </a:rPr>
              <a:t>«</a:t>
            </a:r>
            <a:r>
              <a:rPr lang="ru-RU" b="1" dirty="0" err="1" smtClean="0">
                <a:solidFill>
                  <a:srgbClr val="002060"/>
                </a:solidFill>
              </a:rPr>
              <a:t>надцать</a:t>
            </a:r>
            <a:r>
              <a:rPr lang="ru-RU" b="1" dirty="0">
                <a:solidFill>
                  <a:srgbClr val="002060"/>
                </a:solidFill>
              </a:rPr>
              <a:t>». Так же образовались остальные числительные с этим суффиксом</a:t>
            </a:r>
            <a:r>
              <a:rPr lang="ru-RU" b="1" dirty="0" smtClean="0">
                <a:solidFill>
                  <a:srgbClr val="002060"/>
                </a:solidFill>
              </a:rPr>
              <a:t>.  Записать слова, выделить орфограммы, поставить ударения</a:t>
            </a:r>
          </a:p>
          <a:p>
            <a:r>
              <a:rPr lang="ru-RU" dirty="0"/>
              <a:t> </a:t>
            </a:r>
            <a:r>
              <a:rPr lang="ru-RU" dirty="0" smtClean="0"/>
              <a:t>                       </a:t>
            </a:r>
            <a:r>
              <a:rPr lang="ru-RU" sz="1600" b="1" dirty="0" smtClean="0">
                <a:solidFill>
                  <a:srgbClr val="C00000"/>
                </a:solidFill>
              </a:rPr>
              <a:t>ДВЕ+ НАДЦАТЬ           ТРИ+ НАДЦАТЬ</a:t>
            </a:r>
          </a:p>
          <a:p>
            <a:endParaRPr lang="ru-RU" sz="1600" b="1" dirty="0">
              <a:solidFill>
                <a:srgbClr val="C00000"/>
              </a:solidFill>
            </a:endParaRPr>
          </a:p>
        </p:txBody>
      </p:sp>
      <p:sp>
        <p:nvSpPr>
          <p:cNvPr id="16" name="Прямоугольник 15"/>
          <p:cNvSpPr/>
          <p:nvPr/>
        </p:nvSpPr>
        <p:spPr>
          <a:xfrm>
            <a:off x="27328" y="2568266"/>
            <a:ext cx="4572000" cy="923330"/>
          </a:xfrm>
          <a:prstGeom prst="rect">
            <a:avLst/>
          </a:prstGeom>
        </p:spPr>
        <p:txBody>
          <a:bodyPr>
            <a:spAutoFit/>
          </a:bodyPr>
          <a:lstStyle/>
          <a:p>
            <a:r>
              <a:rPr lang="ru-RU" b="1" dirty="0" smtClean="0">
                <a:solidFill>
                  <a:srgbClr val="C00000"/>
                </a:solidFill>
              </a:rPr>
              <a:t>ДЕЖУРНЫЙ</a:t>
            </a:r>
          </a:p>
          <a:p>
            <a:r>
              <a:rPr lang="ru-RU" b="1" dirty="0" smtClean="0">
                <a:solidFill>
                  <a:srgbClr val="C00000"/>
                </a:solidFill>
              </a:rPr>
              <a:t> </a:t>
            </a:r>
            <a:r>
              <a:rPr lang="ru-RU" b="1" dirty="0">
                <a:solidFill>
                  <a:srgbClr val="C00000"/>
                </a:solidFill>
              </a:rPr>
              <a:t>БИБЛИОГРАФ : </a:t>
            </a:r>
          </a:p>
          <a:p>
            <a:r>
              <a:rPr lang="ru-RU" b="1" dirty="0">
                <a:solidFill>
                  <a:srgbClr val="C00000"/>
                </a:solidFill>
              </a:rPr>
              <a:t>ИНФОРМАЦИЯ</a:t>
            </a:r>
          </a:p>
        </p:txBody>
      </p:sp>
      <p:sp>
        <p:nvSpPr>
          <p:cNvPr id="17" name="Прямоугольник 16"/>
          <p:cNvSpPr/>
          <p:nvPr/>
        </p:nvSpPr>
        <p:spPr>
          <a:xfrm>
            <a:off x="19648" y="1484784"/>
            <a:ext cx="6838352" cy="646331"/>
          </a:xfrm>
          <a:prstGeom prst="rect">
            <a:avLst/>
          </a:prstGeom>
        </p:spPr>
        <p:txBody>
          <a:bodyPr wrap="square">
            <a:spAutoFit/>
          </a:bodyPr>
          <a:lstStyle/>
          <a:p>
            <a:r>
              <a:rPr lang="ru-RU" b="1" dirty="0">
                <a:solidFill>
                  <a:srgbClr val="C00000"/>
                </a:solidFill>
              </a:rPr>
              <a:t>СЛОВАРНАЯ </a:t>
            </a:r>
            <a:r>
              <a:rPr lang="ru-RU" b="1" dirty="0" smtClean="0">
                <a:solidFill>
                  <a:srgbClr val="C00000"/>
                </a:solidFill>
              </a:rPr>
              <a:t>РАБОТА</a:t>
            </a:r>
          </a:p>
          <a:p>
            <a:r>
              <a:rPr lang="ru-RU" b="1" dirty="0" smtClean="0">
                <a:solidFill>
                  <a:srgbClr val="C00000"/>
                </a:solidFill>
              </a:rPr>
              <a:t>РАБОТА </a:t>
            </a:r>
            <a:r>
              <a:rPr lang="ru-RU" b="1" dirty="0">
                <a:solidFill>
                  <a:srgbClr val="C00000"/>
                </a:solidFill>
              </a:rPr>
              <a:t>С УЧЕБНИКОМ стр67№112 </a:t>
            </a:r>
          </a:p>
        </p:txBody>
      </p:sp>
      <p:sp>
        <p:nvSpPr>
          <p:cNvPr id="18" name="Скругленный прямоугольник 17"/>
          <p:cNvSpPr/>
          <p:nvPr/>
        </p:nvSpPr>
        <p:spPr>
          <a:xfrm>
            <a:off x="179512" y="0"/>
            <a:ext cx="8688640" cy="14847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altLang="ru-RU" sz="2000" b="1" cap="all" dirty="0" smtClean="0">
              <a:solidFill>
                <a:srgbClr val="C00000"/>
              </a:solidFill>
              <a:cs typeface="Arial" charset="0"/>
            </a:endParaRPr>
          </a:p>
          <a:p>
            <a:r>
              <a:rPr lang="ru-RU" altLang="ru-RU" sz="2000" b="1" cap="all" dirty="0" smtClean="0">
                <a:solidFill>
                  <a:srgbClr val="C00000"/>
                </a:solidFill>
                <a:cs typeface="Arial" charset="0"/>
              </a:rPr>
              <a:t>Реализация </a:t>
            </a:r>
            <a:r>
              <a:rPr lang="ru-RU" altLang="ru-RU" sz="2000" b="1" cap="all" dirty="0">
                <a:solidFill>
                  <a:srgbClr val="C00000"/>
                </a:solidFill>
                <a:cs typeface="Arial" charset="0"/>
              </a:rPr>
              <a:t>построенного проекта                                                                                       </a:t>
            </a:r>
            <a:r>
              <a:rPr lang="ru-RU" sz="2000" b="1" dirty="0">
                <a:solidFill>
                  <a:srgbClr val="C00000"/>
                </a:solidFill>
              </a:rPr>
              <a:t>МЕТОД ИССЛЕДОВАНИЯ: СРАВНЕНИЕ</a:t>
            </a:r>
          </a:p>
          <a:p>
            <a:r>
              <a:rPr lang="ru-RU" sz="2000" b="1" dirty="0">
                <a:solidFill>
                  <a:srgbClr val="C00000"/>
                </a:solidFill>
              </a:rPr>
              <a:t>ЦЕЛЬ: УГЛУБЛЕНИЕ ЗНАНИЙ О СЛУЖЕБНЫХ ЧАСТЯХ РЕЧИ</a:t>
            </a:r>
          </a:p>
          <a:p>
            <a:r>
              <a:rPr lang="ru-RU" altLang="ru-RU" sz="2000" b="1" cap="all" dirty="0">
                <a:solidFill>
                  <a:srgbClr val="E80000"/>
                </a:solidFill>
                <a:cs typeface="Arial" charset="0"/>
              </a:rPr>
              <a:t/>
            </a:r>
            <a:br>
              <a:rPr lang="ru-RU" altLang="ru-RU" sz="2000" b="1" cap="all" dirty="0">
                <a:solidFill>
                  <a:srgbClr val="E80000"/>
                </a:solidFill>
                <a:cs typeface="Arial" charset="0"/>
              </a:rPr>
            </a:br>
            <a:endParaRPr lang="ru-RU" sz="2000" b="1" cap="all" dirty="0">
              <a:solidFill>
                <a:srgbClr val="C00000"/>
              </a:solidFill>
            </a:endParaRPr>
          </a:p>
        </p:txBody>
      </p:sp>
    </p:spTree>
    <p:extLst>
      <p:ext uri="{BB962C8B-B14F-4D97-AF65-F5344CB8AC3E}">
        <p14:creationId xmlns:p14="http://schemas.microsoft.com/office/powerpoint/2010/main" val="2677176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48168" y="-38457"/>
            <a:ext cx="9144000" cy="6896457"/>
          </a:xfrm>
          <a:prstGeom prst="rect">
            <a:avLst/>
          </a:prstGeom>
          <a:noFill/>
          <a:extLst>
            <a:ext uri="{909E8E84-426E-40DD-AFC4-6F175D3DCCD1}">
              <a14:hiddenFill xmlns:a14="http://schemas.microsoft.com/office/drawing/2010/main">
                <a:solidFill>
                  <a:srgbClr val="FFFFFF"/>
                </a:solidFill>
              </a14:hiddenFill>
            </a:ext>
          </a:extLst>
        </p:spPr>
      </p:pic>
      <p:sp>
        <p:nvSpPr>
          <p:cNvPr id="18" name="Скругленный прямоугольник 17"/>
          <p:cNvSpPr/>
          <p:nvPr/>
        </p:nvSpPr>
        <p:spPr>
          <a:xfrm>
            <a:off x="179512" y="0"/>
            <a:ext cx="8688640" cy="14847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altLang="ru-RU" sz="2000" b="1" cap="all" dirty="0" smtClean="0">
              <a:solidFill>
                <a:srgbClr val="C00000"/>
              </a:solidFill>
              <a:cs typeface="Arial" charset="0"/>
            </a:endParaRPr>
          </a:p>
          <a:p>
            <a:r>
              <a:rPr lang="ru-RU" altLang="ru-RU" sz="2000" b="1" cap="all" dirty="0" smtClean="0">
                <a:solidFill>
                  <a:srgbClr val="C00000"/>
                </a:solidFill>
                <a:cs typeface="Arial" charset="0"/>
              </a:rPr>
              <a:t>Реализация </a:t>
            </a:r>
            <a:r>
              <a:rPr lang="ru-RU" altLang="ru-RU" sz="2000" b="1" cap="all" dirty="0">
                <a:solidFill>
                  <a:srgbClr val="C00000"/>
                </a:solidFill>
                <a:cs typeface="Arial" charset="0"/>
              </a:rPr>
              <a:t>построенного проекта                                                                                       </a:t>
            </a:r>
            <a:r>
              <a:rPr lang="ru-RU" sz="2000" b="1" dirty="0">
                <a:solidFill>
                  <a:srgbClr val="C00000"/>
                </a:solidFill>
              </a:rPr>
              <a:t>МЕТОД ИССЛЕДОВАНИЯ: СРАВНЕНИЕ</a:t>
            </a:r>
          </a:p>
          <a:p>
            <a:r>
              <a:rPr lang="ru-RU" sz="2000" b="1" dirty="0">
                <a:solidFill>
                  <a:srgbClr val="C00000"/>
                </a:solidFill>
              </a:rPr>
              <a:t>ЦЕЛЬ: УГЛУБЛЕНИЕ ЗНАНИЙ О СЛУЖЕБНЫХ ЧАСТЯХ РЕЧИ</a:t>
            </a:r>
          </a:p>
          <a:p>
            <a:r>
              <a:rPr lang="ru-RU" altLang="ru-RU" sz="2000" b="1" cap="all" dirty="0">
                <a:solidFill>
                  <a:srgbClr val="E80000"/>
                </a:solidFill>
                <a:cs typeface="Arial" charset="0"/>
              </a:rPr>
              <a:t/>
            </a:r>
            <a:br>
              <a:rPr lang="ru-RU" altLang="ru-RU" sz="2000" b="1" cap="all" dirty="0">
                <a:solidFill>
                  <a:srgbClr val="E80000"/>
                </a:solidFill>
                <a:cs typeface="Arial" charset="0"/>
              </a:rPr>
            </a:br>
            <a:endParaRPr lang="ru-RU" sz="2000" b="1" cap="all" dirty="0">
              <a:solidFill>
                <a:srgbClr val="C00000"/>
              </a:solidFill>
            </a:endParaRPr>
          </a:p>
        </p:txBody>
      </p:sp>
      <p:sp>
        <p:nvSpPr>
          <p:cNvPr id="3" name="Скругленный прямоугольник 2"/>
          <p:cNvSpPr/>
          <p:nvPr/>
        </p:nvSpPr>
        <p:spPr>
          <a:xfrm>
            <a:off x="323528" y="1459174"/>
            <a:ext cx="8544624" cy="53988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smtClean="0">
              <a:solidFill>
                <a:srgbClr val="C00000"/>
              </a:solidFill>
            </a:endParaRPr>
          </a:p>
          <a:p>
            <a:pPr algn="ctr"/>
            <a:r>
              <a:rPr lang="ru-RU" sz="2400" b="1" dirty="0" smtClean="0">
                <a:solidFill>
                  <a:srgbClr val="C00000"/>
                </a:solidFill>
              </a:rPr>
              <a:t>ИНТЕЛЛЕКТУАЛЬНЫЙ  ТРЕНИНГ</a:t>
            </a:r>
          </a:p>
          <a:p>
            <a:r>
              <a:rPr lang="ru-RU" b="1" dirty="0" smtClean="0">
                <a:solidFill>
                  <a:srgbClr val="0033CC"/>
                </a:solidFill>
              </a:rPr>
              <a:t>-</a:t>
            </a:r>
            <a:r>
              <a:rPr lang="ru-RU" sz="2400" b="1" dirty="0" smtClean="0">
                <a:solidFill>
                  <a:srgbClr val="0033CC"/>
                </a:solidFill>
              </a:rPr>
              <a:t>Какую служебную часть речи иногда путают с приставкой</a:t>
            </a:r>
            <a:r>
              <a:rPr lang="en-US" sz="2400" b="1" dirty="0" smtClean="0">
                <a:solidFill>
                  <a:srgbClr val="0033CC"/>
                </a:solidFill>
              </a:rPr>
              <a:t>?</a:t>
            </a:r>
          </a:p>
          <a:p>
            <a:r>
              <a:rPr lang="en-US" sz="2400" b="1" dirty="0" smtClean="0">
                <a:solidFill>
                  <a:srgbClr val="0033CC"/>
                </a:solidFill>
              </a:rPr>
              <a:t>-</a:t>
            </a:r>
            <a:r>
              <a:rPr lang="ru-RU" sz="2400" b="1" dirty="0" smtClean="0">
                <a:solidFill>
                  <a:srgbClr val="0033CC"/>
                </a:solidFill>
              </a:rPr>
              <a:t>Название какого домашнего животного состоит из 2-х предлогов</a:t>
            </a:r>
            <a:r>
              <a:rPr lang="en-US" sz="2400" b="1" dirty="0" smtClean="0">
                <a:solidFill>
                  <a:srgbClr val="0033CC"/>
                </a:solidFill>
              </a:rPr>
              <a:t>?</a:t>
            </a:r>
          </a:p>
          <a:p>
            <a:r>
              <a:rPr lang="en-US" sz="2400" b="1" dirty="0" smtClean="0">
                <a:solidFill>
                  <a:srgbClr val="0033CC"/>
                </a:solidFill>
              </a:rPr>
              <a:t>-</a:t>
            </a:r>
            <a:r>
              <a:rPr lang="ru-RU" sz="2400" b="1" dirty="0" smtClean="0">
                <a:solidFill>
                  <a:srgbClr val="0033CC"/>
                </a:solidFill>
              </a:rPr>
              <a:t>Какой напиток состоит из 3-х предлогов</a:t>
            </a:r>
            <a:r>
              <a:rPr lang="en-US" sz="2400" b="1" dirty="0" smtClean="0">
                <a:solidFill>
                  <a:srgbClr val="0033CC"/>
                </a:solidFill>
              </a:rPr>
              <a:t>?</a:t>
            </a:r>
          </a:p>
          <a:p>
            <a:r>
              <a:rPr lang="en-US" sz="2400" b="1" dirty="0" smtClean="0">
                <a:solidFill>
                  <a:srgbClr val="0033CC"/>
                </a:solidFill>
              </a:rPr>
              <a:t>-</a:t>
            </a:r>
            <a:r>
              <a:rPr lang="ru-RU" sz="2400" b="1" dirty="0" smtClean="0">
                <a:solidFill>
                  <a:srgbClr val="0033CC"/>
                </a:solidFill>
              </a:rPr>
              <a:t>Перед какими союзами всегда ставится запятая </a:t>
            </a:r>
            <a:r>
              <a:rPr lang="en-US" sz="2400" b="1" dirty="0" smtClean="0">
                <a:solidFill>
                  <a:srgbClr val="0033CC"/>
                </a:solidFill>
              </a:rPr>
              <a:t>?</a:t>
            </a:r>
          </a:p>
          <a:p>
            <a:r>
              <a:rPr lang="ru-RU" sz="2400" b="1" dirty="0" smtClean="0">
                <a:solidFill>
                  <a:srgbClr val="0033CC"/>
                </a:solidFill>
              </a:rPr>
              <a:t>-Какие 5 предлогов помогают выгуливать собак</a:t>
            </a:r>
            <a:r>
              <a:rPr lang="en-US" sz="2400" b="1" dirty="0" smtClean="0">
                <a:solidFill>
                  <a:srgbClr val="0033CC"/>
                </a:solidFill>
              </a:rPr>
              <a:t>?</a:t>
            </a:r>
            <a:endParaRPr lang="ru-RU" sz="2400" b="1" dirty="0" smtClean="0">
              <a:solidFill>
                <a:srgbClr val="0033CC"/>
              </a:solidFill>
            </a:endParaRPr>
          </a:p>
          <a:p>
            <a:pPr algn="ctr"/>
            <a:r>
              <a:rPr lang="ru-RU" b="1" cap="all" dirty="0" smtClean="0">
                <a:solidFill>
                  <a:srgbClr val="C00000"/>
                </a:solidFill>
              </a:rPr>
              <a:t>В каком  предложении  значение предлога                                       </a:t>
            </a:r>
          </a:p>
          <a:p>
            <a:pPr algn="ctr"/>
            <a:r>
              <a:rPr lang="ru-RU" b="1" cap="all" dirty="0" smtClean="0">
                <a:solidFill>
                  <a:srgbClr val="C00000"/>
                </a:solidFill>
              </a:rPr>
              <a:t>  ЗА –  не такое , как в остальных:</a:t>
            </a:r>
          </a:p>
          <a:p>
            <a:pPr algn="ctr"/>
            <a:r>
              <a:rPr lang="ru-RU" sz="2400" b="1" dirty="0" smtClean="0">
                <a:solidFill>
                  <a:srgbClr val="3333CC"/>
                </a:solidFill>
              </a:rPr>
              <a:t>Малыш спрятал игрушку ЗА СПИНУ.</a:t>
            </a:r>
          </a:p>
          <a:p>
            <a:pPr algn="ctr"/>
            <a:r>
              <a:rPr lang="ru-RU" sz="2400" b="1" dirty="0" smtClean="0">
                <a:solidFill>
                  <a:srgbClr val="3333CC"/>
                </a:solidFill>
              </a:rPr>
              <a:t>Мячик укатился ЗА ДИВАН.</a:t>
            </a:r>
          </a:p>
          <a:p>
            <a:pPr algn="ctr"/>
            <a:r>
              <a:rPr lang="ru-RU" sz="2400" b="1" dirty="0" smtClean="0">
                <a:solidFill>
                  <a:srgbClr val="3333CC"/>
                </a:solidFill>
              </a:rPr>
              <a:t>Солнце зашло ЗА ТУЧУ.</a:t>
            </a:r>
          </a:p>
          <a:p>
            <a:pPr algn="ctr"/>
            <a:r>
              <a:rPr lang="ru-RU" sz="2400" b="1" dirty="0" smtClean="0">
                <a:solidFill>
                  <a:srgbClr val="3333CC"/>
                </a:solidFill>
              </a:rPr>
              <a:t>Папа починил машину ЗА НЕДЕЛЮ.</a:t>
            </a:r>
          </a:p>
          <a:p>
            <a:pPr algn="ctr"/>
            <a:r>
              <a:rPr lang="ru-RU" sz="2400" b="1" dirty="0" smtClean="0">
                <a:solidFill>
                  <a:srgbClr val="3333CC"/>
                </a:solidFill>
              </a:rPr>
              <a:t>Девочка  спряталась ЗА ДЕРЕВО.</a:t>
            </a:r>
          </a:p>
          <a:p>
            <a:endParaRPr lang="en-US" sz="2000" b="1" dirty="0" smtClean="0">
              <a:solidFill>
                <a:srgbClr val="3333CC"/>
              </a:solidFill>
            </a:endParaRPr>
          </a:p>
          <a:p>
            <a:endParaRPr lang="ru-RU" sz="2000" b="1" dirty="0" smtClean="0"/>
          </a:p>
        </p:txBody>
      </p:sp>
    </p:spTree>
    <p:extLst>
      <p:ext uri="{BB962C8B-B14F-4D97-AF65-F5344CB8AC3E}">
        <p14:creationId xmlns:p14="http://schemas.microsoft.com/office/powerpoint/2010/main" val="3730236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0"/>
            <a:ext cx="9359008" cy="693161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380281" y="3244334"/>
            <a:ext cx="237566" cy="369332"/>
          </a:xfrm>
          <a:prstGeom prst="rect">
            <a:avLst/>
          </a:prstGeom>
        </p:spPr>
        <p:txBody>
          <a:bodyPr wrap="none">
            <a:spAutoFit/>
          </a:bodyPr>
          <a:lstStyle/>
          <a:p>
            <a:r>
              <a:rPr lang="ru-RU" b="1" cap="all" dirty="0" smtClean="0"/>
              <a:t> </a:t>
            </a:r>
            <a:endParaRPr lang="ru-RU" dirty="0"/>
          </a:p>
        </p:txBody>
      </p:sp>
      <p:sp>
        <p:nvSpPr>
          <p:cNvPr id="3" name="Прямоугольник 2"/>
          <p:cNvSpPr/>
          <p:nvPr/>
        </p:nvSpPr>
        <p:spPr>
          <a:xfrm>
            <a:off x="107504" y="188640"/>
            <a:ext cx="9036496" cy="1077218"/>
          </a:xfrm>
          <a:prstGeom prst="rect">
            <a:avLst/>
          </a:prstGeom>
        </p:spPr>
        <p:txBody>
          <a:bodyPr wrap="square">
            <a:spAutoFit/>
          </a:bodyPr>
          <a:lstStyle/>
          <a:p>
            <a:pPr>
              <a:spcBef>
                <a:spcPct val="30000"/>
              </a:spcBef>
            </a:pPr>
            <a:r>
              <a:rPr lang="ru-RU" altLang="ru-RU" sz="1600" b="1" cap="all" dirty="0">
                <a:solidFill>
                  <a:srgbClr val="C00000"/>
                </a:solidFill>
                <a:latin typeface="Arial" charset="0"/>
                <a:cs typeface="Arial" charset="0"/>
              </a:rPr>
              <a:t>Реализация построенного проекта</a:t>
            </a:r>
            <a:r>
              <a:rPr lang="ru-RU" altLang="ru-RU" b="1" cap="all" dirty="0">
                <a:solidFill>
                  <a:srgbClr val="C00000"/>
                </a:solidFill>
                <a:latin typeface="Arial" charset="0"/>
                <a:cs typeface="Arial" charset="0"/>
              </a:rPr>
              <a:t> </a:t>
            </a:r>
            <a:r>
              <a:rPr lang="ru-RU" altLang="ru-RU" b="1" cap="all" dirty="0" smtClean="0">
                <a:solidFill>
                  <a:srgbClr val="C00000"/>
                </a:solidFill>
              </a:rPr>
              <a:t>с </a:t>
            </a:r>
            <a:r>
              <a:rPr lang="ru-RU" altLang="ru-RU" b="1" cap="all" dirty="0">
                <a:solidFill>
                  <a:srgbClr val="C00000"/>
                </a:solidFill>
              </a:rPr>
              <a:t>комментированием </a:t>
            </a:r>
            <a:r>
              <a:rPr lang="ru-RU" altLang="ru-RU" b="1" cap="all" dirty="0" smtClean="0">
                <a:solidFill>
                  <a:srgbClr val="C00000"/>
                </a:solidFill>
              </a:rPr>
              <a:t>во  внешней </a:t>
            </a:r>
            <a:r>
              <a:rPr lang="ru-RU" altLang="ru-RU" b="1" cap="all" dirty="0">
                <a:solidFill>
                  <a:srgbClr val="C00000"/>
                </a:solidFill>
              </a:rPr>
              <a:t>речи</a:t>
            </a:r>
            <a:br>
              <a:rPr lang="ru-RU" altLang="ru-RU" b="1" cap="all" dirty="0">
                <a:solidFill>
                  <a:srgbClr val="C00000"/>
                </a:solidFill>
              </a:rPr>
            </a:br>
            <a:r>
              <a:rPr lang="ru-RU" altLang="ru-RU" b="1" cap="all" dirty="0">
                <a:solidFill>
                  <a:srgbClr val="C00000"/>
                </a:solidFill>
                <a:cs typeface="Arial" charset="0"/>
              </a:rPr>
              <a:t>Цель этапа</a:t>
            </a:r>
            <a:r>
              <a:rPr lang="ru-RU" altLang="ru-RU" b="1" cap="all" dirty="0" smtClean="0">
                <a:solidFill>
                  <a:srgbClr val="C00000"/>
                </a:solidFill>
                <a:cs typeface="Arial" charset="0"/>
              </a:rPr>
              <a:t>:</a:t>
            </a:r>
            <a:r>
              <a:rPr lang="ru-RU" altLang="ru-RU" b="1" cap="all" dirty="0">
                <a:solidFill>
                  <a:srgbClr val="C00000"/>
                </a:solidFill>
                <a:cs typeface="Arial" charset="0"/>
              </a:rPr>
              <a:t> построение и фиксация нового знания</a:t>
            </a:r>
            <a:r>
              <a:rPr lang="ru-RU" altLang="ru-RU" b="1" dirty="0">
                <a:solidFill>
                  <a:srgbClr val="C00000"/>
                </a:solidFill>
                <a:latin typeface="Arial" charset="0"/>
                <a:cs typeface="Arial" charset="0"/>
              </a:rPr>
              <a:t>.</a:t>
            </a:r>
            <a:r>
              <a:rPr lang="ru-RU" sz="2000" b="1" dirty="0">
                <a:solidFill>
                  <a:srgbClr val="C00000"/>
                </a:solidFill>
              </a:rPr>
              <a:t> </a:t>
            </a:r>
            <a:endParaRPr lang="ru-RU" altLang="ru-RU" b="1" cap="all" dirty="0">
              <a:solidFill>
                <a:srgbClr val="C00000"/>
              </a:solidFill>
              <a:cs typeface="Arial" charset="0"/>
            </a:endParaRPr>
          </a:p>
          <a:p>
            <a:pPr>
              <a:spcBef>
                <a:spcPct val="30000"/>
              </a:spcBef>
            </a:pPr>
            <a:r>
              <a:rPr lang="ru-RU" b="1" dirty="0" smtClean="0">
                <a:solidFill>
                  <a:srgbClr val="C00000"/>
                </a:solidFill>
              </a:rPr>
              <a:t>МЕТОД </a:t>
            </a:r>
            <a:r>
              <a:rPr lang="ru-RU" b="1" dirty="0">
                <a:solidFill>
                  <a:srgbClr val="C00000"/>
                </a:solidFill>
              </a:rPr>
              <a:t>ИССЛЕДОВАНИЯ : СРАВНЕНИЕ</a:t>
            </a:r>
            <a:r>
              <a:rPr lang="ru-RU" altLang="ru-RU" b="1" dirty="0" smtClean="0">
                <a:solidFill>
                  <a:srgbClr val="C00000"/>
                </a:solidFill>
              </a:rPr>
              <a:t> </a:t>
            </a:r>
            <a:endParaRPr lang="ru-RU" altLang="ru-RU" b="1" dirty="0">
              <a:solidFill>
                <a:srgbClr val="C0000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709313992"/>
              </p:ext>
            </p:extLst>
          </p:nvPr>
        </p:nvGraphicFramePr>
        <p:xfrm>
          <a:off x="395536" y="2478941"/>
          <a:ext cx="8640960" cy="1860401"/>
        </p:xfrm>
        <a:graphic>
          <a:graphicData uri="http://schemas.openxmlformats.org/drawingml/2006/table">
            <a:tbl>
              <a:tblPr firstRow="1" bandRow="1">
                <a:tableStyleId>{8799B23B-EC83-4686-B30A-512413B5E67A}</a:tableStyleId>
              </a:tblPr>
              <a:tblGrid>
                <a:gridCol w="2062571"/>
                <a:gridCol w="1920325"/>
                <a:gridCol w="4658064"/>
              </a:tblGrid>
              <a:tr h="495147">
                <a:tc>
                  <a:txBody>
                    <a:bodyPr/>
                    <a:lstStyle/>
                    <a:p>
                      <a:pPr algn="ctr"/>
                      <a:r>
                        <a:rPr lang="ru-RU" sz="1600" cap="all" dirty="0" smtClean="0">
                          <a:solidFill>
                            <a:srgbClr val="C00000"/>
                          </a:solidFill>
                        </a:rPr>
                        <a:t>Части</a:t>
                      </a:r>
                    </a:p>
                    <a:p>
                      <a:pPr algn="ctr"/>
                      <a:r>
                        <a:rPr lang="ru-RU" sz="1600" cap="all" dirty="0" smtClean="0">
                          <a:solidFill>
                            <a:srgbClr val="C00000"/>
                          </a:solidFill>
                        </a:rPr>
                        <a:t>речи</a:t>
                      </a:r>
                      <a:endParaRPr lang="ru-RU" sz="1600" b="1" cap="all" dirty="0">
                        <a:solidFill>
                          <a:srgbClr val="C00000"/>
                        </a:solidFill>
                      </a:endParaRPr>
                    </a:p>
                  </a:txBody>
                  <a:tcPr/>
                </a:tc>
                <a:tc>
                  <a:txBody>
                    <a:bodyPr/>
                    <a:lstStyle/>
                    <a:p>
                      <a:pPr algn="ctr"/>
                      <a:r>
                        <a:rPr lang="ru-RU" sz="1600" cap="all" dirty="0" smtClean="0">
                          <a:solidFill>
                            <a:srgbClr val="C00000"/>
                          </a:solidFill>
                        </a:rPr>
                        <a:t>Грамматические</a:t>
                      </a:r>
                    </a:p>
                    <a:p>
                      <a:pPr algn="ctr"/>
                      <a:r>
                        <a:rPr lang="ru-RU" sz="1600" cap="all" dirty="0" smtClean="0">
                          <a:solidFill>
                            <a:srgbClr val="C00000"/>
                          </a:solidFill>
                        </a:rPr>
                        <a:t> признаки</a:t>
                      </a:r>
                      <a:endParaRPr lang="ru-RU" sz="1600" b="1" cap="all" dirty="0">
                        <a:solidFill>
                          <a:srgbClr val="C00000"/>
                        </a:solidFill>
                      </a:endParaRPr>
                    </a:p>
                  </a:txBody>
                  <a:tcPr/>
                </a:tc>
                <a:tc>
                  <a:txBody>
                    <a:bodyPr/>
                    <a:lstStyle/>
                    <a:p>
                      <a:pPr algn="ctr"/>
                      <a:r>
                        <a:rPr lang="ru-RU" sz="1600" cap="all" dirty="0" smtClean="0">
                          <a:solidFill>
                            <a:srgbClr val="C00000"/>
                          </a:solidFill>
                        </a:rPr>
                        <a:t>Роль в </a:t>
                      </a:r>
                    </a:p>
                    <a:p>
                      <a:pPr algn="ctr"/>
                      <a:r>
                        <a:rPr lang="ru-RU" sz="1600" cap="all" dirty="0" smtClean="0">
                          <a:solidFill>
                            <a:srgbClr val="C00000"/>
                          </a:solidFill>
                        </a:rPr>
                        <a:t>предложении</a:t>
                      </a:r>
                      <a:endParaRPr lang="ru-RU" sz="1600" b="1" cap="all" dirty="0">
                        <a:solidFill>
                          <a:srgbClr val="C00000"/>
                        </a:solidFill>
                      </a:endParaRPr>
                    </a:p>
                  </a:txBody>
                  <a:tcPr/>
                </a:tc>
              </a:tr>
              <a:tr h="301000">
                <a:tc>
                  <a:txBody>
                    <a:bodyPr/>
                    <a:lstStyle/>
                    <a:p>
                      <a:r>
                        <a:rPr lang="ru-RU" sz="1600" b="1" cap="all" dirty="0" smtClean="0">
                          <a:solidFill>
                            <a:srgbClr val="C00000"/>
                          </a:solidFill>
                        </a:rPr>
                        <a:t>самостоятельные</a:t>
                      </a:r>
                      <a:endParaRPr lang="ru-RU" sz="1600" b="1" cap="all" dirty="0">
                        <a:solidFill>
                          <a:srgbClr val="C00000"/>
                        </a:solidFill>
                      </a:endParaRPr>
                    </a:p>
                  </a:txBody>
                  <a:tcPr/>
                </a:tc>
                <a:tc>
                  <a:txBody>
                    <a:bodyPr/>
                    <a:lstStyle/>
                    <a:p>
                      <a:r>
                        <a:rPr lang="ru-RU" sz="1600" b="1" cap="all" dirty="0" smtClean="0"/>
                        <a:t>есть</a:t>
                      </a:r>
                      <a:endParaRPr lang="ru-RU" sz="1600" b="1" cap="all" dirty="0">
                        <a:solidFill>
                          <a:srgbClr val="002060"/>
                        </a:solidFill>
                      </a:endParaRPr>
                    </a:p>
                  </a:txBody>
                  <a:tcPr/>
                </a:tc>
                <a:tc>
                  <a:txBody>
                    <a:bodyPr/>
                    <a:lstStyle/>
                    <a:p>
                      <a:r>
                        <a:rPr lang="ru-RU" sz="1600" b="1" cap="all" dirty="0" smtClean="0"/>
                        <a:t>Члены предложения</a:t>
                      </a:r>
                      <a:endParaRPr lang="ru-RU" sz="1600" b="1" cap="all" dirty="0">
                        <a:solidFill>
                          <a:srgbClr val="002060"/>
                        </a:solidFill>
                      </a:endParaRPr>
                    </a:p>
                  </a:txBody>
                  <a:tcPr/>
                </a:tc>
              </a:tr>
              <a:tr h="946001">
                <a:tc>
                  <a:txBody>
                    <a:bodyPr/>
                    <a:lstStyle/>
                    <a:p>
                      <a:endParaRPr lang="ru-RU" sz="1600" b="1" cap="all" dirty="0" smtClean="0">
                        <a:solidFill>
                          <a:srgbClr val="C00000"/>
                        </a:solidFill>
                      </a:endParaRPr>
                    </a:p>
                    <a:p>
                      <a:r>
                        <a:rPr lang="ru-RU" sz="1600" b="1" cap="all" dirty="0" smtClean="0">
                          <a:solidFill>
                            <a:srgbClr val="C00000"/>
                          </a:solidFill>
                        </a:rPr>
                        <a:t>служебные</a:t>
                      </a:r>
                      <a:endParaRPr lang="ru-RU" sz="1600" b="1" cap="all" dirty="0">
                        <a:solidFill>
                          <a:srgbClr val="C00000"/>
                        </a:solidFill>
                      </a:endParaRPr>
                    </a:p>
                  </a:txBody>
                  <a:tcPr/>
                </a:tc>
                <a:tc>
                  <a:txBody>
                    <a:bodyPr/>
                    <a:lstStyle/>
                    <a:p>
                      <a:endParaRPr lang="ru-RU" sz="1600" b="1" cap="all" dirty="0" smtClean="0">
                        <a:solidFill>
                          <a:schemeClr val="tx1"/>
                        </a:solidFill>
                      </a:endParaRPr>
                    </a:p>
                    <a:p>
                      <a:r>
                        <a:rPr lang="ru-RU" sz="1600" b="1" cap="all" dirty="0" smtClean="0">
                          <a:solidFill>
                            <a:schemeClr val="tx1"/>
                          </a:solidFill>
                        </a:rPr>
                        <a:t>Нет</a:t>
                      </a:r>
                      <a:r>
                        <a:rPr lang="ru-RU" sz="1600" b="1" cap="all" baseline="0" dirty="0" smtClean="0">
                          <a:solidFill>
                            <a:schemeClr val="tx1"/>
                          </a:solidFill>
                        </a:rPr>
                        <a:t> </a:t>
                      </a:r>
                      <a:endParaRPr lang="ru-RU" sz="1600" b="1" cap="all" dirty="0">
                        <a:solidFill>
                          <a:srgbClr val="002060"/>
                        </a:solidFill>
                      </a:endParaRPr>
                    </a:p>
                  </a:txBody>
                  <a:tcPr/>
                </a:tc>
                <a:tc>
                  <a:txBody>
                    <a:bodyPr/>
                    <a:lstStyle/>
                    <a:p>
                      <a:r>
                        <a:rPr lang="ru-RU" sz="1600" b="1" cap="all" dirty="0" smtClean="0"/>
                        <a:t>НЕ являются членами</a:t>
                      </a:r>
                      <a:r>
                        <a:rPr lang="ru-RU" sz="1600" b="1" cap="all" baseline="0" dirty="0" smtClean="0"/>
                        <a:t> предложения</a:t>
                      </a:r>
                    </a:p>
                    <a:p>
                      <a:r>
                        <a:rPr lang="ru-RU" sz="1600" b="1" cap="all" dirty="0" smtClean="0"/>
                        <a:t>Служат для Связи</a:t>
                      </a:r>
                      <a:r>
                        <a:rPr lang="ru-RU" sz="1600" b="1" cap="all" baseline="0" dirty="0" smtClean="0"/>
                        <a:t> слов и </a:t>
                      </a:r>
                      <a:r>
                        <a:rPr lang="ru-RU" sz="1600" b="1" cap="all" baseline="0" dirty="0" err="1" smtClean="0"/>
                        <a:t>предложениЙ</a:t>
                      </a:r>
                      <a:endParaRPr lang="ru-RU" sz="1600" b="1" cap="all" baseline="0" dirty="0" smtClean="0"/>
                    </a:p>
                    <a:p>
                      <a:r>
                        <a:rPr lang="ru-RU" sz="1600" b="1" cap="all" baseline="0" dirty="0" smtClean="0"/>
                        <a:t>Вносят оттенки отношений</a:t>
                      </a:r>
                      <a:endParaRPr lang="ru-RU" sz="1600" b="1" cap="all" dirty="0">
                        <a:solidFill>
                          <a:srgbClr val="002060"/>
                        </a:solidFill>
                      </a:endParaRPr>
                    </a:p>
                  </a:txBody>
                  <a:tcPr/>
                </a:tc>
              </a:tr>
            </a:tbl>
          </a:graphicData>
        </a:graphic>
      </p:graphicFrame>
      <p:sp>
        <p:nvSpPr>
          <p:cNvPr id="5" name="Скругленный прямоугольник 4"/>
          <p:cNvSpPr/>
          <p:nvPr/>
        </p:nvSpPr>
        <p:spPr>
          <a:xfrm>
            <a:off x="1619672" y="4339952"/>
            <a:ext cx="7272808"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b="1" dirty="0">
              <a:solidFill>
                <a:srgbClr val="C00000"/>
              </a:solidFill>
            </a:endParaRPr>
          </a:p>
        </p:txBody>
      </p:sp>
      <p:sp>
        <p:nvSpPr>
          <p:cNvPr id="6" name="Прямоугольник 5"/>
          <p:cNvSpPr/>
          <p:nvPr/>
        </p:nvSpPr>
        <p:spPr>
          <a:xfrm>
            <a:off x="395536" y="1544592"/>
            <a:ext cx="6912768" cy="646331"/>
          </a:xfrm>
          <a:prstGeom prst="rect">
            <a:avLst/>
          </a:prstGeom>
        </p:spPr>
        <p:txBody>
          <a:bodyPr wrap="square">
            <a:spAutoFit/>
          </a:bodyPr>
          <a:lstStyle/>
          <a:p>
            <a:r>
              <a:rPr lang="ru-RU" b="1" dirty="0" smtClean="0">
                <a:solidFill>
                  <a:srgbClr val="C00000"/>
                </a:solidFill>
              </a:rPr>
              <a:t>КОЛЛЕКТИВНАЯ РАБОТА: </a:t>
            </a:r>
          </a:p>
          <a:p>
            <a:r>
              <a:rPr lang="ru-RU" b="1" dirty="0" smtClean="0">
                <a:solidFill>
                  <a:srgbClr val="C00000"/>
                </a:solidFill>
              </a:rPr>
              <a:t>СРАВНЕНИЕ САМОСТОЯТЕЛЬНЫХ И СЛУЖЕБНЫХ ЧАСТЕЙ РЕЧИ</a:t>
            </a:r>
            <a:r>
              <a:rPr lang="ru-RU" b="1" dirty="0">
                <a:solidFill>
                  <a:srgbClr val="C00000"/>
                </a:solidFill>
              </a:rPr>
              <a:t> </a:t>
            </a:r>
            <a:endParaRPr lang="ru-RU" b="1" dirty="0" smtClean="0">
              <a:solidFill>
                <a:srgbClr val="C00000"/>
              </a:solidFill>
            </a:endParaRPr>
          </a:p>
        </p:txBody>
      </p:sp>
    </p:spTree>
    <p:extLst>
      <p:ext uri="{BB962C8B-B14F-4D97-AF65-F5344CB8AC3E}">
        <p14:creationId xmlns:p14="http://schemas.microsoft.com/office/powerpoint/2010/main" val="41374854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72008" y="78022"/>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20" y="78169"/>
            <a:ext cx="8784976" cy="1717393"/>
          </a:xfrm>
          <a:prstGeom prst="rect">
            <a:avLst/>
          </a:prstGeom>
        </p:spPr>
        <p:txBody>
          <a:bodyPr wrap="square">
            <a:spAutoFit/>
          </a:bodyPr>
          <a:lstStyle/>
          <a:p>
            <a:pPr>
              <a:spcBef>
                <a:spcPct val="30000"/>
              </a:spcBef>
            </a:pPr>
            <a:r>
              <a:rPr lang="ru-RU" altLang="ru-RU" sz="2400" b="1" cap="all" dirty="0" smtClean="0">
                <a:solidFill>
                  <a:srgbClr val="E80000"/>
                </a:solidFill>
                <a:cs typeface="Arial" charset="0"/>
              </a:rPr>
              <a:t>Включение в систему знаний и повторение</a:t>
            </a:r>
          </a:p>
          <a:p>
            <a:pPr>
              <a:spcBef>
                <a:spcPct val="30000"/>
              </a:spcBef>
            </a:pPr>
            <a:r>
              <a:rPr lang="ru-RU" altLang="ru-RU" sz="1600" b="1" cap="all" dirty="0" smtClean="0">
                <a:solidFill>
                  <a:srgbClr val="C00000"/>
                </a:solidFill>
                <a:cs typeface="Arial" charset="0"/>
              </a:rPr>
              <a:t>Цель </a:t>
            </a:r>
            <a:r>
              <a:rPr lang="ru-RU" altLang="ru-RU" sz="1600" b="1" cap="all" dirty="0">
                <a:solidFill>
                  <a:srgbClr val="C00000"/>
                </a:solidFill>
                <a:cs typeface="Arial" charset="0"/>
              </a:rPr>
              <a:t>этапа:</a:t>
            </a:r>
          </a:p>
          <a:p>
            <a:pPr>
              <a:spcBef>
                <a:spcPct val="30000"/>
              </a:spcBef>
            </a:pPr>
            <a:r>
              <a:rPr lang="ru-RU" altLang="ru-RU" sz="1600" b="1" cap="all" dirty="0">
                <a:solidFill>
                  <a:srgbClr val="C00000"/>
                </a:solidFill>
                <a:cs typeface="Arial" charset="0"/>
              </a:rPr>
              <a:t>включение нового знания в систему знаний, повторение и закрепление ранее изученного</a:t>
            </a:r>
            <a:r>
              <a:rPr lang="ru-RU" altLang="ru-RU" sz="1600" b="1" cap="all" dirty="0">
                <a:solidFill>
                  <a:srgbClr val="C00000"/>
                </a:solidFill>
                <a:latin typeface="Arial" charset="0"/>
                <a:cs typeface="Arial" charset="0"/>
              </a:rPr>
              <a:t>.</a:t>
            </a:r>
          </a:p>
          <a:p>
            <a:r>
              <a:rPr lang="ru-RU" altLang="ru-RU" sz="2400" b="1" cap="all" dirty="0" smtClean="0">
                <a:solidFill>
                  <a:srgbClr val="E80000"/>
                </a:solidFill>
                <a:cs typeface="Arial" charset="0"/>
              </a:rPr>
              <a:t> </a:t>
            </a:r>
            <a:endParaRPr lang="ru-RU" sz="2400" cap="all" dirty="0"/>
          </a:p>
        </p:txBody>
      </p:sp>
      <p:sp>
        <p:nvSpPr>
          <p:cNvPr id="4" name="Прямоугольник 3"/>
          <p:cNvSpPr/>
          <p:nvPr/>
        </p:nvSpPr>
        <p:spPr>
          <a:xfrm>
            <a:off x="395536" y="1653659"/>
            <a:ext cx="8496944" cy="954107"/>
          </a:xfrm>
          <a:prstGeom prst="rect">
            <a:avLst/>
          </a:prstGeom>
        </p:spPr>
        <p:txBody>
          <a:bodyPr wrap="square">
            <a:spAutoFit/>
          </a:bodyPr>
          <a:lstStyle/>
          <a:p>
            <a:r>
              <a:rPr lang="ru-RU" altLang="ru-RU" b="1" cap="all" dirty="0" smtClean="0">
                <a:solidFill>
                  <a:srgbClr val="E80000"/>
                </a:solidFill>
                <a:cs typeface="Arial" charset="0"/>
              </a:rPr>
              <a:t> Самостоятельная работа </a:t>
            </a:r>
            <a:r>
              <a:rPr lang="ru-RU" b="1" dirty="0" smtClean="0">
                <a:solidFill>
                  <a:srgbClr val="C00000"/>
                </a:solidFill>
              </a:rPr>
              <a:t>С </a:t>
            </a:r>
            <a:r>
              <a:rPr lang="ru-RU" b="1" dirty="0">
                <a:solidFill>
                  <a:srgbClr val="C00000"/>
                </a:solidFill>
              </a:rPr>
              <a:t>УЧЕБНИКОМ </a:t>
            </a:r>
            <a:r>
              <a:rPr lang="ru-RU" b="1" dirty="0" smtClean="0">
                <a:solidFill>
                  <a:srgbClr val="C00000"/>
                </a:solidFill>
              </a:rPr>
              <a:t> стр.70№117</a:t>
            </a:r>
          </a:p>
          <a:p>
            <a:r>
              <a:rPr lang="ru-RU" altLang="ru-RU" sz="2000" b="1" dirty="0">
                <a:solidFill>
                  <a:srgbClr val="E80000"/>
                </a:solidFill>
                <a:cs typeface="Arial" charset="0"/>
              </a:rPr>
              <a:t>с</a:t>
            </a:r>
            <a:r>
              <a:rPr lang="ru-RU" altLang="ru-RU" sz="2000" b="1" dirty="0">
                <a:solidFill>
                  <a:srgbClr val="E80000"/>
                </a:solidFill>
              </a:rPr>
              <a:t> </a:t>
            </a:r>
            <a:r>
              <a:rPr lang="ru-RU" altLang="ru-RU" sz="2000" b="1" dirty="0">
                <a:solidFill>
                  <a:srgbClr val="E80000"/>
                </a:solidFill>
                <a:cs typeface="Arial" charset="0"/>
              </a:rPr>
              <a:t>самопроверкой по эталону</a:t>
            </a:r>
            <a:r>
              <a:rPr lang="ru-RU" sz="2000" b="1" dirty="0">
                <a:solidFill>
                  <a:srgbClr val="C00000"/>
                </a:solidFill>
              </a:rPr>
              <a:t> </a:t>
            </a:r>
            <a:endParaRPr lang="ru-RU" sz="2000" b="1" dirty="0" smtClean="0">
              <a:solidFill>
                <a:srgbClr val="C00000"/>
              </a:solidFill>
            </a:endParaRPr>
          </a:p>
          <a:p>
            <a:r>
              <a:rPr lang="ru-RU" b="1" dirty="0" smtClean="0">
                <a:solidFill>
                  <a:srgbClr val="C00000"/>
                </a:solidFill>
              </a:rPr>
              <a:t> </a:t>
            </a:r>
            <a:r>
              <a:rPr lang="ru-RU" b="1" dirty="0" smtClean="0"/>
              <a:t>Составить из каждой группы слов предложения-пословицы</a:t>
            </a:r>
            <a:r>
              <a:rPr lang="ru-RU" b="1" dirty="0" smtClean="0">
                <a:solidFill>
                  <a:srgbClr val="C00000"/>
                </a:solidFill>
              </a:rPr>
              <a:t>  </a:t>
            </a:r>
          </a:p>
        </p:txBody>
      </p:sp>
      <p:sp>
        <p:nvSpPr>
          <p:cNvPr id="3" name="Прямоугольник 2"/>
          <p:cNvSpPr/>
          <p:nvPr/>
        </p:nvSpPr>
        <p:spPr>
          <a:xfrm>
            <a:off x="2538028" y="4238982"/>
            <a:ext cx="4572000" cy="369332"/>
          </a:xfrm>
          <a:prstGeom prst="rect">
            <a:avLst/>
          </a:prstGeom>
        </p:spPr>
        <p:txBody>
          <a:bodyPr>
            <a:spAutoFit/>
          </a:bodyPr>
          <a:lstStyle/>
          <a:p>
            <a:pPr>
              <a:spcBef>
                <a:spcPct val="50000"/>
              </a:spcBef>
            </a:pPr>
            <a:r>
              <a:rPr lang="ru-RU" altLang="ru-RU" b="1" dirty="0" smtClean="0">
                <a:latin typeface="Arial" charset="0"/>
              </a:rPr>
              <a:t>  </a:t>
            </a:r>
            <a:endParaRPr lang="ru-RU" altLang="ru-RU" b="1" dirty="0">
              <a:latin typeface="Arial" charset="0"/>
            </a:endParaRPr>
          </a:p>
        </p:txBody>
      </p:sp>
      <p:sp>
        <p:nvSpPr>
          <p:cNvPr id="6" name="Скругленный прямоугольник 5"/>
          <p:cNvSpPr/>
          <p:nvPr/>
        </p:nvSpPr>
        <p:spPr>
          <a:xfrm>
            <a:off x="402860" y="2957654"/>
            <a:ext cx="8352928" cy="1814346"/>
          </a:xfrm>
          <a:prstGeom prst="roundRect">
            <a:avLst/>
          </a:prstGeom>
          <a:blipFill>
            <a:blip r:embed="rId4"/>
            <a:tile tx="0" ty="0" sx="100000" sy="100000" flip="none" algn="tl"/>
          </a:blipFill>
        </p:spPr>
        <p:style>
          <a:lnRef idx="1">
            <a:schemeClr val="accent5"/>
          </a:lnRef>
          <a:fillRef idx="2">
            <a:schemeClr val="accent5"/>
          </a:fillRef>
          <a:effectRef idx="1">
            <a:schemeClr val="accent5"/>
          </a:effectRef>
          <a:fontRef idx="minor">
            <a:schemeClr val="dk1"/>
          </a:fontRef>
        </p:style>
        <p:txBody>
          <a:bodyPr rtlCol="0" anchor="ctr"/>
          <a:lstStyle/>
          <a:p>
            <a:r>
              <a:rPr lang="ru-RU" sz="2000" b="1" dirty="0" smtClean="0">
                <a:solidFill>
                  <a:srgbClr val="002060"/>
                </a:solidFill>
              </a:rPr>
              <a:t>ДОБРОЕ ДЕЛО ДВА ВЕКА ЖИВЁТ.</a:t>
            </a:r>
          </a:p>
          <a:p>
            <a:r>
              <a:rPr lang="ru-RU" sz="2000" b="1" dirty="0" smtClean="0">
                <a:solidFill>
                  <a:srgbClr val="002060"/>
                </a:solidFill>
              </a:rPr>
              <a:t>ОН БЬЁТ БАКЛУШИ</a:t>
            </a:r>
            <a:r>
              <a:rPr lang="ru-RU" sz="2000" b="1" dirty="0" smtClean="0">
                <a:solidFill>
                  <a:srgbClr val="C00000"/>
                </a:solidFill>
              </a:rPr>
              <a:t>, А</a:t>
            </a:r>
            <a:r>
              <a:rPr lang="ru-RU" sz="2000" b="1" dirty="0" smtClean="0">
                <a:solidFill>
                  <a:srgbClr val="002060"/>
                </a:solidFill>
              </a:rPr>
              <a:t> ТЫ РАЗВЕСИЛ УШИ.</a:t>
            </a:r>
            <a:br>
              <a:rPr lang="ru-RU" sz="2000" b="1" dirty="0" smtClean="0">
                <a:solidFill>
                  <a:srgbClr val="002060"/>
                </a:solidFill>
              </a:rPr>
            </a:br>
            <a:r>
              <a:rPr lang="ru-RU" sz="2000" b="1" dirty="0" smtClean="0">
                <a:solidFill>
                  <a:srgbClr val="002060"/>
                </a:solidFill>
              </a:rPr>
              <a:t>СТАРЫЙ ПЁС НА ВЕТЕР </a:t>
            </a:r>
            <a:r>
              <a:rPr lang="ru-RU" sz="2000" b="1" dirty="0" smtClean="0">
                <a:solidFill>
                  <a:srgbClr val="C00000"/>
                </a:solidFill>
              </a:rPr>
              <a:t>НЕ</a:t>
            </a:r>
            <a:r>
              <a:rPr lang="ru-RU" sz="2000" b="1" dirty="0" smtClean="0">
                <a:solidFill>
                  <a:srgbClr val="002060"/>
                </a:solidFill>
              </a:rPr>
              <a:t> ЛАЕТ.</a:t>
            </a:r>
          </a:p>
          <a:p>
            <a:r>
              <a:rPr lang="ru-RU" sz="2000" b="1" dirty="0" smtClean="0">
                <a:solidFill>
                  <a:srgbClr val="C00000"/>
                </a:solidFill>
              </a:rPr>
              <a:t>НЕ</a:t>
            </a:r>
            <a:r>
              <a:rPr lang="ru-RU" sz="2000" b="1" dirty="0" smtClean="0">
                <a:solidFill>
                  <a:srgbClr val="002060"/>
                </a:solidFill>
              </a:rPr>
              <a:t> ИМЕЙ СТО РУБЛЕЙ</a:t>
            </a:r>
            <a:r>
              <a:rPr lang="ru-RU" sz="2000" b="1" dirty="0" smtClean="0">
                <a:solidFill>
                  <a:srgbClr val="C00000"/>
                </a:solidFill>
              </a:rPr>
              <a:t>, А</a:t>
            </a:r>
            <a:r>
              <a:rPr lang="ru-RU" sz="2000" b="1" dirty="0" smtClean="0">
                <a:solidFill>
                  <a:srgbClr val="002060"/>
                </a:solidFill>
              </a:rPr>
              <a:t> ИМЕЙ СТО ДРУЗЕЙ.</a:t>
            </a:r>
            <a:endParaRPr lang="ru-RU" sz="2000" b="1" dirty="0">
              <a:solidFill>
                <a:srgbClr val="002060"/>
              </a:solidFill>
            </a:endParaRPr>
          </a:p>
        </p:txBody>
      </p:sp>
      <p:sp>
        <p:nvSpPr>
          <p:cNvPr id="7" name="Прямоугольник 6"/>
          <p:cNvSpPr/>
          <p:nvPr/>
        </p:nvSpPr>
        <p:spPr>
          <a:xfrm>
            <a:off x="6618652" y="2167837"/>
            <a:ext cx="290464" cy="369332"/>
          </a:xfrm>
          <a:prstGeom prst="rect">
            <a:avLst/>
          </a:prstGeom>
        </p:spPr>
        <p:txBody>
          <a:bodyPr wrap="none">
            <a:spAutoFit/>
          </a:bodyPr>
          <a:lstStyle/>
          <a:p>
            <a:r>
              <a:rPr lang="ru-RU" b="1" dirty="0"/>
              <a:t> </a:t>
            </a:r>
            <a:r>
              <a:rPr lang="ru-RU" b="1" dirty="0" smtClean="0"/>
              <a:t> </a:t>
            </a:r>
            <a:endParaRPr lang="ru-RU" dirty="0"/>
          </a:p>
        </p:txBody>
      </p:sp>
      <p:sp>
        <p:nvSpPr>
          <p:cNvPr id="8" name="Прямоугольник 7"/>
          <p:cNvSpPr/>
          <p:nvPr/>
        </p:nvSpPr>
        <p:spPr>
          <a:xfrm>
            <a:off x="432646" y="2537169"/>
            <a:ext cx="4547655" cy="369332"/>
          </a:xfrm>
          <a:prstGeom prst="rect">
            <a:avLst/>
          </a:prstGeom>
        </p:spPr>
        <p:txBody>
          <a:bodyPr wrap="none">
            <a:spAutoFit/>
          </a:bodyPr>
          <a:lstStyle/>
          <a:p>
            <a:r>
              <a:rPr lang="ru-RU" b="1" dirty="0" smtClean="0"/>
              <a:t>Найти </a:t>
            </a:r>
            <a:r>
              <a:rPr lang="ru-RU" b="1" dirty="0"/>
              <a:t>и обозначить служебные части речи </a:t>
            </a:r>
            <a:endParaRPr lang="ru-RU" dirty="0"/>
          </a:p>
        </p:txBody>
      </p:sp>
      <p:sp>
        <p:nvSpPr>
          <p:cNvPr id="10" name="Скругленный прямоугольник 9"/>
          <p:cNvSpPr/>
          <p:nvPr/>
        </p:nvSpPr>
        <p:spPr>
          <a:xfrm>
            <a:off x="2249272" y="4772000"/>
            <a:ext cx="5707103"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b="1" dirty="0">
              <a:solidFill>
                <a:srgbClr val="C00000"/>
              </a:solidFill>
            </a:endParaRPr>
          </a:p>
        </p:txBody>
      </p:sp>
    </p:spTree>
    <p:extLst>
      <p:ext uri="{BB962C8B-B14F-4D97-AF65-F5344CB8AC3E}">
        <p14:creationId xmlns:p14="http://schemas.microsoft.com/office/powerpoint/2010/main" val="1552455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0"/>
            <a:ext cx="9144000" cy="6897977"/>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3528" y="81618"/>
            <a:ext cx="8712968" cy="1785104"/>
          </a:xfrm>
          <a:prstGeom prst="rect">
            <a:avLst/>
          </a:prstGeom>
        </p:spPr>
        <p:txBody>
          <a:bodyPr wrap="square">
            <a:spAutoFit/>
          </a:bodyPr>
          <a:lstStyle/>
          <a:p>
            <a:pPr eaLnBrk="0" hangingPunct="0"/>
            <a:endParaRPr lang="ru-RU" dirty="0" smtClean="0"/>
          </a:p>
          <a:p>
            <a:pPr eaLnBrk="0" hangingPunct="0"/>
            <a:endParaRPr lang="ru-RU" dirty="0"/>
          </a:p>
          <a:p>
            <a:pPr eaLnBrk="0" hangingPunct="0"/>
            <a:endParaRPr lang="ru-RU" sz="2000" cap="all" dirty="0"/>
          </a:p>
          <a:p>
            <a:pPr eaLnBrk="0" hangingPunct="0"/>
            <a:endParaRPr lang="ru-RU" dirty="0" smtClean="0"/>
          </a:p>
          <a:p>
            <a:pPr eaLnBrk="0" hangingPunct="0"/>
            <a:endParaRPr lang="ru-RU" dirty="0"/>
          </a:p>
          <a:p>
            <a:pPr eaLnBrk="0" hangingPunct="0"/>
            <a:endParaRPr lang="ru-RU" dirty="0" smtClean="0"/>
          </a:p>
        </p:txBody>
      </p:sp>
      <p:sp>
        <p:nvSpPr>
          <p:cNvPr id="3" name="Скругленный прямоугольник 2"/>
          <p:cNvSpPr/>
          <p:nvPr/>
        </p:nvSpPr>
        <p:spPr>
          <a:xfrm>
            <a:off x="1151620" y="2492895"/>
            <a:ext cx="5148572" cy="1612005"/>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a:t>
            </a:r>
          </a:p>
          <a:p>
            <a:pPr algn="ctr"/>
            <a:r>
              <a:rPr lang="ru-RU" b="1" dirty="0">
                <a:solidFill>
                  <a:srgbClr val="C00000"/>
                </a:solidFill>
              </a:rPr>
              <a:t>С</a:t>
            </a:r>
            <a:r>
              <a:rPr lang="ru-RU" b="1" dirty="0" smtClean="0">
                <a:solidFill>
                  <a:srgbClr val="C00000"/>
                </a:solidFill>
              </a:rPr>
              <a:t>ЛОВА</a:t>
            </a:r>
          </a:p>
          <a:p>
            <a:pPr algn="ctr"/>
            <a:r>
              <a:rPr lang="ru-RU" b="1" dirty="0" smtClean="0">
                <a:solidFill>
                  <a:srgbClr val="C00000"/>
                </a:solidFill>
              </a:rPr>
              <a:t>         ВАЖНЫЕ, </a:t>
            </a:r>
            <a:r>
              <a:rPr lang="ru-RU" b="1" dirty="0">
                <a:solidFill>
                  <a:srgbClr val="C00000"/>
                </a:solidFill>
              </a:rPr>
              <a:t>ИЗМЕНЧИВЫЕ</a:t>
            </a:r>
          </a:p>
          <a:p>
            <a:pPr algn="ctr"/>
            <a:r>
              <a:rPr lang="ru-RU" b="1" smtClean="0">
                <a:solidFill>
                  <a:srgbClr val="C00000"/>
                </a:solidFill>
              </a:rPr>
              <a:t>ОБОЗНАЧАЮТ, ОБЛАДАЮТ</a:t>
            </a:r>
            <a:r>
              <a:rPr lang="ru-RU" b="1" dirty="0" smtClean="0">
                <a:solidFill>
                  <a:srgbClr val="C00000"/>
                </a:solidFill>
              </a:rPr>
              <a:t>, ЯВЛЯЮТСЯ</a:t>
            </a:r>
          </a:p>
          <a:p>
            <a:pPr algn="ctr"/>
            <a:r>
              <a:rPr lang="ru-RU" b="1" dirty="0" smtClean="0">
                <a:solidFill>
                  <a:srgbClr val="C00000"/>
                </a:solidFill>
              </a:rPr>
              <a:t>ЧЛЕНЫ ПРЕДЛОЖЕНИЯ</a:t>
            </a:r>
          </a:p>
          <a:p>
            <a:pPr algn="ctr"/>
            <a:r>
              <a:rPr lang="ru-RU" b="1" dirty="0" smtClean="0">
                <a:solidFill>
                  <a:srgbClr val="C00000"/>
                </a:solidFill>
              </a:rPr>
              <a:t>САМОСТОЯТЕЛЬНЫЕ</a:t>
            </a:r>
          </a:p>
          <a:p>
            <a:pPr algn="ctr"/>
            <a:endParaRPr lang="ru-RU" dirty="0"/>
          </a:p>
        </p:txBody>
      </p:sp>
      <p:sp>
        <p:nvSpPr>
          <p:cNvPr id="5" name="Скругленный прямоугольник 4"/>
          <p:cNvSpPr/>
          <p:nvPr/>
        </p:nvSpPr>
        <p:spPr>
          <a:xfrm>
            <a:off x="3779912" y="4797152"/>
            <a:ext cx="4464496" cy="1656184"/>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СЛОВЕЧКИ</a:t>
            </a:r>
          </a:p>
          <a:p>
            <a:pPr algn="ctr"/>
            <a:r>
              <a:rPr lang="ru-RU" b="1" dirty="0" smtClean="0">
                <a:solidFill>
                  <a:srgbClr val="C00000"/>
                </a:solidFill>
              </a:rPr>
              <a:t>СКРОМНЫЕ, ПОСТОЯННЫЕ</a:t>
            </a:r>
          </a:p>
          <a:p>
            <a:pPr algn="ctr"/>
            <a:r>
              <a:rPr lang="ru-RU" b="1" dirty="0" smtClean="0">
                <a:solidFill>
                  <a:srgbClr val="C00000"/>
                </a:solidFill>
              </a:rPr>
              <a:t>СЛУЖАТ,СВЯЗЫВАЮТ, ВНОСЯТ                                     СЛОВА-ПОМОШНИКИ</a:t>
            </a:r>
            <a:endParaRPr lang="ru-RU" b="1" dirty="0">
              <a:solidFill>
                <a:srgbClr val="C00000"/>
              </a:solidFill>
            </a:endParaRPr>
          </a:p>
          <a:p>
            <a:pPr algn="ctr"/>
            <a:r>
              <a:rPr lang="ru-RU" b="1" cap="all" dirty="0" smtClean="0">
                <a:solidFill>
                  <a:srgbClr val="C00000"/>
                </a:solidFill>
              </a:rPr>
              <a:t>служебные</a:t>
            </a:r>
            <a:endParaRPr lang="ru-RU" b="1" cap="all" dirty="0">
              <a:solidFill>
                <a:srgbClr val="C00000"/>
              </a:solidFill>
            </a:endParaRPr>
          </a:p>
        </p:txBody>
      </p:sp>
      <p:sp>
        <p:nvSpPr>
          <p:cNvPr id="6" name="Прямоугольник 5"/>
          <p:cNvSpPr/>
          <p:nvPr/>
        </p:nvSpPr>
        <p:spPr>
          <a:xfrm>
            <a:off x="845840" y="327839"/>
            <a:ext cx="7974632" cy="461665"/>
          </a:xfrm>
          <a:prstGeom prst="rect">
            <a:avLst/>
          </a:prstGeom>
        </p:spPr>
        <p:txBody>
          <a:bodyPr wrap="square">
            <a:spAutoFit/>
          </a:bodyPr>
          <a:lstStyle/>
          <a:p>
            <a:r>
              <a:rPr lang="ru-RU" altLang="ru-RU" sz="2400" b="1" cap="all" dirty="0">
                <a:solidFill>
                  <a:srgbClr val="E80000"/>
                </a:solidFill>
                <a:cs typeface="Arial" charset="0"/>
              </a:rPr>
              <a:t>Включение в систему знаний и повторение </a:t>
            </a:r>
            <a:endParaRPr lang="ru-RU" sz="2400" cap="all" dirty="0"/>
          </a:p>
        </p:txBody>
      </p:sp>
      <p:sp>
        <p:nvSpPr>
          <p:cNvPr id="8" name="Прямоугольник 7"/>
          <p:cNvSpPr/>
          <p:nvPr/>
        </p:nvSpPr>
        <p:spPr>
          <a:xfrm>
            <a:off x="611560" y="1543556"/>
            <a:ext cx="4572000" cy="646331"/>
          </a:xfrm>
          <a:prstGeom prst="rect">
            <a:avLst/>
          </a:prstGeom>
        </p:spPr>
        <p:txBody>
          <a:bodyPr>
            <a:spAutoFit/>
          </a:bodyPr>
          <a:lstStyle/>
          <a:p>
            <a:r>
              <a:rPr lang="ru-RU" b="1" dirty="0"/>
              <a:t>СОСТАВЛЕНИЕ СИНКВЕЙНА</a:t>
            </a:r>
          </a:p>
          <a:p>
            <a:r>
              <a:rPr lang="ru-RU" b="1" dirty="0"/>
              <a:t>Работа в группах</a:t>
            </a:r>
          </a:p>
        </p:txBody>
      </p:sp>
    </p:spTree>
    <p:extLst>
      <p:ext uri="{BB962C8B-B14F-4D97-AF65-F5344CB8AC3E}">
        <p14:creationId xmlns:p14="http://schemas.microsoft.com/office/powerpoint/2010/main" val="29347441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25896" y="0"/>
            <a:ext cx="9144000" cy="686698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79512" y="116632"/>
            <a:ext cx="8479472" cy="1089529"/>
          </a:xfrm>
          <a:prstGeom prst="rect">
            <a:avLst/>
          </a:prstGeom>
        </p:spPr>
        <p:txBody>
          <a:bodyPr wrap="square">
            <a:spAutoFit/>
          </a:bodyPr>
          <a:lstStyle/>
          <a:p>
            <a:pPr>
              <a:spcBef>
                <a:spcPct val="30000"/>
              </a:spcBef>
            </a:pPr>
            <a:r>
              <a:rPr lang="ru-RU" altLang="ru-RU" b="1" cap="all" dirty="0">
                <a:solidFill>
                  <a:srgbClr val="C00000"/>
                </a:solidFill>
                <a:cs typeface="Arial" charset="0"/>
              </a:rPr>
              <a:t>Рефлексия</a:t>
            </a:r>
            <a:r>
              <a:rPr lang="ru-RU" altLang="ru-RU" b="1" cap="all" dirty="0">
                <a:solidFill>
                  <a:srgbClr val="E80000"/>
                </a:solidFill>
                <a:cs typeface="Arial" charset="0"/>
              </a:rPr>
              <a:t> </a:t>
            </a:r>
          </a:p>
          <a:p>
            <a:pPr>
              <a:spcBef>
                <a:spcPct val="30000"/>
              </a:spcBef>
            </a:pPr>
            <a:r>
              <a:rPr lang="ru-RU" altLang="ru-RU" b="1" cap="all" dirty="0" smtClean="0">
                <a:solidFill>
                  <a:srgbClr val="C00000"/>
                </a:solidFill>
                <a:cs typeface="Arial" charset="0"/>
              </a:rPr>
              <a:t>Цель этапа:</a:t>
            </a:r>
          </a:p>
          <a:p>
            <a:pPr>
              <a:spcBef>
                <a:spcPct val="30000"/>
              </a:spcBef>
            </a:pPr>
            <a:r>
              <a:rPr lang="ru-RU" altLang="ru-RU" b="1" cap="all" dirty="0" smtClean="0">
                <a:solidFill>
                  <a:srgbClr val="C00000"/>
                </a:solidFill>
                <a:cs typeface="Arial" charset="0"/>
              </a:rPr>
              <a:t>соотнесение цели урока и его результатов, самооценка работы на уроке, </a:t>
            </a:r>
            <a:endParaRPr lang="ru-RU" b="1" cap="all"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Скругленный прямоугольник 5"/>
          <p:cNvSpPr/>
          <p:nvPr/>
        </p:nvSpPr>
        <p:spPr>
          <a:xfrm>
            <a:off x="1691680" y="3140968"/>
            <a:ext cx="3483652" cy="1152128"/>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Мы узнали, чем отличаются служебные и самостоятельные части речи</a:t>
            </a:r>
            <a:endParaRPr lang="ru-RU" b="1" dirty="0">
              <a:solidFill>
                <a:srgbClr val="C00000"/>
              </a:solidFill>
            </a:endParaRPr>
          </a:p>
        </p:txBody>
      </p:sp>
      <p:sp>
        <p:nvSpPr>
          <p:cNvPr id="8" name="Скругленный прямоугольник 7"/>
          <p:cNvSpPr/>
          <p:nvPr/>
        </p:nvSpPr>
        <p:spPr>
          <a:xfrm>
            <a:off x="309848" y="1628800"/>
            <a:ext cx="3393112" cy="1152128"/>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Мы знаем их грамматические признаки и их роль в  речи</a:t>
            </a:r>
            <a:endParaRPr lang="ru-RU" b="1" dirty="0">
              <a:solidFill>
                <a:srgbClr val="C00000"/>
              </a:solidFill>
            </a:endParaRPr>
          </a:p>
        </p:txBody>
      </p:sp>
      <p:sp>
        <p:nvSpPr>
          <p:cNvPr id="10" name="Скругленный прямоугольник 9"/>
          <p:cNvSpPr/>
          <p:nvPr/>
        </p:nvSpPr>
        <p:spPr>
          <a:xfrm>
            <a:off x="4211960" y="4581128"/>
            <a:ext cx="3312368" cy="1080120"/>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ru-RU" b="1" dirty="0">
                <a:solidFill>
                  <a:srgbClr val="C00000"/>
                </a:solidFill>
              </a:rPr>
              <a:t>Мы вспомнили , какие бывают части речи</a:t>
            </a:r>
          </a:p>
        </p:txBody>
      </p:sp>
    </p:spTree>
    <p:extLst>
      <p:ext uri="{BB962C8B-B14F-4D97-AF65-F5344CB8AC3E}">
        <p14:creationId xmlns:p14="http://schemas.microsoft.com/office/powerpoint/2010/main" val="643688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35556" y="-33423"/>
            <a:ext cx="9144000" cy="686698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79512" y="157670"/>
            <a:ext cx="8479472" cy="1089529"/>
          </a:xfrm>
          <a:prstGeom prst="rect">
            <a:avLst/>
          </a:prstGeom>
        </p:spPr>
        <p:txBody>
          <a:bodyPr wrap="square">
            <a:spAutoFit/>
          </a:bodyPr>
          <a:lstStyle/>
          <a:p>
            <a:pPr>
              <a:spcBef>
                <a:spcPct val="30000"/>
              </a:spcBef>
            </a:pPr>
            <a:r>
              <a:rPr lang="ru-RU" altLang="ru-RU" b="1" cap="all" dirty="0">
                <a:solidFill>
                  <a:srgbClr val="C00000"/>
                </a:solidFill>
                <a:cs typeface="Arial" charset="0"/>
              </a:rPr>
              <a:t>Рефлексия</a:t>
            </a:r>
            <a:r>
              <a:rPr lang="ru-RU" altLang="ru-RU" b="1" cap="all" dirty="0">
                <a:solidFill>
                  <a:srgbClr val="E80000"/>
                </a:solidFill>
                <a:cs typeface="Arial" charset="0"/>
              </a:rPr>
              <a:t> </a:t>
            </a:r>
          </a:p>
          <a:p>
            <a:pPr>
              <a:spcBef>
                <a:spcPct val="30000"/>
              </a:spcBef>
            </a:pPr>
            <a:r>
              <a:rPr lang="ru-RU" altLang="ru-RU" b="1" cap="all" dirty="0" smtClean="0">
                <a:solidFill>
                  <a:srgbClr val="C00000"/>
                </a:solidFill>
                <a:cs typeface="Arial" charset="0"/>
              </a:rPr>
              <a:t>Цель этапа:</a:t>
            </a:r>
          </a:p>
          <a:p>
            <a:pPr>
              <a:spcBef>
                <a:spcPct val="30000"/>
              </a:spcBef>
            </a:pPr>
            <a:r>
              <a:rPr lang="ru-RU" altLang="ru-RU" b="1" cap="all" dirty="0" smtClean="0">
                <a:solidFill>
                  <a:srgbClr val="C00000"/>
                </a:solidFill>
                <a:cs typeface="Arial" charset="0"/>
              </a:rPr>
              <a:t>соотнесение цели урока и его результатов, самооценка работы на уроке, </a:t>
            </a:r>
            <a:endParaRPr lang="ru-RU" b="1" cap="all" dirty="0">
              <a:solidFill>
                <a:srgbClr val="C00000"/>
              </a:solidFill>
            </a:endParaRPr>
          </a:p>
        </p:txBody>
      </p:sp>
      <p:sp>
        <p:nvSpPr>
          <p:cNvPr id="4" name="Прямоугольник 3"/>
          <p:cNvSpPr/>
          <p:nvPr/>
        </p:nvSpPr>
        <p:spPr>
          <a:xfrm>
            <a:off x="539552" y="1876577"/>
            <a:ext cx="3744416" cy="3046988"/>
          </a:xfrm>
          <a:prstGeom prst="rect">
            <a:avLst/>
          </a:prstGeom>
        </p:spPr>
        <p:txBody>
          <a:bodyPr wrap="square">
            <a:spAutoFit/>
          </a:bodyPr>
          <a:lstStyle/>
          <a:p>
            <a:pPr marL="24130">
              <a:spcAft>
                <a:spcPts val="0"/>
              </a:spcAft>
            </a:pPr>
            <a:r>
              <a:rPr lang="ru-RU" sz="2400" b="1" dirty="0">
                <a:solidFill>
                  <a:srgbClr val="002060"/>
                </a:solidFill>
              </a:rPr>
              <a:t>Урок наш окончен</a:t>
            </a:r>
          </a:p>
          <a:p>
            <a:pPr marL="24130">
              <a:spcAft>
                <a:spcPts val="0"/>
              </a:spcAft>
            </a:pPr>
            <a:r>
              <a:rPr lang="ru-RU" sz="2400" b="1" dirty="0">
                <a:solidFill>
                  <a:srgbClr val="002060"/>
                </a:solidFill>
              </a:rPr>
              <a:t>И выполнен план.</a:t>
            </a:r>
          </a:p>
          <a:p>
            <a:pPr marL="24130">
              <a:spcAft>
                <a:spcPts val="0"/>
              </a:spcAft>
            </a:pPr>
            <a:r>
              <a:rPr lang="ru-RU" sz="2400" b="1" dirty="0">
                <a:solidFill>
                  <a:srgbClr val="002060"/>
                </a:solidFill>
              </a:rPr>
              <a:t>Спасибо, ребята,</a:t>
            </a:r>
          </a:p>
          <a:p>
            <a:pPr marL="24130">
              <a:spcAft>
                <a:spcPts val="0"/>
              </a:spcAft>
            </a:pPr>
            <a:r>
              <a:rPr lang="ru-RU" sz="2400" b="1" dirty="0">
                <a:solidFill>
                  <a:srgbClr val="002060"/>
                </a:solidFill>
              </a:rPr>
              <a:t>Огромное вам,</a:t>
            </a:r>
          </a:p>
          <a:p>
            <a:pPr marL="24130">
              <a:spcAft>
                <a:spcPts val="0"/>
              </a:spcAft>
            </a:pPr>
            <a:r>
              <a:rPr lang="ru-RU" sz="2400" b="1" dirty="0">
                <a:solidFill>
                  <a:srgbClr val="002060"/>
                </a:solidFill>
              </a:rPr>
              <a:t>За то, что упорно,</a:t>
            </a:r>
          </a:p>
          <a:p>
            <a:pPr marL="24130">
              <a:spcAft>
                <a:spcPts val="0"/>
              </a:spcAft>
            </a:pPr>
            <a:r>
              <a:rPr lang="ru-RU" sz="2400" b="1" dirty="0">
                <a:solidFill>
                  <a:srgbClr val="002060"/>
                </a:solidFill>
              </a:rPr>
              <a:t>Усердно трудились!</a:t>
            </a:r>
          </a:p>
          <a:p>
            <a:pPr marL="24130">
              <a:spcAft>
                <a:spcPts val="0"/>
              </a:spcAft>
            </a:pPr>
            <a:r>
              <a:rPr lang="ru-RU" sz="2400" b="1" dirty="0">
                <a:solidFill>
                  <a:srgbClr val="002060"/>
                </a:solidFill>
              </a:rPr>
              <a:t>И знания ваши</a:t>
            </a:r>
          </a:p>
          <a:p>
            <a:pPr>
              <a:spcAft>
                <a:spcPts val="0"/>
              </a:spcAft>
            </a:pPr>
            <a:r>
              <a:rPr lang="ru-RU" sz="2400" b="1" dirty="0">
                <a:solidFill>
                  <a:srgbClr val="002060"/>
                </a:solidFill>
              </a:rPr>
              <a:t>Нам всем пригодились!</a:t>
            </a:r>
            <a:endParaRPr lang="ru-RU" sz="2400" b="1" dirty="0">
              <a:solidFill>
                <a:srgbClr val="002060"/>
              </a:solidFill>
              <a:latin typeface="Times New Roman"/>
              <a:ea typeface="Times New Roman"/>
            </a:endParaRPr>
          </a:p>
        </p:txBody>
      </p:sp>
      <p:sp>
        <p:nvSpPr>
          <p:cNvPr id="6" name="Прямоугольник 5"/>
          <p:cNvSpPr/>
          <p:nvPr/>
        </p:nvSpPr>
        <p:spPr>
          <a:xfrm>
            <a:off x="4537915" y="2708918"/>
            <a:ext cx="4379844"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Молодцы!</a:t>
            </a:r>
          </a:p>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Спасибо за урок!</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837879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44896"/>
            <a:ext cx="9144000" cy="704664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79512" y="1556792"/>
            <a:ext cx="8784976" cy="4601773"/>
          </a:xfrm>
          <a:prstGeom prst="rect">
            <a:avLst/>
          </a:prstGeom>
        </p:spPr>
        <p:txBody>
          <a:bodyPr wrap="square">
            <a:spAutoFit/>
          </a:bodyPr>
          <a:lstStyle/>
          <a:p>
            <a:pPr marL="90805" marR="121920" indent="5715" eaLnBrk="0" hangingPunct="0">
              <a:lnSpc>
                <a:spcPct val="111000"/>
              </a:lnSpc>
              <a:spcAft>
                <a:spcPts val="0"/>
              </a:spcAft>
            </a:pPr>
            <a:r>
              <a:rPr lang="ru-RU" b="1" spc="95" dirty="0"/>
              <a:t>Какая учебная задача стояла перед Вами?</a:t>
            </a:r>
          </a:p>
          <a:p>
            <a:pPr marL="90805" marR="121920" indent="5715" eaLnBrk="0" hangingPunct="0">
              <a:lnSpc>
                <a:spcPct val="111000"/>
              </a:lnSpc>
              <a:spcAft>
                <a:spcPts val="0"/>
              </a:spcAft>
            </a:pPr>
            <a:r>
              <a:rPr lang="ru-RU" b="1" spc="95" dirty="0"/>
              <a:t>Какие правила помогли Вам с ней справиться</a:t>
            </a:r>
            <a:r>
              <a:rPr lang="en-US" b="1" spc="95" dirty="0"/>
              <a:t>?</a:t>
            </a:r>
            <a:endParaRPr lang="ru-RU" b="1" spc="95" dirty="0"/>
          </a:p>
          <a:p>
            <a:pPr marL="90805" marR="121920" eaLnBrk="0" hangingPunct="0">
              <a:lnSpc>
                <a:spcPct val="111000"/>
              </a:lnSpc>
              <a:spcAft>
                <a:spcPts val="0"/>
              </a:spcAft>
            </a:pPr>
            <a:r>
              <a:rPr lang="ru-RU" b="1" spc="95" dirty="0"/>
              <a:t>Работа в парах                                                                                                                                  Проверить друг у друга выполнение задания, сравнить с Эталоном</a:t>
            </a:r>
          </a:p>
          <a:p>
            <a:pPr marL="90805" marR="121920" indent="5715" eaLnBrk="0" hangingPunct="0">
              <a:lnSpc>
                <a:spcPct val="111000"/>
              </a:lnSpc>
              <a:spcAft>
                <a:spcPts val="0"/>
              </a:spcAft>
            </a:pPr>
            <a:r>
              <a:rPr lang="ru-RU" b="1" spc="95" dirty="0" smtClean="0">
                <a:solidFill>
                  <a:srgbClr val="C00000"/>
                </a:solidFill>
              </a:rPr>
              <a:t>10б11з                            8б9з              5б6з              6б7з            </a:t>
            </a:r>
            <a:r>
              <a:rPr lang="ru-RU" b="1" spc="95" dirty="0" err="1" smtClean="0">
                <a:solidFill>
                  <a:srgbClr val="C00000"/>
                </a:solidFill>
              </a:rPr>
              <a:t>6б7з</a:t>
            </a:r>
            <a:r>
              <a:rPr lang="ru-RU" b="1" spc="95" dirty="0" smtClean="0">
                <a:solidFill>
                  <a:srgbClr val="C00000"/>
                </a:solidFill>
              </a:rPr>
              <a:t> </a:t>
            </a:r>
          </a:p>
          <a:p>
            <a:pPr marL="90805" marR="121920" indent="5715" eaLnBrk="0" hangingPunct="0">
              <a:lnSpc>
                <a:spcPct val="111000"/>
              </a:lnSpc>
              <a:spcAft>
                <a:spcPts val="0"/>
              </a:spcAft>
            </a:pPr>
            <a:r>
              <a:rPr lang="ru-RU" b="1" i="1" spc="95" dirty="0" smtClean="0">
                <a:solidFill>
                  <a:srgbClr val="002060"/>
                </a:solidFill>
              </a:rPr>
              <a:t>НЕОБЪЯТНЫЙ,</a:t>
            </a:r>
            <a:r>
              <a:rPr lang="ru-RU" b="1" spc="95" dirty="0" smtClean="0">
                <a:solidFill>
                  <a:srgbClr val="C00000"/>
                </a:solidFill>
              </a:rPr>
              <a:t>       </a:t>
            </a:r>
            <a:r>
              <a:rPr lang="ru-RU" b="1" i="1" spc="95" dirty="0" smtClean="0">
                <a:solidFill>
                  <a:srgbClr val="002060"/>
                </a:solidFill>
              </a:rPr>
              <a:t>СЪЁЖИЛСЯ,        </a:t>
            </a:r>
            <a:r>
              <a:rPr lang="ru-RU" b="1" spc="95" dirty="0" smtClean="0">
                <a:solidFill>
                  <a:srgbClr val="C00000"/>
                </a:solidFill>
              </a:rPr>
              <a:t> </a:t>
            </a:r>
            <a:r>
              <a:rPr lang="ru-RU" b="1" i="1" spc="95" dirty="0" smtClean="0">
                <a:solidFill>
                  <a:srgbClr val="002060"/>
                </a:solidFill>
              </a:rPr>
              <a:t>БЕЛЬЁ,       ПОДЪЁМ,      ДРУЗЬЯ                                 </a:t>
            </a:r>
            <a:r>
              <a:rPr lang="ru-RU" b="1" spc="95" dirty="0" smtClean="0">
                <a:solidFill>
                  <a:srgbClr val="C00000"/>
                </a:solidFill>
              </a:rPr>
              <a:t>5б6з         6б7з                      7б8з                                                                                  </a:t>
            </a:r>
            <a:r>
              <a:rPr lang="ru-RU" b="1" i="1" spc="95" dirty="0" smtClean="0">
                <a:solidFill>
                  <a:srgbClr val="002060"/>
                </a:solidFill>
              </a:rPr>
              <a:t>ПЬЕСА,    СЪЕХАЛ,          МУРАВЬИ</a:t>
            </a:r>
          </a:p>
          <a:p>
            <a:pPr marL="90805" marR="121920" indent="5715" eaLnBrk="0" hangingPunct="0">
              <a:lnSpc>
                <a:spcPct val="111000"/>
              </a:lnSpc>
            </a:pPr>
            <a:r>
              <a:rPr lang="ru-RU" sz="2000" b="1" spc="95" dirty="0" smtClean="0"/>
              <a:t>Какие ошибки были допущены</a:t>
            </a:r>
            <a:r>
              <a:rPr lang="en-US" sz="2000" b="1" spc="95" dirty="0" smtClean="0"/>
              <a:t>?</a:t>
            </a:r>
            <a:endParaRPr lang="ru-RU" sz="2000" b="1" spc="95" dirty="0" smtClean="0"/>
          </a:p>
          <a:p>
            <a:pPr marL="90805" marR="121920" indent="5715" eaLnBrk="0" hangingPunct="0">
              <a:lnSpc>
                <a:spcPct val="111000"/>
              </a:lnSpc>
              <a:spcAft>
                <a:spcPts val="0"/>
              </a:spcAft>
            </a:pPr>
            <a:r>
              <a:rPr lang="ru-RU" sz="2000" b="1" spc="95" dirty="0" smtClean="0"/>
              <a:t>                            Алгоритм правописания РАЗДЕЛИТЕЛЬНЫХ  Ь и Ъ             </a:t>
            </a:r>
          </a:p>
          <a:p>
            <a:pPr marL="90805" marR="121920" indent="5715" eaLnBrk="0" hangingPunct="0">
              <a:lnSpc>
                <a:spcPct val="111000"/>
              </a:lnSpc>
              <a:spcAft>
                <a:spcPts val="0"/>
              </a:spcAft>
            </a:pPr>
            <a:endParaRPr lang="ru-RU" sz="2000" b="1" spc="95" dirty="0"/>
          </a:p>
          <a:p>
            <a:pPr marL="90805" marR="121920" indent="5715" eaLnBrk="0" hangingPunct="0">
              <a:lnSpc>
                <a:spcPct val="111000"/>
              </a:lnSpc>
              <a:spcAft>
                <a:spcPts val="0"/>
              </a:spcAft>
            </a:pPr>
            <a:r>
              <a:rPr lang="ru-RU" sz="2000" b="1" spc="95" dirty="0" smtClean="0"/>
              <a:t>                                                  </a:t>
            </a:r>
          </a:p>
          <a:p>
            <a:pPr marL="90805" marR="121920" indent="5715" eaLnBrk="0" hangingPunct="0">
              <a:lnSpc>
                <a:spcPct val="111000"/>
              </a:lnSpc>
              <a:spcAft>
                <a:spcPts val="0"/>
              </a:spcAft>
            </a:pPr>
            <a:endParaRPr lang="en-US" sz="2000" b="1" spc="95" dirty="0" smtClean="0"/>
          </a:p>
          <a:p>
            <a:pPr marL="90805" marR="121920" indent="5715" eaLnBrk="0" hangingPunct="0">
              <a:lnSpc>
                <a:spcPct val="111000"/>
              </a:lnSpc>
              <a:spcAft>
                <a:spcPts val="0"/>
              </a:spcAft>
            </a:pPr>
            <a:endParaRPr lang="ru-RU" sz="2000" b="1" spc="95" dirty="0"/>
          </a:p>
        </p:txBody>
      </p:sp>
      <p:sp>
        <p:nvSpPr>
          <p:cNvPr id="4" name="Прямоугольник 3"/>
          <p:cNvSpPr/>
          <p:nvPr/>
        </p:nvSpPr>
        <p:spPr>
          <a:xfrm>
            <a:off x="296536" y="389559"/>
            <a:ext cx="6348791" cy="1048877"/>
          </a:xfrm>
          <a:prstGeom prst="rect">
            <a:avLst/>
          </a:prstGeom>
        </p:spPr>
        <p:txBody>
          <a:bodyPr wrap="square">
            <a:spAutoFit/>
          </a:bodyPr>
          <a:lstStyle/>
          <a:p>
            <a:pPr marL="90805" marR="121920" indent="5715" eaLnBrk="0" hangingPunct="0">
              <a:lnSpc>
                <a:spcPct val="111000"/>
              </a:lnSpc>
              <a:spcAft>
                <a:spcPts val="0"/>
              </a:spcAft>
            </a:pPr>
            <a:r>
              <a:rPr lang="ru-RU" sz="2800" b="1" cap="all" dirty="0">
                <a:solidFill>
                  <a:srgbClr val="C00000"/>
                </a:solidFill>
              </a:rPr>
              <a:t>Проверка </a:t>
            </a:r>
            <a:r>
              <a:rPr lang="ru-RU" sz="2800" b="1" cap="all" spc="135" dirty="0">
                <a:solidFill>
                  <a:srgbClr val="C00000"/>
                </a:solidFill>
              </a:rPr>
              <a:t> </a:t>
            </a:r>
            <a:r>
              <a:rPr lang="ru-RU" sz="2800" b="1" cap="all" dirty="0">
                <a:solidFill>
                  <a:srgbClr val="C00000"/>
                </a:solidFill>
              </a:rPr>
              <a:t>домашнего</a:t>
            </a:r>
            <a:r>
              <a:rPr lang="ru-RU" sz="2800" b="1" cap="all" spc="130" dirty="0">
                <a:solidFill>
                  <a:srgbClr val="C00000"/>
                </a:solidFill>
              </a:rPr>
              <a:t> </a:t>
            </a:r>
            <a:r>
              <a:rPr lang="ru-RU" sz="2800" b="1" cap="all" dirty="0">
                <a:solidFill>
                  <a:srgbClr val="C00000"/>
                </a:solidFill>
              </a:rPr>
              <a:t>задания </a:t>
            </a:r>
            <a:r>
              <a:rPr lang="ru-RU" sz="2800" b="1" dirty="0" smtClean="0">
                <a:solidFill>
                  <a:srgbClr val="C00000"/>
                </a:solidFill>
              </a:rPr>
              <a:t>упр.№</a:t>
            </a:r>
            <a:r>
              <a:rPr lang="ru-RU" sz="2800" b="1" dirty="0">
                <a:solidFill>
                  <a:srgbClr val="C00000"/>
                </a:solidFill>
              </a:rPr>
              <a:t>109</a:t>
            </a:r>
          </a:p>
        </p:txBody>
      </p:sp>
    </p:spTree>
    <p:extLst>
      <p:ext uri="{BB962C8B-B14F-4D97-AF65-F5344CB8AC3E}">
        <p14:creationId xmlns:p14="http://schemas.microsoft.com/office/powerpoint/2010/main" val="637662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20972" y="-40676"/>
            <a:ext cx="9134377" cy="6858000"/>
          </a:xfrm>
          <a:prstGeom prst="rect">
            <a:avLst/>
          </a:prstGeom>
          <a:ln>
            <a:noFill/>
          </a:ln>
          <a:extLst/>
        </p:spPr>
        <p:style>
          <a:lnRef idx="1">
            <a:schemeClr val="accent2"/>
          </a:lnRef>
          <a:fillRef idx="2">
            <a:schemeClr val="accent2"/>
          </a:fillRef>
          <a:effectRef idx="1">
            <a:schemeClr val="accent2"/>
          </a:effectRef>
          <a:fontRef idx="minor">
            <a:schemeClr val="dk1"/>
          </a:fontRef>
        </p:style>
      </p:pic>
      <p:sp>
        <p:nvSpPr>
          <p:cNvPr id="2" name="Прямоугольник 1"/>
          <p:cNvSpPr/>
          <p:nvPr/>
        </p:nvSpPr>
        <p:spPr>
          <a:xfrm>
            <a:off x="312373" y="406896"/>
            <a:ext cx="8361312" cy="461665"/>
          </a:xfrm>
          <a:prstGeom prst="rect">
            <a:avLst/>
          </a:prstGeom>
        </p:spPr>
        <p:txBody>
          <a:bodyPr wrap="square">
            <a:spAutoFit/>
          </a:bodyPr>
          <a:lstStyle/>
          <a:p>
            <a:pPr eaLnBrk="0" hangingPunct="0"/>
            <a:r>
              <a:rPr lang="ru-RU" sz="2400" b="1" cap="all" dirty="0" smtClean="0">
                <a:solidFill>
                  <a:srgbClr val="C00000"/>
                </a:solidFill>
              </a:rPr>
              <a:t>ОПРЕДЕЛЕНИЕ темы, ЦЕЛЕЙ И ЗАДАЧ  </a:t>
            </a:r>
            <a:r>
              <a:rPr lang="ru-RU" sz="2400" b="1" cap="all" dirty="0">
                <a:solidFill>
                  <a:srgbClr val="C00000"/>
                </a:solidFill>
              </a:rPr>
              <a:t>урока</a:t>
            </a:r>
            <a:r>
              <a:rPr lang="ru-RU" sz="2400" b="1" cap="all" dirty="0" smtClean="0">
                <a:solidFill>
                  <a:srgbClr val="C00000"/>
                </a:solidFill>
              </a:rPr>
              <a:t>.</a:t>
            </a:r>
            <a:endParaRPr lang="ru-RU" sz="2400" cap="all" dirty="0">
              <a:solidFill>
                <a:srgbClr val="C00000"/>
              </a:solidFill>
            </a:endParaRPr>
          </a:p>
        </p:txBody>
      </p:sp>
      <p:sp>
        <p:nvSpPr>
          <p:cNvPr id="7" name="Прямоугольник 6"/>
          <p:cNvSpPr/>
          <p:nvPr/>
        </p:nvSpPr>
        <p:spPr>
          <a:xfrm>
            <a:off x="96291" y="1399640"/>
            <a:ext cx="9030344" cy="1015663"/>
          </a:xfrm>
          <a:prstGeom prst="rect">
            <a:avLst/>
          </a:prstGeom>
        </p:spPr>
        <p:txBody>
          <a:bodyPr wrap="square">
            <a:spAutoFit/>
          </a:bodyPr>
          <a:lstStyle/>
          <a:p>
            <a:pPr eaLnBrk="0" hangingPunct="0"/>
            <a:r>
              <a:rPr lang="ru-RU" sz="2000" b="1" dirty="0" smtClean="0"/>
              <a:t>РАБОТА С УЧЕБНИКОМ стр. 67</a:t>
            </a:r>
          </a:p>
          <a:p>
            <a:pPr eaLnBrk="0" hangingPunct="0"/>
            <a:r>
              <a:rPr lang="ru-RU" sz="2000" b="1" dirty="0" smtClean="0"/>
              <a:t> Прочитайте </a:t>
            </a:r>
            <a:r>
              <a:rPr lang="ru-RU" sz="2000" b="1" dirty="0"/>
              <a:t>тему урока</a:t>
            </a:r>
            <a:r>
              <a:rPr lang="ru-RU" sz="2000" b="1" dirty="0" smtClean="0"/>
              <a:t>.</a:t>
            </a:r>
            <a:endParaRPr lang="ru-RU" sz="2000" b="1" dirty="0"/>
          </a:p>
          <a:p>
            <a:pPr eaLnBrk="0" hangingPunct="0"/>
            <a:endParaRPr lang="ru-RU" sz="2000" b="1" dirty="0"/>
          </a:p>
        </p:txBody>
      </p:sp>
      <p:sp>
        <p:nvSpPr>
          <p:cNvPr id="12" name="Скругленный прямоугольник 11"/>
          <p:cNvSpPr/>
          <p:nvPr/>
        </p:nvSpPr>
        <p:spPr>
          <a:xfrm>
            <a:off x="3029251" y="3613666"/>
            <a:ext cx="3870008" cy="544157"/>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2000" b="1" cap="all" dirty="0"/>
          </a:p>
        </p:txBody>
      </p:sp>
      <p:sp>
        <p:nvSpPr>
          <p:cNvPr id="13" name="Скругленный прямоугольник 12"/>
          <p:cNvSpPr/>
          <p:nvPr/>
        </p:nvSpPr>
        <p:spPr>
          <a:xfrm>
            <a:off x="2988045" y="3737458"/>
            <a:ext cx="3834368" cy="544157"/>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2000" b="1" cap="all" dirty="0">
              <a:solidFill>
                <a:schemeClr val="tx1"/>
              </a:solidFill>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3125893403"/>
              </p:ext>
            </p:extLst>
          </p:nvPr>
        </p:nvGraphicFramePr>
        <p:xfrm>
          <a:off x="1763688" y="5805264"/>
          <a:ext cx="6534040" cy="772604"/>
        </p:xfrm>
        <a:graphic>
          <a:graphicData uri="http://schemas.openxmlformats.org/drawingml/2006/table">
            <a:tbl>
              <a:tblPr firstRow="1" bandRow="1">
                <a:tableStyleId>{2D5ABB26-0587-4C30-8999-92F81FD0307C}</a:tableStyleId>
              </a:tblPr>
              <a:tblGrid>
                <a:gridCol w="3267020"/>
                <a:gridCol w="3267020"/>
              </a:tblGrid>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cap="all" baseline="0" dirty="0" smtClean="0">
                        <a:solidFill>
                          <a:srgbClr val="FF0000"/>
                        </a:solidFill>
                        <a:effectLst/>
                        <a:latin typeface="+mn-lt"/>
                        <a:ea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cap="all" baseline="0" dirty="0" smtClean="0">
                        <a:solidFill>
                          <a:srgbClr val="FF0000"/>
                        </a:solidFill>
                        <a:effectLst/>
                        <a:latin typeface="+mn-lt"/>
                        <a:ea typeface="Times New Roman"/>
                      </a:endParaRPr>
                    </a:p>
                  </a:txBody>
                  <a:tcPr/>
                </a:tc>
              </a:tr>
              <a:tr h="406844">
                <a:tc>
                  <a:txBody>
                    <a:bodyPr/>
                    <a:lstStyle/>
                    <a:p>
                      <a:pPr marL="0" marR="246380" lvl="0" indent="0" algn="l" eaLnBrk="0" hangingPunct="0">
                        <a:lnSpc>
                          <a:spcPct val="102000"/>
                        </a:lnSpc>
                        <a:spcBef>
                          <a:spcPts val="10"/>
                        </a:spcBef>
                        <a:spcAft>
                          <a:spcPts val="0"/>
                        </a:spcAft>
                        <a:buClr>
                          <a:srgbClr val="463D34"/>
                        </a:buClr>
                        <a:buSzPts val="1050"/>
                        <a:buFont typeface="Arial"/>
                        <a:buNone/>
                        <a:tabLst>
                          <a:tab pos="155575" algn="l"/>
                        </a:tabLst>
                      </a:pPr>
                      <a:endParaRPr lang="ru-RU" sz="1800" dirty="0" smtClean="0">
                        <a:solidFill>
                          <a:schemeClr val="tx1"/>
                        </a:solidFill>
                        <a:effectLst/>
                        <a:latin typeface="+mn-lt"/>
                        <a:ea typeface="Times New Roman"/>
                      </a:endParaRPr>
                    </a:p>
                  </a:txBody>
                  <a:tcPr/>
                </a:tc>
                <a:tc>
                  <a:txBody>
                    <a:bodyPr/>
                    <a:lstStyle/>
                    <a:p>
                      <a:pPr marL="0" marR="282575" lvl="0" indent="0" eaLnBrk="0" hangingPunct="0">
                        <a:lnSpc>
                          <a:spcPct val="102000"/>
                        </a:lnSpc>
                        <a:spcAft>
                          <a:spcPts val="0"/>
                        </a:spcAft>
                        <a:buClr>
                          <a:srgbClr val="463D34"/>
                        </a:buClr>
                        <a:buSzPts val="1050"/>
                        <a:buFont typeface="Arial"/>
                        <a:buNone/>
                        <a:tabLst>
                          <a:tab pos="149225" algn="l"/>
                        </a:tabLst>
                      </a:pPr>
                      <a:endParaRPr lang="ru-RU" sz="1800" dirty="0" smtClean="0">
                        <a:solidFill>
                          <a:schemeClr val="tx1"/>
                        </a:solidFill>
                        <a:effectLst/>
                        <a:latin typeface="+mn-lt"/>
                        <a:ea typeface="Times New Roman"/>
                      </a:endParaRPr>
                    </a:p>
                  </a:txBody>
                  <a:tcPr/>
                </a:tc>
              </a:tr>
            </a:tbl>
          </a:graphicData>
        </a:graphic>
      </p:graphicFrame>
      <p:sp>
        <p:nvSpPr>
          <p:cNvPr id="9" name="Скругленный прямоугольник 8"/>
          <p:cNvSpPr/>
          <p:nvPr/>
        </p:nvSpPr>
        <p:spPr>
          <a:xfrm>
            <a:off x="2761620" y="4157823"/>
            <a:ext cx="1849843" cy="474528"/>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ru-RU" b="1" cap="all" dirty="0">
                <a:solidFill>
                  <a:srgbClr val="FF0000"/>
                </a:solidFill>
              </a:rPr>
              <a:t>Что</a:t>
            </a:r>
            <a:r>
              <a:rPr lang="ru-RU" b="1" cap="all" spc="-40" dirty="0">
                <a:solidFill>
                  <a:srgbClr val="FF0000"/>
                </a:solidFill>
              </a:rPr>
              <a:t> </a:t>
            </a:r>
            <a:r>
              <a:rPr lang="ru-RU" b="1" cap="all" dirty="0">
                <a:solidFill>
                  <a:srgbClr val="FF0000"/>
                </a:solidFill>
              </a:rPr>
              <a:t>знаем</a:t>
            </a:r>
            <a:endParaRPr lang="ru-RU" b="1" cap="all" dirty="0">
              <a:solidFill>
                <a:srgbClr val="FF0000"/>
              </a:solidFill>
              <a:ea typeface="Times New Roman"/>
            </a:endParaRPr>
          </a:p>
        </p:txBody>
      </p:sp>
      <p:sp>
        <p:nvSpPr>
          <p:cNvPr id="11" name="Скругленный прямоугольник 10"/>
          <p:cNvSpPr/>
          <p:nvPr/>
        </p:nvSpPr>
        <p:spPr>
          <a:xfrm>
            <a:off x="6390456" y="4157823"/>
            <a:ext cx="2283229" cy="529788"/>
          </a:xfrm>
          <a:prstGeom prst="roundRect">
            <a:avLst>
              <a:gd name="adj" fmla="val 24679"/>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defRPr/>
            </a:pPr>
            <a:r>
              <a:rPr lang="ru-RU" b="1" cap="all" dirty="0">
                <a:solidFill>
                  <a:srgbClr val="FF0000"/>
                </a:solidFill>
              </a:rPr>
              <a:t>Что</a:t>
            </a:r>
            <a:r>
              <a:rPr lang="ru-RU" b="1" cap="all" spc="-40" dirty="0">
                <a:solidFill>
                  <a:srgbClr val="FF0000"/>
                </a:solidFill>
              </a:rPr>
              <a:t> </a:t>
            </a:r>
            <a:r>
              <a:rPr lang="ru-RU" b="1" cap="all" dirty="0">
                <a:solidFill>
                  <a:srgbClr val="FF0000"/>
                </a:solidFill>
              </a:rPr>
              <a:t>хотим</a:t>
            </a:r>
            <a:r>
              <a:rPr lang="ru-RU" b="1" cap="all" spc="-40" dirty="0">
                <a:solidFill>
                  <a:srgbClr val="FF0000"/>
                </a:solidFill>
              </a:rPr>
              <a:t> </a:t>
            </a:r>
            <a:r>
              <a:rPr lang="ru-RU" b="1" cap="all" dirty="0">
                <a:solidFill>
                  <a:srgbClr val="FF0000"/>
                </a:solidFill>
              </a:rPr>
              <a:t>узнать</a:t>
            </a:r>
            <a:endParaRPr lang="ru-RU" b="1" cap="all" dirty="0">
              <a:solidFill>
                <a:srgbClr val="FF0000"/>
              </a:solidFill>
              <a:ea typeface="Times New Roman"/>
            </a:endParaRPr>
          </a:p>
        </p:txBody>
      </p:sp>
      <p:sp>
        <p:nvSpPr>
          <p:cNvPr id="3" name="Прямоугольник 2"/>
          <p:cNvSpPr/>
          <p:nvPr/>
        </p:nvSpPr>
        <p:spPr>
          <a:xfrm>
            <a:off x="312373" y="3075005"/>
            <a:ext cx="4572000" cy="923330"/>
          </a:xfrm>
          <a:prstGeom prst="rect">
            <a:avLst/>
          </a:prstGeom>
        </p:spPr>
        <p:txBody>
          <a:bodyPr>
            <a:spAutoFit/>
          </a:bodyPr>
          <a:lstStyle/>
          <a:p>
            <a:endParaRPr lang="ru-RU" b="1" dirty="0" smtClean="0"/>
          </a:p>
          <a:p>
            <a:r>
              <a:rPr lang="ru-RU" b="1" dirty="0" smtClean="0"/>
              <a:t>Вспомните</a:t>
            </a:r>
            <a:r>
              <a:rPr lang="ru-RU" b="1" dirty="0"/>
              <a:t>, что вы знаете по этой теме. </a:t>
            </a:r>
          </a:p>
          <a:p>
            <a:r>
              <a:rPr lang="ru-RU" b="1" dirty="0"/>
              <a:t>Что хотите еще узнать, чему хотите научить</a:t>
            </a:r>
          </a:p>
        </p:txBody>
      </p:sp>
      <p:sp>
        <p:nvSpPr>
          <p:cNvPr id="14" name="Скругленный прямоугольник 13"/>
          <p:cNvSpPr/>
          <p:nvPr/>
        </p:nvSpPr>
        <p:spPr>
          <a:xfrm>
            <a:off x="2298518" y="4632351"/>
            <a:ext cx="2963153" cy="1642935"/>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marR="137160" lvl="0" algn="ctr" eaLnBrk="0" hangingPunct="0">
              <a:lnSpc>
                <a:spcPct val="102000"/>
              </a:lnSpc>
              <a:buClr>
                <a:srgbClr val="463D34"/>
              </a:buClr>
              <a:buSzPts val="1050"/>
              <a:tabLst>
                <a:tab pos="155575" algn="l"/>
              </a:tabLst>
            </a:pPr>
            <a:r>
              <a:rPr lang="ru-RU" sz="2000" b="1" dirty="0" smtClean="0">
                <a:solidFill>
                  <a:srgbClr val="002060"/>
                </a:solidFill>
              </a:rPr>
              <a:t>Какие</a:t>
            </a:r>
            <a:r>
              <a:rPr lang="ru-RU" sz="2000" b="1" spc="125" dirty="0" smtClean="0">
                <a:solidFill>
                  <a:srgbClr val="002060"/>
                </a:solidFill>
              </a:rPr>
              <a:t> </a:t>
            </a:r>
            <a:r>
              <a:rPr lang="ru-RU" sz="2000" b="1" dirty="0" smtClean="0">
                <a:solidFill>
                  <a:srgbClr val="002060"/>
                </a:solidFill>
              </a:rPr>
              <a:t>части</a:t>
            </a:r>
            <a:r>
              <a:rPr lang="ru-RU" sz="2000" b="1" spc="150" dirty="0" smtClean="0">
                <a:solidFill>
                  <a:srgbClr val="002060"/>
                </a:solidFill>
              </a:rPr>
              <a:t> </a:t>
            </a:r>
            <a:r>
              <a:rPr lang="ru-RU" sz="2000" b="1" dirty="0" smtClean="0">
                <a:solidFill>
                  <a:srgbClr val="002060"/>
                </a:solidFill>
              </a:rPr>
              <a:t>речи</a:t>
            </a:r>
            <a:r>
              <a:rPr lang="ru-RU" sz="2000" b="1" spc="120" dirty="0" smtClean="0">
                <a:solidFill>
                  <a:srgbClr val="002060"/>
                </a:solidFill>
              </a:rPr>
              <a:t> </a:t>
            </a:r>
            <a:r>
              <a:rPr lang="ru-RU" sz="2000" b="1" dirty="0" smtClean="0">
                <a:solidFill>
                  <a:srgbClr val="002060"/>
                </a:solidFill>
              </a:rPr>
              <a:t>относятся</a:t>
            </a:r>
            <a:r>
              <a:rPr lang="ru-RU" sz="2000" b="1" spc="90" dirty="0" smtClean="0">
                <a:solidFill>
                  <a:srgbClr val="002060"/>
                </a:solidFill>
              </a:rPr>
              <a:t> </a:t>
            </a:r>
            <a:r>
              <a:rPr lang="ru-RU" sz="2000" b="1" dirty="0" smtClean="0">
                <a:solidFill>
                  <a:srgbClr val="002060"/>
                </a:solidFill>
              </a:rPr>
              <a:t>к</a:t>
            </a:r>
            <a:r>
              <a:rPr lang="ru-RU" sz="2000" b="1" spc="75" dirty="0" smtClean="0">
                <a:solidFill>
                  <a:srgbClr val="002060"/>
                </a:solidFill>
              </a:rPr>
              <a:t> </a:t>
            </a:r>
            <a:r>
              <a:rPr lang="ru-RU" sz="2000" b="1" dirty="0" smtClean="0">
                <a:solidFill>
                  <a:srgbClr val="002060"/>
                </a:solidFill>
              </a:rPr>
              <a:t>самостоятельным и</a:t>
            </a:r>
            <a:r>
              <a:rPr lang="ru-RU" sz="2000" b="1" spc="200" dirty="0" smtClean="0">
                <a:solidFill>
                  <a:srgbClr val="002060"/>
                </a:solidFill>
              </a:rPr>
              <a:t> </a:t>
            </a:r>
            <a:r>
              <a:rPr lang="ru-RU" sz="2000" b="1" dirty="0" smtClean="0">
                <a:solidFill>
                  <a:srgbClr val="002060"/>
                </a:solidFill>
              </a:rPr>
              <a:t>служебным</a:t>
            </a:r>
            <a:endParaRPr lang="ru-RU" sz="2000" b="1" dirty="0">
              <a:solidFill>
                <a:srgbClr val="002060"/>
              </a:solidFill>
            </a:endParaRPr>
          </a:p>
        </p:txBody>
      </p:sp>
      <p:sp>
        <p:nvSpPr>
          <p:cNvPr id="15" name="Скругленный прямоугольник 14"/>
          <p:cNvSpPr/>
          <p:nvPr/>
        </p:nvSpPr>
        <p:spPr>
          <a:xfrm>
            <a:off x="6228184" y="4715973"/>
            <a:ext cx="2754560" cy="1559313"/>
          </a:xfrm>
          <a:prstGeom prst="roundRect">
            <a:avLst>
              <a:gd name="adj" fmla="val 22224"/>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marR="55245" lvl="0" algn="ctr" eaLnBrk="0" hangingPunct="0">
              <a:lnSpc>
                <a:spcPct val="102000"/>
              </a:lnSpc>
              <a:buClr>
                <a:srgbClr val="463D34"/>
              </a:buClr>
              <a:buSzPts val="1050"/>
              <a:tabLst>
                <a:tab pos="146685" algn="l"/>
              </a:tabLst>
              <a:defRPr/>
            </a:pPr>
            <a:r>
              <a:rPr lang="ru-RU" sz="2000" b="1" dirty="0">
                <a:solidFill>
                  <a:srgbClr val="002060"/>
                </a:solidFill>
              </a:rPr>
              <a:t>В чём существенное отличие</a:t>
            </a:r>
            <a:r>
              <a:rPr lang="ru-RU" sz="2000" b="1" spc="170" dirty="0">
                <a:solidFill>
                  <a:srgbClr val="002060"/>
                </a:solidFill>
              </a:rPr>
              <a:t> </a:t>
            </a:r>
            <a:r>
              <a:rPr lang="ru-RU" sz="2000" b="1" dirty="0">
                <a:solidFill>
                  <a:srgbClr val="002060"/>
                </a:solidFill>
              </a:rPr>
              <a:t>служебных</a:t>
            </a:r>
            <a:r>
              <a:rPr lang="ru-RU" sz="2000" b="1" spc="175" dirty="0">
                <a:solidFill>
                  <a:srgbClr val="002060"/>
                </a:solidFill>
              </a:rPr>
              <a:t> </a:t>
            </a:r>
            <a:r>
              <a:rPr lang="ru-RU" sz="2000" b="1" dirty="0">
                <a:solidFill>
                  <a:srgbClr val="002060"/>
                </a:solidFill>
              </a:rPr>
              <a:t>частей речи</a:t>
            </a:r>
            <a:r>
              <a:rPr lang="ru-RU" sz="2000" b="1" spc="220" dirty="0">
                <a:solidFill>
                  <a:srgbClr val="002060"/>
                </a:solidFill>
              </a:rPr>
              <a:t> </a:t>
            </a:r>
            <a:r>
              <a:rPr lang="ru-RU" sz="2000" b="1" dirty="0">
                <a:solidFill>
                  <a:srgbClr val="002060"/>
                </a:solidFill>
              </a:rPr>
              <a:t>от </a:t>
            </a:r>
            <a:r>
              <a:rPr lang="ru-RU" sz="2000" b="1" dirty="0" smtClean="0">
                <a:solidFill>
                  <a:srgbClr val="002060"/>
                </a:solidFill>
              </a:rPr>
              <a:t>самостоятельных</a:t>
            </a:r>
            <a:endParaRPr lang="ru-RU" sz="2000" b="1" dirty="0">
              <a:solidFill>
                <a:srgbClr val="002060"/>
              </a:solidFill>
            </a:endParaRPr>
          </a:p>
        </p:txBody>
      </p:sp>
      <p:sp>
        <p:nvSpPr>
          <p:cNvPr id="4" name="Скругленный прямоугольник 3"/>
          <p:cNvSpPr/>
          <p:nvPr/>
        </p:nvSpPr>
        <p:spPr>
          <a:xfrm>
            <a:off x="6012160" y="1556792"/>
            <a:ext cx="280831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cap="all" dirty="0" smtClean="0">
                <a:solidFill>
                  <a:srgbClr val="C00000"/>
                </a:solidFill>
              </a:rPr>
              <a:t>ЧАСТИ РЕЧИ</a:t>
            </a:r>
            <a:r>
              <a:rPr lang="ru-RU" sz="2400" b="1" cap="all" dirty="0" smtClean="0">
                <a:solidFill>
                  <a:srgbClr val="C00000"/>
                </a:solidFill>
              </a:rPr>
              <a:t>.</a:t>
            </a:r>
            <a:endParaRPr lang="ru-RU" sz="2400" b="1" cap="all" dirty="0">
              <a:solidFill>
                <a:srgbClr val="C00000"/>
              </a:solidFill>
            </a:endParaRPr>
          </a:p>
        </p:txBody>
      </p:sp>
      <p:sp>
        <p:nvSpPr>
          <p:cNvPr id="5" name="Прямоугольник 4"/>
          <p:cNvSpPr/>
          <p:nvPr/>
        </p:nvSpPr>
        <p:spPr>
          <a:xfrm>
            <a:off x="130938" y="2095662"/>
            <a:ext cx="8724181" cy="1292662"/>
          </a:xfrm>
          <a:prstGeom prst="rect">
            <a:avLst/>
          </a:prstGeom>
        </p:spPr>
        <p:txBody>
          <a:bodyPr wrap="square">
            <a:spAutoFit/>
          </a:bodyPr>
          <a:lstStyle/>
          <a:p>
            <a:pPr eaLnBrk="0" hangingPunct="0"/>
            <a:r>
              <a:rPr lang="ru-RU" sz="2000" b="1" dirty="0"/>
              <a:t>Определите цели урока, используя опорные слова</a:t>
            </a:r>
            <a:r>
              <a:rPr lang="ru-RU" sz="2400" b="1" dirty="0"/>
              <a:t>:</a:t>
            </a:r>
            <a:endParaRPr lang="ru-RU" sz="2400" b="1" dirty="0">
              <a:solidFill>
                <a:srgbClr val="C00000"/>
              </a:solidFill>
            </a:endParaRPr>
          </a:p>
          <a:p>
            <a:pPr eaLnBrk="0" hangingPunct="0"/>
            <a:r>
              <a:rPr lang="ru-RU" b="1" cap="all" dirty="0">
                <a:solidFill>
                  <a:srgbClr val="C00000"/>
                </a:solidFill>
              </a:rPr>
              <a:t>Мы вспомним ... </a:t>
            </a:r>
          </a:p>
          <a:p>
            <a:pPr lvl="0" eaLnBrk="0" hangingPunct="0"/>
            <a:r>
              <a:rPr lang="ru-RU" b="1" cap="all" dirty="0">
                <a:solidFill>
                  <a:srgbClr val="C00000"/>
                </a:solidFill>
              </a:rPr>
              <a:t>Мы узнаем ...                </a:t>
            </a:r>
            <a:endParaRPr lang="ru-RU" b="1" dirty="0"/>
          </a:p>
          <a:p>
            <a:pPr eaLnBrk="0" hangingPunct="0"/>
            <a:r>
              <a:rPr lang="ru-RU" b="1" cap="all" dirty="0">
                <a:solidFill>
                  <a:srgbClr val="C00000"/>
                </a:solidFill>
              </a:rPr>
              <a:t>Мы будем уметь…</a:t>
            </a:r>
            <a:endParaRPr lang="ru-RU" b="1" dirty="0"/>
          </a:p>
        </p:txBody>
      </p:sp>
    </p:spTree>
    <p:extLst>
      <p:ext uri="{BB962C8B-B14F-4D97-AF65-F5344CB8AC3E}">
        <p14:creationId xmlns:p14="http://schemas.microsoft.com/office/powerpoint/2010/main" val="4620566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3" grpId="0"/>
      <p:bldP spid="14" grpId="0"/>
      <p:bldP spid="15"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217308" y="0"/>
            <a:ext cx="9361307" cy="678310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3528" y="81618"/>
            <a:ext cx="8712968" cy="1600438"/>
          </a:xfrm>
          <a:prstGeom prst="rect">
            <a:avLst/>
          </a:prstGeom>
          <a:ln>
            <a:noFill/>
          </a:ln>
        </p:spPr>
        <p:txBody>
          <a:bodyPr wrap="square">
            <a:spAutoFit/>
          </a:bodyPr>
          <a:lstStyle/>
          <a:p>
            <a:pPr eaLnBrk="0" hangingPunct="0"/>
            <a:endParaRPr lang="ru-RU" dirty="0" smtClean="0"/>
          </a:p>
          <a:p>
            <a:pPr eaLnBrk="0" hangingPunct="0"/>
            <a:endParaRPr lang="ru-RU" dirty="0"/>
          </a:p>
          <a:p>
            <a:pPr eaLnBrk="0" hangingPunct="0"/>
            <a:r>
              <a:rPr lang="ru-RU" altLang="ru-RU" sz="2400" b="1" cap="all" dirty="0">
                <a:solidFill>
                  <a:srgbClr val="E80000"/>
                </a:solidFill>
                <a:cs typeface="Arial" charset="0"/>
              </a:rPr>
              <a:t>Актуализация знаний и пробное учебное действие</a:t>
            </a:r>
            <a:endParaRPr lang="ru-RU" sz="2400" cap="all" dirty="0" smtClean="0"/>
          </a:p>
          <a:p>
            <a:pPr algn="r"/>
            <a:endParaRPr lang="en-US" sz="2000" cap="all" dirty="0"/>
          </a:p>
          <a:p>
            <a:pPr algn="r"/>
            <a:r>
              <a:rPr lang="ru-RU" dirty="0" smtClean="0"/>
              <a:t> </a:t>
            </a:r>
            <a:endParaRPr lang="ru-RU" dirty="0"/>
          </a:p>
        </p:txBody>
      </p:sp>
      <p:sp>
        <p:nvSpPr>
          <p:cNvPr id="3" name="Прямоугольник 2"/>
          <p:cNvSpPr/>
          <p:nvPr/>
        </p:nvSpPr>
        <p:spPr>
          <a:xfrm>
            <a:off x="827584" y="1598113"/>
            <a:ext cx="4878288" cy="3416320"/>
          </a:xfrm>
          <a:prstGeom prst="rect">
            <a:avLst/>
          </a:prstGeom>
        </p:spPr>
        <p:txBody>
          <a:bodyPr wrap="square">
            <a:spAutoFit/>
          </a:bodyPr>
          <a:lstStyle/>
          <a:p>
            <a:r>
              <a:rPr lang="ru-RU" sz="2400" b="1" dirty="0">
                <a:solidFill>
                  <a:srgbClr val="002060"/>
                </a:solidFill>
              </a:rPr>
              <a:t>Существительное - школа,</a:t>
            </a:r>
            <a:br>
              <a:rPr lang="ru-RU" sz="2400" b="1" dirty="0">
                <a:solidFill>
                  <a:srgbClr val="002060"/>
                </a:solidFill>
              </a:rPr>
            </a:br>
            <a:r>
              <a:rPr lang="ru-RU" sz="2400" b="1" dirty="0">
                <a:solidFill>
                  <a:srgbClr val="002060"/>
                </a:solidFill>
              </a:rPr>
              <a:t>Просыпается - глагол.</a:t>
            </a:r>
            <a:br>
              <a:rPr lang="ru-RU" sz="2400" b="1" dirty="0">
                <a:solidFill>
                  <a:srgbClr val="002060"/>
                </a:solidFill>
              </a:rPr>
            </a:br>
            <a:r>
              <a:rPr lang="ru-RU" sz="2400" b="1" dirty="0">
                <a:solidFill>
                  <a:srgbClr val="002060"/>
                </a:solidFill>
              </a:rPr>
              <a:t>С прилагательным весёлый</a:t>
            </a:r>
            <a:br>
              <a:rPr lang="ru-RU" sz="2400" b="1" dirty="0">
                <a:solidFill>
                  <a:srgbClr val="002060"/>
                </a:solidFill>
              </a:rPr>
            </a:br>
            <a:r>
              <a:rPr lang="ru-RU" sz="2400" b="1" dirty="0">
                <a:solidFill>
                  <a:srgbClr val="002060"/>
                </a:solidFill>
              </a:rPr>
              <a:t>Новый школьный день пришел.</a:t>
            </a:r>
            <a:br>
              <a:rPr lang="ru-RU" sz="2400" b="1" dirty="0">
                <a:solidFill>
                  <a:srgbClr val="002060"/>
                </a:solidFill>
              </a:rPr>
            </a:br>
            <a:r>
              <a:rPr lang="ru-RU" sz="2400" b="1" dirty="0">
                <a:solidFill>
                  <a:srgbClr val="002060"/>
                </a:solidFill>
              </a:rPr>
              <a:t>Встали мы - местоименье,</a:t>
            </a:r>
            <a:br>
              <a:rPr lang="ru-RU" sz="2400" b="1" dirty="0">
                <a:solidFill>
                  <a:srgbClr val="002060"/>
                </a:solidFill>
              </a:rPr>
            </a:br>
            <a:r>
              <a:rPr lang="ru-RU" sz="2400" b="1" dirty="0">
                <a:solidFill>
                  <a:srgbClr val="002060"/>
                </a:solidFill>
              </a:rPr>
              <a:t>Бьёт числительное семь.</a:t>
            </a:r>
            <a:br>
              <a:rPr lang="ru-RU" sz="2400" b="1" dirty="0">
                <a:solidFill>
                  <a:srgbClr val="002060"/>
                </a:solidFill>
              </a:rPr>
            </a:br>
            <a:r>
              <a:rPr lang="ru-RU" sz="2400" b="1" dirty="0">
                <a:solidFill>
                  <a:srgbClr val="002060"/>
                </a:solidFill>
              </a:rPr>
              <a:t>За ученье, без сомненья,</a:t>
            </a:r>
            <a:br>
              <a:rPr lang="ru-RU" sz="2400" b="1" dirty="0">
                <a:solidFill>
                  <a:srgbClr val="002060"/>
                </a:solidFill>
              </a:rPr>
            </a:br>
            <a:r>
              <a:rPr lang="ru-RU" sz="2400" b="1" dirty="0">
                <a:solidFill>
                  <a:srgbClr val="002060"/>
                </a:solidFill>
              </a:rPr>
              <a:t>Приниматься надо всем.</a:t>
            </a:r>
            <a:br>
              <a:rPr lang="ru-RU" sz="2400" b="1" dirty="0">
                <a:solidFill>
                  <a:srgbClr val="002060"/>
                </a:solidFill>
              </a:rPr>
            </a:br>
            <a:endParaRPr lang="ru-RU" sz="2400" b="1" dirty="0">
              <a:solidFill>
                <a:srgbClr val="002060"/>
              </a:solidFill>
            </a:endParaRPr>
          </a:p>
        </p:txBody>
      </p:sp>
      <p:sp>
        <p:nvSpPr>
          <p:cNvPr id="4" name="Скругленный прямоугольник 3"/>
          <p:cNvSpPr/>
          <p:nvPr/>
        </p:nvSpPr>
        <p:spPr>
          <a:xfrm>
            <a:off x="0" y="1501855"/>
            <a:ext cx="8892480" cy="6344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400" b="1" dirty="0">
              <a:solidFill>
                <a:schemeClr val="tx1"/>
              </a:solidFill>
            </a:endParaRPr>
          </a:p>
        </p:txBody>
      </p:sp>
      <p:sp>
        <p:nvSpPr>
          <p:cNvPr id="5" name="Прямоугольник 4"/>
          <p:cNvSpPr/>
          <p:nvPr/>
        </p:nvSpPr>
        <p:spPr>
          <a:xfrm>
            <a:off x="1907704" y="4934500"/>
            <a:ext cx="6614793" cy="1200329"/>
          </a:xfrm>
          <a:prstGeom prst="rect">
            <a:avLst/>
          </a:prstGeom>
        </p:spPr>
        <p:txBody>
          <a:bodyPr wrap="square">
            <a:spAutoFit/>
          </a:bodyPr>
          <a:lstStyle/>
          <a:p>
            <a:r>
              <a:rPr lang="ru-RU" sz="2400" b="1" dirty="0"/>
              <a:t>Названия каких частей речи прозвучали в этом стихотворении</a:t>
            </a:r>
            <a:r>
              <a:rPr lang="en-US" sz="2400" b="1" dirty="0"/>
              <a:t>?</a:t>
            </a:r>
            <a:endParaRPr lang="ru-RU" sz="2400" b="1" dirty="0"/>
          </a:p>
          <a:p>
            <a:r>
              <a:rPr lang="ru-RU" sz="2400" b="1" dirty="0"/>
              <a:t>О каких частях речи вы не услышали </a:t>
            </a:r>
            <a:r>
              <a:rPr lang="en-US" sz="2400" b="1" dirty="0"/>
              <a:t>?</a:t>
            </a:r>
            <a:endParaRPr lang="ru-RU" sz="2400" b="1" dirty="0"/>
          </a:p>
        </p:txBody>
      </p:sp>
    </p:spTree>
    <p:extLst>
      <p:ext uri="{BB962C8B-B14F-4D97-AF65-F5344CB8AC3E}">
        <p14:creationId xmlns:p14="http://schemas.microsoft.com/office/powerpoint/2010/main" val="3786917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19466"/>
            <a:ext cx="9144000" cy="678310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3528" y="81618"/>
            <a:ext cx="8712968" cy="4924425"/>
          </a:xfrm>
          <a:prstGeom prst="rect">
            <a:avLst/>
          </a:prstGeom>
        </p:spPr>
        <p:txBody>
          <a:bodyPr wrap="square">
            <a:spAutoFit/>
          </a:bodyPr>
          <a:lstStyle/>
          <a:p>
            <a:pPr eaLnBrk="0" hangingPunct="0"/>
            <a:endParaRPr lang="ru-RU" dirty="0" smtClean="0"/>
          </a:p>
          <a:p>
            <a:pPr eaLnBrk="0" hangingPunct="0"/>
            <a:endParaRPr lang="ru-RU" dirty="0"/>
          </a:p>
          <a:p>
            <a:pPr eaLnBrk="0" hangingPunct="0"/>
            <a:r>
              <a:rPr lang="ru-RU" altLang="ru-RU" sz="2400" b="1" cap="all" dirty="0">
                <a:solidFill>
                  <a:srgbClr val="E80000"/>
                </a:solidFill>
                <a:cs typeface="Arial" charset="0"/>
              </a:rPr>
              <a:t>Актуализация знаний и пробное учебное действие</a:t>
            </a:r>
            <a:endParaRPr lang="ru-RU" sz="2400" cap="all" dirty="0" smtClean="0"/>
          </a:p>
          <a:p>
            <a:pPr eaLnBrk="0" hangingPunct="0"/>
            <a:endParaRPr lang="ru-RU" sz="2000" cap="all" dirty="0"/>
          </a:p>
          <a:p>
            <a:pPr eaLnBrk="0" hangingPunct="0"/>
            <a:endParaRPr lang="ru-RU" dirty="0" smtClean="0"/>
          </a:p>
          <a:p>
            <a:pPr eaLnBrk="0" hangingPunct="0"/>
            <a:r>
              <a:rPr lang="ru-RU" b="1" dirty="0" smtClean="0">
                <a:solidFill>
                  <a:srgbClr val="002060"/>
                </a:solidFill>
              </a:rPr>
              <a:t>В </a:t>
            </a:r>
            <a:r>
              <a:rPr lang="ru-RU" b="1" dirty="0">
                <a:solidFill>
                  <a:srgbClr val="002060"/>
                </a:solidFill>
              </a:rPr>
              <a:t>одном волшебном королевстве жили-были необычные жители. Одни из них были очень важные. Это были Самостоятельные части речи, которые считали себя самыми главными. Другие жители королевства несли службу, помогали им. Это были Служебные части речи. Жили Части речи очень дружно. Служебные части речи верно служили Самостоятельным: помогали словам</a:t>
            </a:r>
          </a:p>
          <a:p>
            <a:pPr eaLnBrk="0" hangingPunct="0"/>
            <a:r>
              <a:rPr lang="ru-RU" b="1" dirty="0">
                <a:solidFill>
                  <a:srgbClr val="002060"/>
                </a:solidFill>
              </a:rPr>
              <a:t>в предложении принять нужную форму, связывали слова в предложении и части предложения, вносили в предложение дополнительный  смысл. А Самостоятельные части речи были им за это благодарны</a:t>
            </a:r>
          </a:p>
          <a:p>
            <a:pPr eaLnBrk="0" hangingPunct="0"/>
            <a:r>
              <a:rPr lang="ru-RU" b="1" dirty="0">
                <a:solidFill>
                  <a:srgbClr val="002060"/>
                </a:solidFill>
              </a:rPr>
              <a:t>Однажды в королевстве был парад, и Части речи должны были построиться в две колонны: Самостоятельные и Служебные. Как они хотели пройти перед королем и показать ему, какие они красивые и нужные! Но части речи очень волновались: правильно ли они встали в колонны? </a:t>
            </a:r>
            <a:r>
              <a:rPr lang="ru-RU" dirty="0" smtClean="0"/>
              <a:t> </a:t>
            </a:r>
            <a:endParaRPr lang="ru-RU" dirty="0"/>
          </a:p>
        </p:txBody>
      </p:sp>
    </p:spTree>
    <p:extLst>
      <p:ext uri="{BB962C8B-B14F-4D97-AF65-F5344CB8AC3E}">
        <p14:creationId xmlns:p14="http://schemas.microsoft.com/office/powerpoint/2010/main" val="426873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54732" y="98366"/>
            <a:ext cx="9144000" cy="6783108"/>
          </a:xfrm>
          <a:prstGeom prst="rect">
            <a:avLst/>
          </a:prstGeom>
          <a:blipFill>
            <a:blip r:embed="rId4"/>
            <a:tile tx="0" ty="0" sx="100000" sy="100000" flip="none" algn="tl"/>
          </a:blipFill>
          <a:extLst/>
        </p:spPr>
      </p:pic>
      <p:sp>
        <p:nvSpPr>
          <p:cNvPr id="3" name="Скругленный прямоугольник 2"/>
          <p:cNvSpPr/>
          <p:nvPr/>
        </p:nvSpPr>
        <p:spPr>
          <a:xfrm>
            <a:off x="2774181" y="1628800"/>
            <a:ext cx="3137030" cy="792088"/>
          </a:xfrm>
          <a:prstGeom prst="roundRect">
            <a:avLst/>
          </a:prstGeom>
          <a:blipFill>
            <a:blip r:embed="rId4"/>
            <a:tile tx="0" ty="0" sx="100000" sy="100000" flip="none" algn="tl"/>
          </a:blipFill>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r>
              <a:rPr lang="ru-RU" b="1" cap="all" dirty="0">
                <a:solidFill>
                  <a:srgbClr val="7030A0"/>
                </a:solidFill>
                <a:latin typeface="Times New Roman"/>
                <a:ea typeface="Times New Roman"/>
              </a:rPr>
              <a:t>части речи</a:t>
            </a:r>
          </a:p>
        </p:txBody>
      </p:sp>
      <p:sp>
        <p:nvSpPr>
          <p:cNvPr id="5" name="Скругленный прямоугольник 4"/>
          <p:cNvSpPr/>
          <p:nvPr/>
        </p:nvSpPr>
        <p:spPr>
          <a:xfrm>
            <a:off x="672309" y="2700669"/>
            <a:ext cx="3390292" cy="576064"/>
          </a:xfrm>
          <a:prstGeom prst="roundRect">
            <a:avLst/>
          </a:prstGeom>
          <a:blipFill>
            <a:blip r:embed="rId4"/>
            <a:tile tx="0" ty="0" sx="100000" sy="100000" flip="none" algn="tl"/>
          </a:blipFill>
          <a:ln>
            <a:solidFill>
              <a:schemeClr val="tx2">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6" name="Скругленный прямоугольник 5"/>
          <p:cNvSpPr/>
          <p:nvPr/>
        </p:nvSpPr>
        <p:spPr>
          <a:xfrm>
            <a:off x="5445460" y="3405306"/>
            <a:ext cx="1214772"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7" name="Скругленный прямоугольник 6"/>
          <p:cNvSpPr/>
          <p:nvPr/>
        </p:nvSpPr>
        <p:spPr>
          <a:xfrm>
            <a:off x="1547664" y="3489920"/>
            <a:ext cx="1384136"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8" name="Скругленный прямоугольник 7"/>
          <p:cNvSpPr/>
          <p:nvPr/>
        </p:nvSpPr>
        <p:spPr>
          <a:xfrm>
            <a:off x="5279112" y="2636912"/>
            <a:ext cx="3312368" cy="576064"/>
          </a:xfrm>
          <a:prstGeom prst="roundRect">
            <a:avLst/>
          </a:prstGeom>
          <a:blipFill>
            <a:blip r:embed="rId4"/>
            <a:tile tx="0" ty="0" sx="100000" sy="100000" flip="none" algn="tl"/>
          </a:blipFill>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9" name="Скругленный прямоугольник 8"/>
          <p:cNvSpPr/>
          <p:nvPr/>
        </p:nvSpPr>
        <p:spPr>
          <a:xfrm>
            <a:off x="155928" y="3489920"/>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cap="all" dirty="0" smtClean="0">
                <a:solidFill>
                  <a:srgbClr val="7030A0"/>
                </a:solidFill>
                <a:latin typeface="Times New Roman" panose="02020603050405020304" pitchFamily="18" charset="0"/>
                <a:ea typeface="Times New Roman"/>
                <a:cs typeface="Times New Roman" panose="02020603050405020304" pitchFamily="18" charset="0"/>
              </a:rPr>
              <a:t>.</a:t>
            </a:r>
            <a:endParaRPr lang="ru-RU" b="1" cap="all" dirty="0">
              <a:solidFill>
                <a:srgbClr val="7030A0"/>
              </a:solidFill>
              <a:latin typeface="Times New Roman" panose="02020603050405020304" pitchFamily="18" charset="0"/>
              <a:ea typeface="Times New Roman"/>
              <a:cs typeface="Times New Roman" panose="02020603050405020304" pitchFamily="18" charset="0"/>
            </a:endParaRPr>
          </a:p>
        </p:txBody>
      </p:sp>
      <p:sp>
        <p:nvSpPr>
          <p:cNvPr id="11" name="Скругленный прямоугольник 10"/>
          <p:cNvSpPr/>
          <p:nvPr/>
        </p:nvSpPr>
        <p:spPr>
          <a:xfrm>
            <a:off x="2569608" y="4387552"/>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12" name="Скругленный прямоугольник 11"/>
          <p:cNvSpPr/>
          <p:nvPr/>
        </p:nvSpPr>
        <p:spPr>
          <a:xfrm>
            <a:off x="3215212" y="3496666"/>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13" name="Скругленный прямоугольник 12"/>
          <p:cNvSpPr/>
          <p:nvPr/>
        </p:nvSpPr>
        <p:spPr>
          <a:xfrm>
            <a:off x="6531808" y="4387552"/>
            <a:ext cx="1093636"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15" name="Скругленный прямоугольник 14"/>
          <p:cNvSpPr/>
          <p:nvPr/>
        </p:nvSpPr>
        <p:spPr>
          <a:xfrm>
            <a:off x="7568324" y="3391554"/>
            <a:ext cx="1108132"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
        <p:nvSpPr>
          <p:cNvPr id="4" name="Прямоугольник 3"/>
          <p:cNvSpPr/>
          <p:nvPr/>
        </p:nvSpPr>
        <p:spPr>
          <a:xfrm>
            <a:off x="349263" y="476671"/>
            <a:ext cx="7986866" cy="461665"/>
          </a:xfrm>
          <a:prstGeom prst="rect">
            <a:avLst/>
          </a:prstGeom>
        </p:spPr>
        <p:txBody>
          <a:bodyPr wrap="none">
            <a:spAutoFit/>
          </a:bodyPr>
          <a:lstStyle/>
          <a:p>
            <a:pPr eaLnBrk="0" hangingPunct="0"/>
            <a:r>
              <a:rPr lang="ru-RU" altLang="ru-RU" sz="2400" b="1" dirty="0">
                <a:solidFill>
                  <a:srgbClr val="E80000"/>
                </a:solidFill>
                <a:latin typeface="Arial" charset="0"/>
                <a:cs typeface="Arial" charset="0"/>
              </a:rPr>
              <a:t>Актуализация знаний и пробное учебное </a:t>
            </a:r>
            <a:r>
              <a:rPr lang="ru-RU" altLang="ru-RU" sz="2400" b="1" dirty="0" smtClean="0">
                <a:solidFill>
                  <a:srgbClr val="E80000"/>
                </a:solidFill>
                <a:latin typeface="Arial" charset="0"/>
                <a:cs typeface="Arial" charset="0"/>
              </a:rPr>
              <a:t>действие</a:t>
            </a:r>
            <a:endParaRPr lang="ru-RU" sz="2400" cap="all" dirty="0"/>
          </a:p>
        </p:txBody>
      </p:sp>
      <p:sp>
        <p:nvSpPr>
          <p:cNvPr id="2" name="Скругленный прямоугольник 1"/>
          <p:cNvSpPr/>
          <p:nvPr/>
        </p:nvSpPr>
        <p:spPr>
          <a:xfrm>
            <a:off x="2031564" y="5301208"/>
            <a:ext cx="6827792"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solidFill>
                <a:srgbClr val="C00000"/>
              </a:solidFill>
            </a:endParaRPr>
          </a:p>
        </p:txBody>
      </p:sp>
      <p:sp>
        <p:nvSpPr>
          <p:cNvPr id="14" name="Скругленный прямоугольник 13"/>
          <p:cNvSpPr/>
          <p:nvPr/>
        </p:nvSpPr>
        <p:spPr>
          <a:xfrm>
            <a:off x="2774181" y="5589240"/>
            <a:ext cx="5561948"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rgbClr val="C00000"/>
                </a:solidFill>
              </a:rPr>
              <a:t>ЧТО ЗНАЧИТ САМОСТОЯТЕЛЬНЫЙ И СЛУЖЕБНЫЙ</a:t>
            </a:r>
            <a:r>
              <a:rPr lang="en-US" b="1" dirty="0" smtClean="0">
                <a:solidFill>
                  <a:srgbClr val="C00000"/>
                </a:solidFill>
              </a:rPr>
              <a:t>?</a:t>
            </a:r>
          </a:p>
          <a:p>
            <a:r>
              <a:rPr lang="ru-RU" b="1" dirty="0" smtClean="0">
                <a:solidFill>
                  <a:srgbClr val="C00000"/>
                </a:solidFill>
              </a:rPr>
              <a:t>КАКИЕ БУДУТ ВЕРСИИ</a:t>
            </a:r>
            <a:r>
              <a:rPr lang="en-US" b="1" dirty="0" smtClean="0">
                <a:solidFill>
                  <a:srgbClr val="C00000"/>
                </a:solidFill>
              </a:rPr>
              <a:t>?</a:t>
            </a:r>
            <a:endParaRPr lang="ru-RU" b="1" dirty="0">
              <a:solidFill>
                <a:srgbClr val="C00000"/>
              </a:solidFill>
            </a:endParaRPr>
          </a:p>
        </p:txBody>
      </p:sp>
      <p:sp>
        <p:nvSpPr>
          <p:cNvPr id="17" name="Скругленный прямоугольник 16"/>
          <p:cNvSpPr/>
          <p:nvPr/>
        </p:nvSpPr>
        <p:spPr>
          <a:xfrm>
            <a:off x="999612" y="4387552"/>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endParaRPr lang="ru-RU" b="1" dirty="0">
              <a:solidFill>
                <a:srgbClr val="7030A0"/>
              </a:solidFill>
              <a:latin typeface="Times New Roman"/>
              <a:ea typeface="Times New Roman"/>
            </a:endParaRPr>
          </a:p>
        </p:txBody>
      </p:sp>
    </p:spTree>
    <p:extLst>
      <p:ext uri="{BB962C8B-B14F-4D97-AF65-F5344CB8AC3E}">
        <p14:creationId xmlns:p14="http://schemas.microsoft.com/office/powerpoint/2010/main" val="1802410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54732" y="98366"/>
            <a:ext cx="9144000" cy="6783108"/>
          </a:xfrm>
          <a:prstGeom prst="rect">
            <a:avLst/>
          </a:prstGeom>
          <a:blipFill>
            <a:blip r:embed="rId4"/>
            <a:tile tx="0" ty="0" sx="100000" sy="100000" flip="none" algn="tl"/>
          </a:blipFill>
          <a:extLst/>
        </p:spPr>
      </p:pic>
      <p:sp>
        <p:nvSpPr>
          <p:cNvPr id="3" name="Скругленный прямоугольник 2"/>
          <p:cNvSpPr/>
          <p:nvPr/>
        </p:nvSpPr>
        <p:spPr>
          <a:xfrm>
            <a:off x="2774181" y="1628800"/>
            <a:ext cx="3137030" cy="792088"/>
          </a:xfrm>
          <a:prstGeom prst="roundRect">
            <a:avLst/>
          </a:prstGeom>
          <a:blipFill>
            <a:blip r:embed="rId4"/>
            <a:tile tx="0" ty="0" sx="100000" sy="100000" flip="none" algn="tl"/>
          </a:blipFill>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r>
              <a:rPr lang="ru-RU" b="1" cap="all" dirty="0">
                <a:solidFill>
                  <a:srgbClr val="7030A0"/>
                </a:solidFill>
                <a:latin typeface="Times New Roman"/>
                <a:ea typeface="Times New Roman"/>
              </a:rPr>
              <a:t>части речи</a:t>
            </a:r>
          </a:p>
        </p:txBody>
      </p:sp>
      <p:sp>
        <p:nvSpPr>
          <p:cNvPr id="5" name="Скругленный прямоугольник 4"/>
          <p:cNvSpPr/>
          <p:nvPr/>
        </p:nvSpPr>
        <p:spPr>
          <a:xfrm>
            <a:off x="672309" y="2700669"/>
            <a:ext cx="3390292" cy="576064"/>
          </a:xfrm>
          <a:prstGeom prst="roundRect">
            <a:avLst/>
          </a:prstGeom>
          <a:blipFill>
            <a:blip r:embed="rId4"/>
            <a:tile tx="0" ty="0" sx="100000" sy="100000" flip="none" algn="tl"/>
          </a:blipFill>
          <a:ln>
            <a:solidFill>
              <a:schemeClr val="tx2">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САМОСТОЯТЕЛЬНЫЕ</a:t>
            </a:r>
            <a:endParaRPr lang="ru-RU" b="1" dirty="0">
              <a:solidFill>
                <a:srgbClr val="7030A0"/>
              </a:solidFill>
              <a:latin typeface="Times New Roman"/>
              <a:ea typeface="Times New Roman"/>
            </a:endParaRPr>
          </a:p>
        </p:txBody>
      </p:sp>
      <p:sp>
        <p:nvSpPr>
          <p:cNvPr id="6" name="Скругленный прямоугольник 5"/>
          <p:cNvSpPr/>
          <p:nvPr/>
        </p:nvSpPr>
        <p:spPr>
          <a:xfrm>
            <a:off x="5445460" y="3405306"/>
            <a:ext cx="1214772"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ПРЕДЛ,</a:t>
            </a:r>
            <a:endParaRPr lang="ru-RU" b="1" dirty="0">
              <a:solidFill>
                <a:srgbClr val="7030A0"/>
              </a:solidFill>
              <a:latin typeface="Times New Roman"/>
              <a:ea typeface="Times New Roman"/>
            </a:endParaRPr>
          </a:p>
        </p:txBody>
      </p:sp>
      <p:sp>
        <p:nvSpPr>
          <p:cNvPr id="7" name="Скругленный прямоугольник 6"/>
          <p:cNvSpPr/>
          <p:nvPr/>
        </p:nvSpPr>
        <p:spPr>
          <a:xfrm>
            <a:off x="1547664" y="3489920"/>
            <a:ext cx="1384136"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ПРИЛ.</a:t>
            </a:r>
            <a:endParaRPr lang="ru-RU" b="1" dirty="0">
              <a:solidFill>
                <a:srgbClr val="7030A0"/>
              </a:solidFill>
              <a:latin typeface="Times New Roman"/>
              <a:ea typeface="Times New Roman"/>
            </a:endParaRPr>
          </a:p>
        </p:txBody>
      </p:sp>
      <p:sp>
        <p:nvSpPr>
          <p:cNvPr id="8" name="Скругленный прямоугольник 7"/>
          <p:cNvSpPr/>
          <p:nvPr/>
        </p:nvSpPr>
        <p:spPr>
          <a:xfrm>
            <a:off x="5279112" y="2636912"/>
            <a:ext cx="3312368" cy="576064"/>
          </a:xfrm>
          <a:prstGeom prst="roundRect">
            <a:avLst/>
          </a:prstGeom>
          <a:blipFill>
            <a:blip r:embed="rId4"/>
            <a:tile tx="0" ty="0" sx="100000" sy="100000" flip="none" algn="tl"/>
          </a:blipFill>
        </p:spPr>
        <p:style>
          <a:lnRef idx="1">
            <a:schemeClr val="accent5"/>
          </a:lnRef>
          <a:fillRef idx="2">
            <a:schemeClr val="accent5"/>
          </a:fillRef>
          <a:effectRef idx="1">
            <a:schemeClr val="accent5"/>
          </a:effectRef>
          <a:fontRef idx="minor">
            <a:schemeClr val="dk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СЛУЖЕБНЫЕ</a:t>
            </a:r>
            <a:endParaRPr lang="ru-RU" b="1" dirty="0">
              <a:solidFill>
                <a:srgbClr val="7030A0"/>
              </a:solidFill>
              <a:latin typeface="Times New Roman"/>
              <a:ea typeface="Times New Roman"/>
            </a:endParaRPr>
          </a:p>
        </p:txBody>
      </p:sp>
      <p:sp>
        <p:nvSpPr>
          <p:cNvPr id="9" name="Скругленный прямоугольник 8"/>
          <p:cNvSpPr/>
          <p:nvPr/>
        </p:nvSpPr>
        <p:spPr>
          <a:xfrm>
            <a:off x="155928" y="3489920"/>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cap="all" dirty="0" smtClean="0">
                <a:solidFill>
                  <a:srgbClr val="7030A0"/>
                </a:solidFill>
                <a:latin typeface="Times New Roman" panose="02020603050405020304" pitchFamily="18" charset="0"/>
                <a:ea typeface="Times New Roman"/>
                <a:cs typeface="Times New Roman" panose="02020603050405020304" pitchFamily="18" charset="0"/>
              </a:rPr>
              <a:t>Сущ.</a:t>
            </a:r>
            <a:endParaRPr lang="ru-RU" b="1" cap="all" dirty="0">
              <a:solidFill>
                <a:srgbClr val="7030A0"/>
              </a:solidFill>
              <a:latin typeface="Times New Roman" panose="02020603050405020304" pitchFamily="18" charset="0"/>
              <a:ea typeface="Times New Roman"/>
              <a:cs typeface="Times New Roman" panose="02020603050405020304" pitchFamily="18" charset="0"/>
            </a:endParaRPr>
          </a:p>
        </p:txBody>
      </p:sp>
      <p:sp>
        <p:nvSpPr>
          <p:cNvPr id="11" name="Скругленный прямоугольник 10"/>
          <p:cNvSpPr/>
          <p:nvPr/>
        </p:nvSpPr>
        <p:spPr>
          <a:xfrm>
            <a:off x="2569608" y="4387552"/>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ЧИСЛ.</a:t>
            </a:r>
            <a:endParaRPr lang="ru-RU" b="1" dirty="0">
              <a:solidFill>
                <a:srgbClr val="7030A0"/>
              </a:solidFill>
              <a:latin typeface="Times New Roman"/>
              <a:ea typeface="Times New Roman"/>
            </a:endParaRPr>
          </a:p>
        </p:txBody>
      </p:sp>
      <p:sp>
        <p:nvSpPr>
          <p:cNvPr id="12" name="Скругленный прямоугольник 11"/>
          <p:cNvSpPr/>
          <p:nvPr/>
        </p:nvSpPr>
        <p:spPr>
          <a:xfrm>
            <a:off x="3215212" y="3496666"/>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ГЛАГОЛ</a:t>
            </a:r>
            <a:endParaRPr lang="ru-RU" b="1" dirty="0">
              <a:solidFill>
                <a:srgbClr val="7030A0"/>
              </a:solidFill>
              <a:latin typeface="Times New Roman"/>
              <a:ea typeface="Times New Roman"/>
            </a:endParaRPr>
          </a:p>
        </p:txBody>
      </p:sp>
      <p:sp>
        <p:nvSpPr>
          <p:cNvPr id="13" name="Скругленный прямоугольник 12"/>
          <p:cNvSpPr/>
          <p:nvPr/>
        </p:nvSpPr>
        <p:spPr>
          <a:xfrm>
            <a:off x="6531808" y="4387552"/>
            <a:ext cx="1093636"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СОЮЗ</a:t>
            </a:r>
            <a:endParaRPr lang="ru-RU" b="1" dirty="0">
              <a:solidFill>
                <a:srgbClr val="7030A0"/>
              </a:solidFill>
              <a:latin typeface="Times New Roman"/>
              <a:ea typeface="Times New Roman"/>
            </a:endParaRPr>
          </a:p>
        </p:txBody>
      </p:sp>
      <p:sp>
        <p:nvSpPr>
          <p:cNvPr id="15" name="Скругленный прямоугольник 14"/>
          <p:cNvSpPr/>
          <p:nvPr/>
        </p:nvSpPr>
        <p:spPr>
          <a:xfrm>
            <a:off x="7568324" y="3391554"/>
            <a:ext cx="1108132"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ЧАСТ.</a:t>
            </a:r>
            <a:endParaRPr lang="ru-RU" b="1" dirty="0">
              <a:solidFill>
                <a:srgbClr val="7030A0"/>
              </a:solidFill>
              <a:latin typeface="Times New Roman"/>
              <a:ea typeface="Times New Roman"/>
            </a:endParaRPr>
          </a:p>
        </p:txBody>
      </p:sp>
      <p:sp>
        <p:nvSpPr>
          <p:cNvPr id="4" name="Прямоугольник 3"/>
          <p:cNvSpPr/>
          <p:nvPr/>
        </p:nvSpPr>
        <p:spPr>
          <a:xfrm>
            <a:off x="349263" y="476671"/>
            <a:ext cx="7986866" cy="461665"/>
          </a:xfrm>
          <a:prstGeom prst="rect">
            <a:avLst/>
          </a:prstGeom>
        </p:spPr>
        <p:txBody>
          <a:bodyPr wrap="none">
            <a:spAutoFit/>
          </a:bodyPr>
          <a:lstStyle/>
          <a:p>
            <a:pPr eaLnBrk="0" hangingPunct="0"/>
            <a:r>
              <a:rPr lang="ru-RU" altLang="ru-RU" sz="2400" b="1" dirty="0">
                <a:solidFill>
                  <a:srgbClr val="E80000"/>
                </a:solidFill>
                <a:latin typeface="Arial" charset="0"/>
                <a:cs typeface="Arial" charset="0"/>
              </a:rPr>
              <a:t>Актуализация знаний и пробное учебное </a:t>
            </a:r>
            <a:r>
              <a:rPr lang="ru-RU" altLang="ru-RU" sz="2400" b="1" dirty="0" smtClean="0">
                <a:solidFill>
                  <a:srgbClr val="E80000"/>
                </a:solidFill>
                <a:latin typeface="Arial" charset="0"/>
                <a:cs typeface="Arial" charset="0"/>
              </a:rPr>
              <a:t>действие</a:t>
            </a:r>
            <a:endParaRPr lang="ru-RU" sz="2400" cap="all" dirty="0"/>
          </a:p>
        </p:txBody>
      </p:sp>
      <p:sp>
        <p:nvSpPr>
          <p:cNvPr id="2" name="Скругленный прямоугольник 1"/>
          <p:cNvSpPr/>
          <p:nvPr/>
        </p:nvSpPr>
        <p:spPr>
          <a:xfrm>
            <a:off x="2031564" y="5301208"/>
            <a:ext cx="6827792"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solidFill>
                <a:srgbClr val="C00000"/>
              </a:solidFill>
            </a:endParaRPr>
          </a:p>
        </p:txBody>
      </p:sp>
      <p:sp>
        <p:nvSpPr>
          <p:cNvPr id="14" name="Скругленный прямоугольник 13"/>
          <p:cNvSpPr/>
          <p:nvPr/>
        </p:nvSpPr>
        <p:spPr>
          <a:xfrm>
            <a:off x="2664486" y="5301208"/>
            <a:ext cx="5561948"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rgbClr val="C00000"/>
                </a:solidFill>
              </a:rPr>
              <a:t>ЧТО ЗНАЧИТ САМОСТОЯТЕЛЬНЫЙ И СЛУЖЕБНЫЙ</a:t>
            </a:r>
            <a:r>
              <a:rPr lang="en-US" b="1" dirty="0" smtClean="0">
                <a:solidFill>
                  <a:srgbClr val="C00000"/>
                </a:solidFill>
              </a:rPr>
              <a:t>?</a:t>
            </a:r>
          </a:p>
          <a:p>
            <a:r>
              <a:rPr lang="ru-RU" b="1" dirty="0" smtClean="0">
                <a:solidFill>
                  <a:srgbClr val="C00000"/>
                </a:solidFill>
              </a:rPr>
              <a:t>КАКИЕ БУДУТ ВЕРСИИ</a:t>
            </a:r>
            <a:r>
              <a:rPr lang="en-US" b="1" dirty="0" smtClean="0">
                <a:solidFill>
                  <a:srgbClr val="C00000"/>
                </a:solidFill>
              </a:rPr>
              <a:t>?</a:t>
            </a:r>
            <a:endParaRPr lang="ru-RU" b="1" dirty="0">
              <a:solidFill>
                <a:srgbClr val="C00000"/>
              </a:solidFill>
            </a:endParaRPr>
          </a:p>
        </p:txBody>
      </p:sp>
      <p:sp>
        <p:nvSpPr>
          <p:cNvPr id="17" name="Скругленный прямоугольник 16"/>
          <p:cNvSpPr/>
          <p:nvPr/>
        </p:nvSpPr>
        <p:spPr>
          <a:xfrm>
            <a:off x="999612" y="4387552"/>
            <a:ext cx="1240120" cy="576064"/>
          </a:xfrm>
          <a:prstGeom prst="roundRect">
            <a:avLst/>
          </a:prstGeom>
          <a:blipFill>
            <a:blip r:embed="rId4"/>
            <a:tile tx="0" ty="0" sx="100000" sy="100000" flip="none" algn="tl"/>
          </a:bli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115000"/>
              </a:lnSpc>
              <a:spcBef>
                <a:spcPts val="40"/>
              </a:spcBef>
              <a:spcAft>
                <a:spcPts val="0"/>
              </a:spcAft>
            </a:pPr>
            <a:r>
              <a:rPr lang="ru-RU" b="1" dirty="0" smtClean="0">
                <a:solidFill>
                  <a:srgbClr val="7030A0"/>
                </a:solidFill>
                <a:latin typeface="Times New Roman"/>
                <a:ea typeface="Times New Roman"/>
              </a:rPr>
              <a:t>МЕСТ,</a:t>
            </a:r>
            <a:endParaRPr lang="ru-RU" b="1" dirty="0">
              <a:solidFill>
                <a:srgbClr val="7030A0"/>
              </a:solidFill>
              <a:latin typeface="Times New Roman"/>
              <a:ea typeface="Times New Roman"/>
            </a:endParaRPr>
          </a:p>
        </p:txBody>
      </p:sp>
    </p:spTree>
    <p:extLst>
      <p:ext uri="{BB962C8B-B14F-4D97-AF65-F5344CB8AC3E}">
        <p14:creationId xmlns:p14="http://schemas.microsoft.com/office/powerpoint/2010/main" val="19900717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0"/>
            <a:ext cx="9291776" cy="694177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37048" y="404664"/>
            <a:ext cx="820891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000" b="1" cap="all" dirty="0" smtClean="0">
              <a:solidFill>
                <a:srgbClr val="C00000"/>
              </a:solidFill>
            </a:endParaRPr>
          </a:p>
        </p:txBody>
      </p:sp>
      <p:sp>
        <p:nvSpPr>
          <p:cNvPr id="3" name="Прямоугольник 2"/>
          <p:cNvSpPr/>
          <p:nvPr/>
        </p:nvSpPr>
        <p:spPr>
          <a:xfrm>
            <a:off x="323528" y="1484784"/>
            <a:ext cx="7416824" cy="504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000" b="1" dirty="0" smtClean="0">
              <a:solidFill>
                <a:srgbClr val="0033CC"/>
              </a:solidFill>
            </a:endParaRPr>
          </a:p>
        </p:txBody>
      </p:sp>
      <p:sp>
        <p:nvSpPr>
          <p:cNvPr id="5" name="Прямоугольник 4"/>
          <p:cNvSpPr/>
          <p:nvPr/>
        </p:nvSpPr>
        <p:spPr>
          <a:xfrm>
            <a:off x="4860032" y="4149080"/>
            <a:ext cx="3888432" cy="2339102"/>
          </a:xfrm>
          <a:prstGeom prst="rect">
            <a:avLst/>
          </a:prstGeom>
        </p:spPr>
        <p:txBody>
          <a:bodyPr wrap="square">
            <a:spAutoFit/>
          </a:bodyPr>
          <a:lstStyle/>
          <a:p>
            <a:r>
              <a:rPr lang="ru-RU" altLang="ru-RU" b="1" dirty="0">
                <a:solidFill>
                  <a:srgbClr val="002060"/>
                </a:solidFill>
              </a:rPr>
              <a:t>1.Часть речи</a:t>
            </a:r>
          </a:p>
          <a:p>
            <a:r>
              <a:rPr lang="ru-RU" altLang="ru-RU" b="1" dirty="0" smtClean="0">
                <a:solidFill>
                  <a:srgbClr val="002060"/>
                </a:solidFill>
              </a:rPr>
              <a:t>2.Лексическое значение</a:t>
            </a:r>
            <a:endParaRPr lang="ru-RU" altLang="ru-RU" b="1" dirty="0">
              <a:solidFill>
                <a:srgbClr val="002060"/>
              </a:solidFill>
            </a:endParaRPr>
          </a:p>
          <a:p>
            <a:r>
              <a:rPr lang="ru-RU" altLang="ru-RU" b="1" dirty="0" smtClean="0">
                <a:solidFill>
                  <a:srgbClr val="002060"/>
                </a:solidFill>
              </a:rPr>
              <a:t>3. Вопросы</a:t>
            </a:r>
            <a:endParaRPr lang="ru-RU" altLang="ru-RU" b="1" dirty="0">
              <a:solidFill>
                <a:srgbClr val="002060"/>
              </a:solidFill>
            </a:endParaRPr>
          </a:p>
          <a:p>
            <a:r>
              <a:rPr lang="ru-RU" altLang="ru-RU" b="1" dirty="0" smtClean="0">
                <a:solidFill>
                  <a:srgbClr val="002060"/>
                </a:solidFill>
              </a:rPr>
              <a:t>4.Начальная форма</a:t>
            </a:r>
          </a:p>
          <a:p>
            <a:r>
              <a:rPr lang="ru-RU" altLang="ru-RU" b="1" dirty="0" smtClean="0">
                <a:solidFill>
                  <a:srgbClr val="002060"/>
                </a:solidFill>
              </a:rPr>
              <a:t>5.Постоянные признаки</a:t>
            </a:r>
          </a:p>
          <a:p>
            <a:r>
              <a:rPr lang="ru-RU" altLang="ru-RU" b="1" dirty="0" smtClean="0">
                <a:solidFill>
                  <a:srgbClr val="002060"/>
                </a:solidFill>
              </a:rPr>
              <a:t>6.Непостоянные признаки</a:t>
            </a:r>
          </a:p>
          <a:p>
            <a:r>
              <a:rPr lang="ru-RU" altLang="ru-RU" b="1" dirty="0" smtClean="0">
                <a:solidFill>
                  <a:srgbClr val="002060"/>
                </a:solidFill>
              </a:rPr>
              <a:t>7.Функция в предложении</a:t>
            </a:r>
            <a:endParaRPr lang="ru-RU" altLang="ru-RU" b="1" dirty="0">
              <a:solidFill>
                <a:srgbClr val="002060"/>
              </a:solidFill>
            </a:endParaRPr>
          </a:p>
          <a:p>
            <a:endParaRPr lang="ru-RU" altLang="ru-RU" sz="2000" b="1" dirty="0">
              <a:solidFill>
                <a:srgbClr val="002060"/>
              </a:solidFill>
            </a:endParaRPr>
          </a:p>
        </p:txBody>
      </p:sp>
      <p:sp>
        <p:nvSpPr>
          <p:cNvPr id="6" name="Прямоугольник 5"/>
          <p:cNvSpPr/>
          <p:nvPr/>
        </p:nvSpPr>
        <p:spPr>
          <a:xfrm>
            <a:off x="107504" y="1523393"/>
            <a:ext cx="4934000" cy="2862322"/>
          </a:xfrm>
          <a:prstGeom prst="rect">
            <a:avLst/>
          </a:prstGeom>
        </p:spPr>
        <p:txBody>
          <a:bodyPr wrap="square">
            <a:spAutoFit/>
          </a:bodyPr>
          <a:lstStyle/>
          <a:p>
            <a:r>
              <a:rPr lang="ru-RU" b="1" dirty="0" smtClean="0">
                <a:solidFill>
                  <a:srgbClr val="C00000"/>
                </a:solidFill>
              </a:rPr>
              <a:t>РАБОТА В ГРУППАХ </a:t>
            </a:r>
            <a:r>
              <a:rPr lang="ru-RU" b="1" dirty="0">
                <a:solidFill>
                  <a:srgbClr val="C00000"/>
                </a:solidFill>
              </a:rPr>
              <a:t>С УЧЕБНИКОМ </a:t>
            </a:r>
            <a:r>
              <a:rPr lang="ru-RU" b="1" cap="all" dirty="0">
                <a:solidFill>
                  <a:srgbClr val="C00000"/>
                </a:solidFill>
              </a:rPr>
              <a:t>стр</a:t>
            </a:r>
            <a:r>
              <a:rPr lang="ru-RU" b="1" cap="all" dirty="0" smtClean="0">
                <a:solidFill>
                  <a:srgbClr val="C00000"/>
                </a:solidFill>
              </a:rPr>
              <a:t>. 68 </a:t>
            </a:r>
            <a:r>
              <a:rPr lang="ru-RU" b="1" cap="all" dirty="0">
                <a:solidFill>
                  <a:srgbClr val="C00000"/>
                </a:solidFill>
              </a:rPr>
              <a:t>69 </a:t>
            </a:r>
          </a:p>
          <a:p>
            <a:r>
              <a:rPr lang="ru-RU" b="1" cap="all" dirty="0">
                <a:solidFill>
                  <a:srgbClr val="C00000"/>
                </a:solidFill>
              </a:rPr>
              <a:t>мини-проекты составление паспортов частей речи</a:t>
            </a:r>
          </a:p>
          <a:p>
            <a:r>
              <a:rPr lang="ru-RU" b="1" dirty="0" smtClean="0">
                <a:solidFill>
                  <a:srgbClr val="0033CC"/>
                </a:solidFill>
              </a:rPr>
              <a:t>дежурный </a:t>
            </a:r>
            <a:r>
              <a:rPr lang="ru-RU" b="1" dirty="0">
                <a:solidFill>
                  <a:srgbClr val="0033CC"/>
                </a:solidFill>
              </a:rPr>
              <a:t>библиограф: уточнение значения слова</a:t>
            </a:r>
          </a:p>
          <a:p>
            <a:r>
              <a:rPr lang="ru-RU" b="1" dirty="0">
                <a:solidFill>
                  <a:srgbClr val="002060"/>
                </a:solidFill>
              </a:rPr>
              <a:t>ПАСПОРТ-официальный документ, удостоверяющий личность владельца</a:t>
            </a:r>
          </a:p>
          <a:p>
            <a:r>
              <a:rPr lang="ru-RU" b="1" dirty="0">
                <a:solidFill>
                  <a:srgbClr val="002060"/>
                </a:solidFill>
              </a:rPr>
              <a:t>-Где Вы встречали слово Паспорт</a:t>
            </a:r>
            <a:r>
              <a:rPr lang="en-US" b="1" dirty="0">
                <a:solidFill>
                  <a:srgbClr val="002060"/>
                </a:solidFill>
              </a:rPr>
              <a:t>?</a:t>
            </a:r>
          </a:p>
          <a:p>
            <a:r>
              <a:rPr lang="en-US" b="1" dirty="0">
                <a:solidFill>
                  <a:srgbClr val="002060"/>
                </a:solidFill>
              </a:rPr>
              <a:t>-</a:t>
            </a:r>
            <a:r>
              <a:rPr lang="ru-RU" b="1" dirty="0">
                <a:solidFill>
                  <a:srgbClr val="002060"/>
                </a:solidFill>
              </a:rPr>
              <a:t>Какая информация содержится в паспорте</a:t>
            </a:r>
            <a:r>
              <a:rPr lang="en-US" b="1" dirty="0">
                <a:solidFill>
                  <a:srgbClr val="002060"/>
                </a:solidFill>
              </a:rPr>
              <a:t>?</a:t>
            </a:r>
          </a:p>
          <a:p>
            <a:r>
              <a:rPr lang="en-US" b="1" dirty="0">
                <a:solidFill>
                  <a:srgbClr val="002060"/>
                </a:solidFill>
              </a:rPr>
              <a:t>-</a:t>
            </a:r>
            <a:r>
              <a:rPr lang="ru-RU" b="1" dirty="0">
                <a:solidFill>
                  <a:srgbClr val="002060"/>
                </a:solidFill>
              </a:rPr>
              <a:t>В чём актуальность вашего проекта </a:t>
            </a:r>
            <a:r>
              <a:rPr lang="en-US" b="1" dirty="0">
                <a:solidFill>
                  <a:srgbClr val="002060"/>
                </a:solidFill>
              </a:rPr>
              <a:t>?</a:t>
            </a:r>
            <a:endParaRPr lang="ru-RU" b="1" dirty="0">
              <a:solidFill>
                <a:srgbClr val="002060"/>
              </a:solidFill>
            </a:endParaRPr>
          </a:p>
        </p:txBody>
      </p:sp>
      <p:sp>
        <p:nvSpPr>
          <p:cNvPr id="4" name="Скругленный прямоугольник 3"/>
          <p:cNvSpPr/>
          <p:nvPr/>
        </p:nvSpPr>
        <p:spPr>
          <a:xfrm>
            <a:off x="4679504" y="2564904"/>
            <a:ext cx="4212976" cy="137022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РАБОТА В ГРУППАХ, </a:t>
            </a:r>
          </a:p>
          <a:p>
            <a:pPr algn="ctr"/>
            <a:r>
              <a:rPr lang="ru-RU" b="1" dirty="0" smtClean="0">
                <a:solidFill>
                  <a:srgbClr val="C00000"/>
                </a:solidFill>
              </a:rPr>
              <a:t>СОСТАВЛЕНИЕ </a:t>
            </a:r>
          </a:p>
          <a:p>
            <a:r>
              <a:rPr lang="ru-RU" b="1" dirty="0" smtClean="0">
                <a:solidFill>
                  <a:srgbClr val="C00000"/>
                </a:solidFill>
              </a:rPr>
              <a:t>ПАСПОРТОВ ЧАСТЕЙ РЕЧИ,</a:t>
            </a:r>
          </a:p>
          <a:p>
            <a:r>
              <a:rPr lang="ru-RU" b="1" dirty="0" smtClean="0">
                <a:solidFill>
                  <a:srgbClr val="C00000"/>
                </a:solidFill>
              </a:rPr>
              <a:t>В ОСНОВЕ-СХЕМА РАЗБОРА  ЧАСТЕЙ РЕЧИ</a:t>
            </a:r>
            <a:endParaRPr lang="ru-RU" b="1" dirty="0">
              <a:solidFill>
                <a:srgbClr val="C00000"/>
              </a:solidFill>
            </a:endParaRPr>
          </a:p>
        </p:txBody>
      </p:sp>
      <p:sp>
        <p:nvSpPr>
          <p:cNvPr id="7" name="Прямоугольник 6"/>
          <p:cNvSpPr/>
          <p:nvPr/>
        </p:nvSpPr>
        <p:spPr>
          <a:xfrm>
            <a:off x="323528" y="46065"/>
            <a:ext cx="8820472" cy="923330"/>
          </a:xfrm>
          <a:prstGeom prst="rect">
            <a:avLst/>
          </a:prstGeom>
        </p:spPr>
        <p:txBody>
          <a:bodyPr wrap="square">
            <a:spAutoFit/>
          </a:bodyPr>
          <a:lstStyle/>
          <a:p>
            <a:r>
              <a:rPr lang="ru-RU" altLang="ru-RU" b="1" cap="all" dirty="0">
                <a:solidFill>
                  <a:srgbClr val="C00000"/>
                </a:solidFill>
                <a:cs typeface="Arial" charset="0"/>
              </a:rPr>
              <a:t>Построение проекта выхода из затруднения</a:t>
            </a:r>
            <a:endParaRPr lang="ru-RU" cap="all" dirty="0">
              <a:solidFill>
                <a:srgbClr val="C00000"/>
              </a:solidFill>
            </a:endParaRPr>
          </a:p>
          <a:p>
            <a:r>
              <a:rPr lang="ru-RU" b="1" cap="all" dirty="0">
                <a:solidFill>
                  <a:srgbClr val="C00000"/>
                </a:solidFill>
              </a:rPr>
              <a:t>Наблюдения над  грамматическими признаками частей речи</a:t>
            </a:r>
            <a:endParaRPr lang="en-US" b="1" cap="all" dirty="0">
              <a:solidFill>
                <a:srgbClr val="C00000"/>
              </a:solidFill>
            </a:endParaRPr>
          </a:p>
          <a:p>
            <a:r>
              <a:rPr lang="ru-RU" b="1" cap="all" dirty="0">
                <a:solidFill>
                  <a:srgbClr val="C00000"/>
                </a:solidFill>
              </a:rPr>
              <a:t>Метод: АНАЛИЗ и  ОБОБЩЕНИЕ</a:t>
            </a:r>
          </a:p>
        </p:txBody>
      </p:sp>
    </p:spTree>
    <p:extLst>
      <p:ext uri="{BB962C8B-B14F-4D97-AF65-F5344CB8AC3E}">
        <p14:creationId xmlns:p14="http://schemas.microsoft.com/office/powerpoint/2010/main" val="3398464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Pictures\Рисунок1.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9780"/>
            <a:ext cx="9144000" cy="67831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Таблица 1"/>
          <p:cNvGraphicFramePr>
            <a:graphicFrameLocks noGrp="1"/>
          </p:cNvGraphicFramePr>
          <p:nvPr>
            <p:extLst>
              <p:ext uri="{D42A27DB-BD31-4B8C-83A1-F6EECF244321}">
                <p14:modId xmlns:p14="http://schemas.microsoft.com/office/powerpoint/2010/main" val="3040812283"/>
              </p:ext>
            </p:extLst>
          </p:nvPr>
        </p:nvGraphicFramePr>
        <p:xfrm>
          <a:off x="1547664" y="1844824"/>
          <a:ext cx="7272810" cy="3939904"/>
        </p:xfrm>
        <a:graphic>
          <a:graphicData uri="http://schemas.openxmlformats.org/drawingml/2006/table">
            <a:tbl>
              <a:tblPr firstRow="1" firstCol="1" bandRow="1">
                <a:tableStyleId>{8799B23B-EC83-4686-B30A-512413B5E67A}</a:tableStyleId>
              </a:tblPr>
              <a:tblGrid>
                <a:gridCol w="951051"/>
                <a:gridCol w="1076044"/>
                <a:gridCol w="941539"/>
                <a:gridCol w="1277802"/>
                <a:gridCol w="941539"/>
                <a:gridCol w="788691"/>
                <a:gridCol w="1296144"/>
              </a:tblGrid>
              <a:tr h="792088">
                <a:tc>
                  <a:txBody>
                    <a:bodyPr/>
                    <a:lstStyle/>
                    <a:p>
                      <a:pPr algn="ctr">
                        <a:spcAft>
                          <a:spcPts val="0"/>
                        </a:spcAft>
                        <a:tabLst>
                          <a:tab pos="180340" algn="l"/>
                        </a:tabLst>
                      </a:pPr>
                      <a:r>
                        <a:rPr lang="ru-RU" sz="1200" b="1" cap="all" dirty="0" smtClean="0">
                          <a:solidFill>
                            <a:srgbClr val="C00000"/>
                          </a:solidFill>
                          <a:effectLst/>
                          <a:latin typeface="+mn-lt"/>
                          <a:ea typeface="Times New Roman"/>
                        </a:rPr>
                        <a:t>ПРИЗНАКИ</a:t>
                      </a:r>
                      <a:endParaRPr lang="ru-RU" sz="1200" b="1" cap="all"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cap="all" dirty="0" smtClean="0">
                          <a:solidFill>
                            <a:srgbClr val="C00000"/>
                          </a:solidFill>
                          <a:effectLst/>
                        </a:rPr>
                        <a:t>ИМЯ СУЩЕСТВИТЕЛЬНОЕ</a:t>
                      </a:r>
                      <a:endParaRPr lang="ru-RU" sz="1200" b="1" cap="all"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smtClean="0">
                          <a:solidFill>
                            <a:srgbClr val="C00000"/>
                          </a:solidFill>
                          <a:effectLst/>
                        </a:rPr>
                        <a:t>ИМЯ ПРИЛАГАТЕЛЬНОЕ</a:t>
                      </a:r>
                      <a:endParaRPr lang="ru-RU" sz="1200" b="1" dirty="0">
                        <a:solidFill>
                          <a:srgbClr val="C0000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cap="all" baseline="0" dirty="0" smtClean="0">
                          <a:solidFill>
                            <a:srgbClr val="C00000"/>
                          </a:solidFill>
                          <a:effectLst/>
                          <a:latin typeface="+mn-lt"/>
                          <a:ea typeface="Times New Roman"/>
                        </a:rPr>
                        <a:t>Местоимение</a:t>
                      </a:r>
                      <a:endParaRPr lang="ru-RU" sz="1200" b="1" cap="all" baseline="0" dirty="0">
                        <a:solidFill>
                          <a:srgbClr val="C00000"/>
                        </a:solidFill>
                        <a:effectLst/>
                        <a:latin typeface="+mn-lt"/>
                        <a:ea typeface="Times New Roman"/>
                      </a:endParaRPr>
                    </a:p>
                  </a:txBody>
                  <a:tcPr marL="68580" marR="68580" marT="0" marB="0"/>
                </a:tc>
                <a:tc gridSpan="2">
                  <a:txBody>
                    <a:bodyPr/>
                    <a:lstStyle/>
                    <a:p>
                      <a:pPr algn="ctr">
                        <a:spcAft>
                          <a:spcPts val="0"/>
                        </a:spcAft>
                        <a:tabLst>
                          <a:tab pos="180340" algn="l"/>
                        </a:tabLst>
                      </a:pPr>
                      <a:r>
                        <a:rPr lang="ru-RU" sz="1200" b="1" dirty="0">
                          <a:solidFill>
                            <a:srgbClr val="C00000"/>
                          </a:solidFill>
                          <a:effectLst/>
                        </a:rPr>
                        <a:t>ГЛАГОЛ</a:t>
                      </a:r>
                      <a:endParaRPr lang="ru-RU" sz="1200" b="1" dirty="0">
                        <a:solidFill>
                          <a:srgbClr val="C00000"/>
                        </a:solidFill>
                        <a:effectLst/>
                        <a:latin typeface="Times New Roman"/>
                        <a:ea typeface="Times New Roman"/>
                      </a:endParaRPr>
                    </a:p>
                  </a:txBody>
                  <a:tcPr marL="68580" marR="68580" marT="0" marB="0"/>
                </a:tc>
                <a:tc hMerge="1">
                  <a:txBody>
                    <a:bodyPr/>
                    <a:lstStyle/>
                    <a:p>
                      <a:endParaRPr lang="ru-RU"/>
                    </a:p>
                  </a:txBody>
                  <a:tcPr/>
                </a:tc>
                <a:tc>
                  <a:txBody>
                    <a:bodyPr/>
                    <a:lstStyle/>
                    <a:p>
                      <a:pPr algn="ctr">
                        <a:spcAft>
                          <a:spcPts val="0"/>
                        </a:spcAft>
                        <a:tabLst>
                          <a:tab pos="180340" algn="l"/>
                        </a:tabLst>
                      </a:pPr>
                      <a:r>
                        <a:rPr lang="ru-RU" sz="1200" b="1" dirty="0" smtClean="0">
                          <a:solidFill>
                            <a:srgbClr val="C00000"/>
                          </a:solidFill>
                          <a:effectLst/>
                        </a:rPr>
                        <a:t>ИМЯ</a:t>
                      </a:r>
                      <a:r>
                        <a:rPr lang="ru-RU" sz="1200" b="1" baseline="0" dirty="0" smtClean="0">
                          <a:solidFill>
                            <a:srgbClr val="C00000"/>
                          </a:solidFill>
                          <a:effectLst/>
                        </a:rPr>
                        <a:t> </a:t>
                      </a:r>
                    </a:p>
                    <a:p>
                      <a:pPr algn="ctr">
                        <a:spcAft>
                          <a:spcPts val="0"/>
                        </a:spcAft>
                        <a:tabLst>
                          <a:tab pos="180340" algn="l"/>
                        </a:tabLst>
                      </a:pPr>
                      <a:r>
                        <a:rPr lang="ru-RU" sz="1200" b="1" baseline="0" dirty="0" smtClean="0">
                          <a:solidFill>
                            <a:srgbClr val="C00000"/>
                          </a:solidFill>
                          <a:effectLst/>
                        </a:rPr>
                        <a:t>ЧИСЛИТЕЛЬНОЕ</a:t>
                      </a:r>
                      <a:endParaRPr lang="ru-RU" sz="1200" b="1" dirty="0">
                        <a:solidFill>
                          <a:srgbClr val="C00000"/>
                        </a:solidFill>
                        <a:effectLst/>
                        <a:latin typeface="+mn-lt"/>
                        <a:ea typeface="Times New Roman"/>
                      </a:endParaRPr>
                    </a:p>
                  </a:txBody>
                  <a:tcPr marL="68580" marR="68580" marT="0" marB="0"/>
                </a:tc>
              </a:tr>
              <a:tr h="411512">
                <a:tc rowSpan="2">
                  <a:txBody>
                    <a:bodyPr/>
                    <a:lstStyle/>
                    <a:p>
                      <a:pPr algn="ctr">
                        <a:spcAft>
                          <a:spcPts val="0"/>
                        </a:spcAft>
                        <a:tabLst>
                          <a:tab pos="180340" algn="l"/>
                        </a:tabLst>
                      </a:pPr>
                      <a:r>
                        <a:rPr lang="ru-RU" sz="1200" b="1" cap="all" baseline="0" dirty="0" smtClean="0">
                          <a:effectLst/>
                          <a:latin typeface="+mn-lt"/>
                          <a:ea typeface="Times New Roman"/>
                        </a:rPr>
                        <a:t>-</a:t>
                      </a:r>
                      <a:endParaRPr lang="ru-RU" sz="1200" b="1" cap="all" baseline="0" dirty="0">
                        <a:effectLst/>
                        <a:latin typeface="+mn-lt"/>
                        <a:ea typeface="Times New Roman"/>
                      </a:endParaRPr>
                    </a:p>
                  </a:txBody>
                  <a:tcPr marL="68580" marR="68580" marT="0" marB="0"/>
                </a:tc>
                <a:tc>
                  <a:txBody>
                    <a:bodyPr/>
                    <a:lstStyle/>
                    <a:p>
                      <a:pPr algn="ctr">
                        <a:spcAft>
                          <a:spcPts val="0"/>
                        </a:spcAft>
                        <a:tabLst>
                          <a:tab pos="180340" algn="l"/>
                        </a:tabLst>
                      </a:pPr>
                      <a:r>
                        <a:rPr lang="ru-RU" sz="1200" b="1" cap="all" dirty="0" smtClean="0">
                          <a:solidFill>
                            <a:srgbClr val="002060"/>
                          </a:solidFill>
                          <a:effectLst/>
                        </a:rPr>
                        <a:t>Собств.</a:t>
                      </a:r>
                    </a:p>
                    <a:p>
                      <a:pPr algn="ctr">
                        <a:spcAft>
                          <a:spcPts val="0"/>
                        </a:spcAft>
                        <a:tabLst>
                          <a:tab pos="180340" algn="l"/>
                        </a:tabLst>
                      </a:pPr>
                      <a:r>
                        <a:rPr lang="ru-RU" sz="1200" b="1" cap="all" baseline="0" dirty="0" err="1" smtClean="0">
                          <a:solidFill>
                            <a:srgbClr val="002060"/>
                          </a:solidFill>
                          <a:effectLst/>
                        </a:rPr>
                        <a:t>Нариц</a:t>
                      </a:r>
                      <a:r>
                        <a:rPr lang="ru-RU" sz="1200" b="1" cap="all" baseline="0" dirty="0" smtClean="0">
                          <a:solidFill>
                            <a:srgbClr val="002060"/>
                          </a:solidFill>
                          <a:effectLst/>
                        </a:rPr>
                        <a:t>.</a:t>
                      </a:r>
                      <a:endParaRPr lang="ru-RU" sz="1200" b="1" cap="all" baseline="0" dirty="0">
                        <a:solidFill>
                          <a:srgbClr val="00206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gridSpan="2">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hMerge="1">
                  <a:txBody>
                    <a:bodyPr/>
                    <a:lstStyle/>
                    <a:p>
                      <a:endParaRPr lang="ru-RU"/>
                    </a:p>
                  </a:txBody>
                  <a:tcPr/>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r>
              <a:tr h="411512">
                <a:tc vMerge="1">
                  <a:txBody>
                    <a:bodyPr/>
                    <a:lstStyle/>
                    <a:p>
                      <a:pPr>
                        <a:spcAft>
                          <a:spcPts val="0"/>
                        </a:spcAft>
                        <a:tabLst>
                          <a:tab pos="180340" algn="l"/>
                        </a:tabLst>
                      </a:pPr>
                      <a:endParaRPr lang="ru-RU" sz="1200" b="1" cap="all" baseline="0" dirty="0">
                        <a:effectLst/>
                        <a:latin typeface="+mn-lt"/>
                        <a:ea typeface="Times New Roman"/>
                      </a:endParaRPr>
                    </a:p>
                  </a:txBody>
                  <a:tcPr marL="68580" marR="68580" marT="0" marB="0"/>
                </a:tc>
                <a:tc>
                  <a:txBody>
                    <a:bodyPr/>
                    <a:lstStyle/>
                    <a:p>
                      <a:pPr algn="ctr">
                        <a:spcAft>
                          <a:spcPts val="0"/>
                        </a:spcAft>
                        <a:tabLst>
                          <a:tab pos="180340" algn="l"/>
                        </a:tabLst>
                      </a:pPr>
                      <a:r>
                        <a:rPr lang="ru-RU" sz="1200" b="1" cap="all" baseline="0" dirty="0" err="1" smtClean="0">
                          <a:solidFill>
                            <a:srgbClr val="002060"/>
                          </a:solidFill>
                          <a:effectLst/>
                        </a:rPr>
                        <a:t>Одушевл</a:t>
                      </a:r>
                      <a:r>
                        <a:rPr lang="ru-RU" sz="1200" b="1" cap="all" baseline="0" dirty="0" smtClean="0">
                          <a:solidFill>
                            <a:srgbClr val="002060"/>
                          </a:solidFill>
                          <a:effectLst/>
                        </a:rPr>
                        <a:t>.</a:t>
                      </a:r>
                    </a:p>
                    <a:p>
                      <a:pPr algn="ctr">
                        <a:spcAft>
                          <a:spcPts val="0"/>
                        </a:spcAft>
                        <a:tabLst>
                          <a:tab pos="180340" algn="l"/>
                        </a:tabLst>
                      </a:pPr>
                      <a:r>
                        <a:rPr lang="ru-RU" sz="1200" b="1" cap="all" baseline="0" dirty="0" err="1" smtClean="0">
                          <a:solidFill>
                            <a:srgbClr val="002060"/>
                          </a:solidFill>
                          <a:effectLst/>
                        </a:rPr>
                        <a:t>Неодушевл</a:t>
                      </a:r>
                      <a:r>
                        <a:rPr lang="ru-RU" sz="1200" b="1" cap="all" baseline="0" dirty="0" smtClean="0">
                          <a:solidFill>
                            <a:srgbClr val="002060"/>
                          </a:solidFill>
                          <a:effectLst/>
                        </a:rPr>
                        <a:t>.</a:t>
                      </a:r>
                      <a:endParaRPr lang="ru-RU" sz="1200" b="1" cap="all" baseline="0" dirty="0">
                        <a:solidFill>
                          <a:srgbClr val="00206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gridSpan="2">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c hMerge="1">
                  <a:txBody>
                    <a:bodyPr/>
                    <a:lstStyle/>
                    <a:p>
                      <a:endParaRPr lang="ru-RU"/>
                    </a:p>
                  </a:txBody>
                  <a:tcPr/>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r>
              <a:tr h="284520">
                <a:tc>
                  <a:txBody>
                    <a:bodyPr/>
                    <a:lstStyle/>
                    <a:p>
                      <a:pPr>
                        <a:spcAft>
                          <a:spcPts val="0"/>
                        </a:spcAft>
                        <a:tabLst>
                          <a:tab pos="180340" algn="l"/>
                        </a:tabLst>
                      </a:pPr>
                      <a:r>
                        <a:rPr lang="ru-RU" sz="1600" b="1" dirty="0" smtClean="0">
                          <a:solidFill>
                            <a:srgbClr val="C00000"/>
                          </a:solidFill>
                          <a:effectLst/>
                          <a:latin typeface="+mn-lt"/>
                          <a:ea typeface="Times New Roman"/>
                        </a:rPr>
                        <a:t>число</a:t>
                      </a:r>
                      <a:endParaRPr lang="ru-RU" sz="1600" b="1"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ПО ЧИСЛАМ</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ПО ЧИСЛАМ</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cap="all" baseline="0" dirty="0" smtClean="0">
                          <a:solidFill>
                            <a:srgbClr val="002060"/>
                          </a:solidFill>
                          <a:effectLst/>
                          <a:latin typeface="+mn-lt"/>
                          <a:ea typeface="Times New Roman"/>
                        </a:rPr>
                        <a:t>Имеет число</a:t>
                      </a:r>
                      <a:endParaRPr lang="ru-RU" sz="1200" b="1" cap="all" baseline="0" dirty="0">
                        <a:solidFill>
                          <a:srgbClr val="002060"/>
                        </a:solidFill>
                        <a:effectLst/>
                        <a:latin typeface="+mn-lt"/>
                        <a:ea typeface="Times New Roman"/>
                      </a:endParaRPr>
                    </a:p>
                  </a:txBody>
                  <a:tcPr marL="68580" marR="68580" marT="0" marB="0"/>
                </a:tc>
                <a:tc gridSpan="2">
                  <a:txBody>
                    <a:bodyPr/>
                    <a:lstStyle/>
                    <a:p>
                      <a:pPr algn="ctr">
                        <a:spcAft>
                          <a:spcPts val="0"/>
                        </a:spcAft>
                        <a:tabLst>
                          <a:tab pos="180340" algn="l"/>
                        </a:tabLst>
                      </a:pPr>
                      <a:r>
                        <a:rPr lang="ru-RU" sz="1200" b="1" dirty="0">
                          <a:solidFill>
                            <a:srgbClr val="002060"/>
                          </a:solidFill>
                          <a:effectLst/>
                        </a:rPr>
                        <a:t>ПО ЧИСЛАМ</a:t>
                      </a:r>
                      <a:endParaRPr lang="ru-RU" sz="1200" b="1" dirty="0">
                        <a:solidFill>
                          <a:srgbClr val="002060"/>
                        </a:solidFill>
                        <a:effectLst/>
                        <a:latin typeface="Times New Roman"/>
                        <a:ea typeface="Times New Roman"/>
                      </a:endParaRPr>
                    </a:p>
                  </a:txBody>
                  <a:tcPr marL="68580" marR="68580" marT="0" marB="0"/>
                </a:tc>
                <a:tc hMerge="1">
                  <a:txBody>
                    <a:bodyPr/>
                    <a:lstStyle/>
                    <a:p>
                      <a:endParaRPr lang="ru-RU"/>
                    </a:p>
                  </a:txBody>
                  <a:tcPr/>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r>
              <a:tr h="272309">
                <a:tc>
                  <a:txBody>
                    <a:bodyPr/>
                    <a:lstStyle/>
                    <a:p>
                      <a:pPr>
                        <a:spcAft>
                          <a:spcPts val="0"/>
                        </a:spcAft>
                        <a:tabLst>
                          <a:tab pos="180340" algn="l"/>
                        </a:tabLst>
                      </a:pPr>
                      <a:r>
                        <a:rPr lang="ru-RU" sz="1600" b="1" dirty="0" smtClean="0">
                          <a:solidFill>
                            <a:srgbClr val="C00000"/>
                          </a:solidFill>
                          <a:effectLst/>
                          <a:latin typeface="+mn-lt"/>
                          <a:ea typeface="Times New Roman"/>
                        </a:rPr>
                        <a:t>время</a:t>
                      </a:r>
                      <a:endParaRPr lang="ru-RU" sz="1600" b="1"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 </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 </a:t>
                      </a:r>
                      <a:endParaRPr lang="ru-RU" sz="1200" b="1" dirty="0">
                        <a:solidFill>
                          <a:srgbClr val="002060"/>
                        </a:solidFill>
                        <a:effectLst/>
                        <a:latin typeface="Times New Roman"/>
                        <a:ea typeface="Times New Roman"/>
                      </a:endParaRPr>
                    </a:p>
                  </a:txBody>
                  <a:tcPr marL="68580" marR="68580" marT="0" marB="0"/>
                </a:tc>
                <a:tc>
                  <a:txBody>
                    <a:bodyPr/>
                    <a:lstStyle/>
                    <a:p>
                      <a:pPr algn="ctr"/>
                      <a:endParaRPr lang="ru-RU" b="1" dirty="0">
                        <a:solidFill>
                          <a:srgbClr val="002060"/>
                        </a:solidFill>
                      </a:endParaRPr>
                    </a:p>
                  </a:txBody>
                  <a:tcPr marL="68580" marR="68580" marT="0" marB="0"/>
                </a:tc>
                <a:tc gridSpan="2">
                  <a:txBody>
                    <a:bodyPr/>
                    <a:lstStyle/>
                    <a:p>
                      <a:pPr algn="ctr">
                        <a:spcAft>
                          <a:spcPts val="0"/>
                        </a:spcAft>
                        <a:tabLst>
                          <a:tab pos="180340" algn="l"/>
                        </a:tabLst>
                      </a:pPr>
                      <a:r>
                        <a:rPr lang="ru-RU" sz="1200" b="1" dirty="0">
                          <a:solidFill>
                            <a:srgbClr val="002060"/>
                          </a:solidFill>
                          <a:effectLst/>
                        </a:rPr>
                        <a:t>ПО ВРЕМЕНАМ</a:t>
                      </a:r>
                      <a:endParaRPr lang="ru-RU" sz="1200" b="1" dirty="0">
                        <a:solidFill>
                          <a:srgbClr val="002060"/>
                        </a:solidFill>
                        <a:effectLst/>
                        <a:latin typeface="Times New Roman"/>
                        <a:ea typeface="Times New Roman"/>
                      </a:endParaRPr>
                    </a:p>
                  </a:txBody>
                  <a:tcPr marL="68580" marR="68580" marT="0" marB="0"/>
                </a:tc>
                <a:tc hMerge="1">
                  <a:txBody>
                    <a:bodyPr/>
                    <a:lstStyle/>
                    <a:p>
                      <a:endParaRPr lang="ru-RU"/>
                    </a:p>
                  </a:txBody>
                  <a:tcPr/>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r>
              <a:tr h="617268">
                <a:tc>
                  <a:txBody>
                    <a:bodyPr/>
                    <a:lstStyle/>
                    <a:p>
                      <a:pPr>
                        <a:spcAft>
                          <a:spcPts val="0"/>
                        </a:spcAft>
                        <a:tabLst>
                          <a:tab pos="180340" algn="l"/>
                        </a:tabLst>
                      </a:pPr>
                      <a:r>
                        <a:rPr lang="ru-RU" sz="1600" b="1" dirty="0" smtClean="0">
                          <a:solidFill>
                            <a:srgbClr val="C00000"/>
                          </a:solidFill>
                          <a:effectLst/>
                          <a:latin typeface="+mn-lt"/>
                          <a:ea typeface="Times New Roman"/>
                        </a:rPr>
                        <a:t>лицо</a:t>
                      </a:r>
                      <a:endParaRPr lang="ru-RU" sz="1600" b="1"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rPr>
                        <a:t>-</a:t>
                      </a:r>
                      <a:r>
                        <a:rPr lang="ru-RU" sz="1200" b="1" dirty="0">
                          <a:solidFill>
                            <a:srgbClr val="002060"/>
                          </a:solidFill>
                          <a:effectLst/>
                        </a:rPr>
                        <a:t> </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rPr>
                        <a:t>-</a:t>
                      </a:r>
                      <a:r>
                        <a:rPr lang="ru-RU" sz="1200" b="1" dirty="0">
                          <a:solidFill>
                            <a:srgbClr val="002060"/>
                          </a:solidFill>
                          <a:effectLst/>
                        </a:rPr>
                        <a:t> </a:t>
                      </a:r>
                      <a:endParaRPr lang="ru-RU" sz="1200" b="1" dirty="0">
                        <a:solidFill>
                          <a:srgbClr val="002060"/>
                        </a:solidFill>
                        <a:effectLst/>
                        <a:latin typeface="Times New Roman"/>
                        <a:ea typeface="Times New Roman"/>
                      </a:endParaRPr>
                    </a:p>
                  </a:txBody>
                  <a:tcPr marL="68580" marR="68580" marT="0" marB="0"/>
                </a:tc>
                <a:tc>
                  <a:txBody>
                    <a:bodyPr/>
                    <a:lstStyle/>
                    <a:p>
                      <a:pPr algn="ctr"/>
                      <a:r>
                        <a:rPr lang="ru-RU" sz="1400" b="1" dirty="0" smtClean="0">
                          <a:solidFill>
                            <a:srgbClr val="002060"/>
                          </a:solidFill>
                          <a:latin typeface="+mn-lt"/>
                        </a:rPr>
                        <a:t>ИМЕЕТ ЛИЦО</a:t>
                      </a:r>
                      <a:endParaRPr lang="ru-RU" sz="1400" b="1" dirty="0">
                        <a:solidFill>
                          <a:srgbClr val="002060"/>
                        </a:solidFill>
                        <a:latin typeface="+mn-lt"/>
                      </a:endParaRPr>
                    </a:p>
                  </a:txBody>
                  <a:tcPr marL="68580" marR="68580" marT="0" marB="0"/>
                </a:tc>
                <a:tc>
                  <a:txBody>
                    <a:bodyPr/>
                    <a:lstStyle/>
                    <a:p>
                      <a:pPr algn="ctr">
                        <a:spcAft>
                          <a:spcPts val="0"/>
                        </a:spcAft>
                        <a:tabLst>
                          <a:tab pos="180340" algn="l"/>
                        </a:tabLst>
                      </a:pPr>
                      <a:r>
                        <a:rPr lang="ru-RU" sz="1200" b="1" cap="all" baseline="0" dirty="0" smtClean="0">
                          <a:solidFill>
                            <a:srgbClr val="002060"/>
                          </a:solidFill>
                          <a:effectLst/>
                        </a:rPr>
                        <a:t>Прош.</a:t>
                      </a:r>
                      <a:endParaRPr lang="ru-RU" sz="1200" b="1" cap="all" baseline="0"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cap="all" baseline="0" dirty="0" smtClean="0">
                          <a:solidFill>
                            <a:srgbClr val="002060"/>
                          </a:solidFill>
                          <a:effectLst/>
                        </a:rPr>
                        <a:t>Наст.</a:t>
                      </a:r>
                      <a:endParaRPr lang="ru-RU" sz="1200" b="1" cap="all" baseline="0" dirty="0">
                        <a:solidFill>
                          <a:srgbClr val="002060"/>
                        </a:solidFill>
                        <a:effectLst/>
                      </a:endParaRPr>
                    </a:p>
                    <a:p>
                      <a:pPr algn="ctr">
                        <a:spcAft>
                          <a:spcPts val="0"/>
                        </a:spcAft>
                        <a:tabLst>
                          <a:tab pos="180340" algn="l"/>
                        </a:tabLst>
                      </a:pPr>
                      <a:r>
                        <a:rPr lang="ru-RU" sz="1200" b="1" cap="all" baseline="0" dirty="0">
                          <a:solidFill>
                            <a:srgbClr val="002060"/>
                          </a:solidFill>
                          <a:effectLst/>
                        </a:rPr>
                        <a:t>Будущее</a:t>
                      </a:r>
                      <a:endParaRPr lang="ru-RU" sz="1200" b="1" cap="all" baseline="0"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smtClean="0">
                          <a:solidFill>
                            <a:srgbClr val="002060"/>
                          </a:solidFill>
                          <a:effectLst/>
                          <a:latin typeface="Times New Roman"/>
                          <a:ea typeface="Times New Roman"/>
                        </a:rPr>
                        <a:t>-</a:t>
                      </a:r>
                      <a:endParaRPr lang="ru-RU" sz="1200" b="1" dirty="0">
                        <a:solidFill>
                          <a:srgbClr val="002060"/>
                        </a:solidFill>
                        <a:effectLst/>
                        <a:latin typeface="Times New Roman"/>
                        <a:ea typeface="Times New Roman"/>
                      </a:endParaRPr>
                    </a:p>
                  </a:txBody>
                  <a:tcPr marL="68580" marR="68580" marT="0" marB="0"/>
                </a:tc>
              </a:tr>
              <a:tr h="655932">
                <a:tc>
                  <a:txBody>
                    <a:bodyPr/>
                    <a:lstStyle/>
                    <a:p>
                      <a:pPr>
                        <a:spcAft>
                          <a:spcPts val="0"/>
                        </a:spcAft>
                        <a:tabLst>
                          <a:tab pos="180340" algn="l"/>
                        </a:tabLst>
                      </a:pPr>
                      <a:r>
                        <a:rPr lang="ru-RU" sz="1600" b="1" dirty="0" smtClean="0">
                          <a:solidFill>
                            <a:srgbClr val="C00000"/>
                          </a:solidFill>
                          <a:effectLst/>
                          <a:latin typeface="+mn-lt"/>
                          <a:ea typeface="Times New Roman"/>
                        </a:rPr>
                        <a:t>род</a:t>
                      </a:r>
                      <a:endParaRPr lang="ru-RU" sz="1600" b="1"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ИМЕЕТ РОД</a:t>
                      </a:r>
                      <a:endParaRPr lang="ru-RU" sz="1200" b="1" dirty="0">
                        <a:solidFill>
                          <a:srgbClr val="002060"/>
                        </a:solidFill>
                        <a:effectLst/>
                        <a:latin typeface="Times New Roman"/>
                        <a:ea typeface="Times New Roman"/>
                      </a:endParaRPr>
                    </a:p>
                  </a:txBody>
                  <a:tcPr marL="68580" marR="68580" marT="0" marB="0"/>
                </a:tc>
                <a:tc>
                  <a:txBody>
                    <a:bodyPr/>
                    <a:lstStyle/>
                    <a:p>
                      <a:pPr marR="20955" algn="ctr">
                        <a:spcAft>
                          <a:spcPts val="0"/>
                        </a:spcAft>
                        <a:tabLst>
                          <a:tab pos="180340" algn="l"/>
                        </a:tabLst>
                      </a:pPr>
                      <a:r>
                        <a:rPr lang="ru-RU" sz="1200" b="1" cap="all" baseline="0" dirty="0">
                          <a:solidFill>
                            <a:srgbClr val="002060"/>
                          </a:solidFill>
                          <a:effectLst/>
                        </a:rPr>
                        <a:t>По родам</a:t>
                      </a:r>
                    </a:p>
                    <a:p>
                      <a:pPr marR="20955" algn="ctr">
                        <a:spcAft>
                          <a:spcPts val="0"/>
                        </a:spcAft>
                        <a:tabLst>
                          <a:tab pos="180340" algn="l"/>
                        </a:tabLst>
                      </a:pPr>
                      <a:r>
                        <a:rPr lang="ru-RU" sz="1200" b="1" cap="all" baseline="0" dirty="0">
                          <a:solidFill>
                            <a:srgbClr val="002060"/>
                          </a:solidFill>
                          <a:effectLst/>
                        </a:rPr>
                        <a:t>(в ед. ч.)</a:t>
                      </a:r>
                      <a:endParaRPr lang="ru-RU" sz="1200" b="1" cap="all" baseline="0" dirty="0">
                        <a:solidFill>
                          <a:srgbClr val="002060"/>
                        </a:solidFill>
                        <a:effectLst/>
                        <a:latin typeface="Times New Roman"/>
                        <a:ea typeface="Times New Roman"/>
                      </a:endParaRPr>
                    </a:p>
                  </a:txBody>
                  <a:tcPr marL="68580" marR="68580" marT="0" marB="0"/>
                </a:tc>
                <a:tc>
                  <a:txBody>
                    <a:bodyPr/>
                    <a:lstStyle/>
                    <a:p>
                      <a:pPr marR="20955" algn="ctr">
                        <a:spcAft>
                          <a:spcPts val="0"/>
                        </a:spcAft>
                        <a:tabLst>
                          <a:tab pos="180340" algn="l"/>
                        </a:tabLst>
                      </a:pPr>
                      <a:r>
                        <a:rPr lang="ru-RU" sz="1200" b="1" cap="all" baseline="0" dirty="0" smtClean="0">
                          <a:solidFill>
                            <a:srgbClr val="002060"/>
                          </a:solidFill>
                          <a:effectLst/>
                          <a:latin typeface="+mn-lt"/>
                          <a:ea typeface="Times New Roman"/>
                        </a:rPr>
                        <a:t>В ЕД.Ч. ИМЕЕТ РОД</a:t>
                      </a:r>
                      <a:endParaRPr lang="ru-RU" sz="1200" b="1" cap="all" baseline="0" dirty="0">
                        <a:solidFill>
                          <a:srgbClr val="002060"/>
                        </a:solidFill>
                        <a:effectLst/>
                        <a:latin typeface="+mn-lt"/>
                        <a:ea typeface="Times New Roman"/>
                      </a:endParaRPr>
                    </a:p>
                  </a:txBody>
                  <a:tcPr marL="68580" marR="68580" marT="0" marB="0"/>
                </a:tc>
                <a:tc>
                  <a:txBody>
                    <a:bodyPr/>
                    <a:lstStyle/>
                    <a:p>
                      <a:pPr marR="20955" algn="ctr">
                        <a:spcAft>
                          <a:spcPts val="0"/>
                        </a:spcAft>
                        <a:tabLst>
                          <a:tab pos="180340" algn="l"/>
                        </a:tabLst>
                      </a:pPr>
                      <a:r>
                        <a:rPr lang="ru-RU" sz="1200" b="1" cap="all" baseline="0" dirty="0">
                          <a:solidFill>
                            <a:srgbClr val="002060"/>
                          </a:solidFill>
                          <a:effectLst/>
                        </a:rPr>
                        <a:t>По родам</a:t>
                      </a:r>
                    </a:p>
                    <a:p>
                      <a:pPr marR="20955" algn="ctr">
                        <a:spcAft>
                          <a:spcPts val="0"/>
                        </a:spcAft>
                        <a:tabLst>
                          <a:tab pos="180340" algn="l"/>
                        </a:tabLst>
                      </a:pPr>
                      <a:r>
                        <a:rPr lang="ru-RU" sz="1200" b="1" cap="all" baseline="0" dirty="0" smtClean="0">
                          <a:solidFill>
                            <a:srgbClr val="002060"/>
                          </a:solidFill>
                          <a:effectLst/>
                        </a:rPr>
                        <a:t>Прош. </a:t>
                      </a:r>
                      <a:r>
                        <a:rPr lang="ru-RU" sz="1200" b="1" cap="all" baseline="0" dirty="0" err="1" smtClean="0">
                          <a:solidFill>
                            <a:srgbClr val="002060"/>
                          </a:solidFill>
                          <a:effectLst/>
                        </a:rPr>
                        <a:t>Вр</a:t>
                      </a:r>
                      <a:r>
                        <a:rPr lang="ru-RU" sz="1200" b="1" cap="all" baseline="0" dirty="0" smtClean="0">
                          <a:solidFill>
                            <a:srgbClr val="002060"/>
                          </a:solidFill>
                          <a:effectLst/>
                        </a:rPr>
                        <a:t>.</a:t>
                      </a:r>
                      <a:endParaRPr lang="ru-RU" sz="1200" b="1" cap="all" baseline="0" dirty="0">
                        <a:solidFill>
                          <a:srgbClr val="002060"/>
                        </a:solidFill>
                        <a:effectLst/>
                      </a:endParaRPr>
                    </a:p>
                    <a:p>
                      <a:pPr marR="20955" algn="ctr">
                        <a:spcAft>
                          <a:spcPts val="0"/>
                        </a:spcAft>
                        <a:tabLst>
                          <a:tab pos="180340" algn="l"/>
                        </a:tabLst>
                      </a:pPr>
                      <a:r>
                        <a:rPr lang="ru-RU" sz="1200" b="1" cap="all" baseline="0" dirty="0">
                          <a:solidFill>
                            <a:srgbClr val="002060"/>
                          </a:solidFill>
                          <a:effectLst/>
                        </a:rPr>
                        <a:t>(в ед. ч.)</a:t>
                      </a:r>
                      <a:endParaRPr lang="ru-RU" sz="1200" b="1" cap="all" baseline="0" dirty="0">
                        <a:solidFill>
                          <a:srgbClr val="002060"/>
                        </a:solidFill>
                        <a:effectLst/>
                        <a:latin typeface="Times New Roman"/>
                        <a:ea typeface="Times New Roman"/>
                      </a:endParaRPr>
                    </a:p>
                  </a:txBody>
                  <a:tcPr marL="68580" marR="68580" marT="0" marB="0"/>
                </a:tc>
                <a:tc>
                  <a:txBody>
                    <a:bodyPr/>
                    <a:lstStyle/>
                    <a:p>
                      <a:pPr marR="20955" algn="ctr">
                        <a:spcAft>
                          <a:spcPts val="0"/>
                        </a:spcAft>
                        <a:tabLst>
                          <a:tab pos="180340" algn="l"/>
                        </a:tabLst>
                      </a:pPr>
                      <a:r>
                        <a:rPr lang="ru-RU" sz="1200" b="1" cap="all" baseline="0" dirty="0">
                          <a:solidFill>
                            <a:srgbClr val="002060"/>
                          </a:solidFill>
                          <a:effectLst/>
                        </a:rPr>
                        <a:t>По лицам</a:t>
                      </a:r>
                    </a:p>
                    <a:p>
                      <a:pPr algn="ctr">
                        <a:spcAft>
                          <a:spcPts val="0"/>
                        </a:spcAft>
                        <a:tabLst>
                          <a:tab pos="180340" algn="l"/>
                        </a:tabLst>
                      </a:pPr>
                      <a:r>
                        <a:rPr lang="ru-RU" sz="1200" b="1" cap="all" baseline="0" dirty="0">
                          <a:solidFill>
                            <a:srgbClr val="002060"/>
                          </a:solidFill>
                          <a:effectLst/>
                        </a:rPr>
                        <a:t> </a:t>
                      </a:r>
                      <a:endParaRPr lang="ru-RU" sz="1200" b="1" cap="all" baseline="0"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cap="all" baseline="0" dirty="0" smtClean="0">
                          <a:solidFill>
                            <a:srgbClr val="002060"/>
                          </a:solidFill>
                          <a:effectLst/>
                          <a:latin typeface="Times New Roman"/>
                          <a:ea typeface="Times New Roman"/>
                        </a:rPr>
                        <a:t>-</a:t>
                      </a:r>
                      <a:endParaRPr lang="ru-RU" sz="1200" b="1" cap="all" baseline="0" dirty="0">
                        <a:solidFill>
                          <a:srgbClr val="002060"/>
                        </a:solidFill>
                        <a:effectLst/>
                        <a:latin typeface="Times New Roman"/>
                        <a:ea typeface="Times New Roman"/>
                      </a:endParaRPr>
                    </a:p>
                  </a:txBody>
                  <a:tcPr marL="68580" marR="68580" marT="0" marB="0"/>
                </a:tc>
              </a:tr>
              <a:tr h="411512">
                <a:tc>
                  <a:txBody>
                    <a:bodyPr/>
                    <a:lstStyle/>
                    <a:p>
                      <a:pPr>
                        <a:spcAft>
                          <a:spcPts val="0"/>
                        </a:spcAft>
                        <a:tabLst>
                          <a:tab pos="180340" algn="l"/>
                        </a:tabLst>
                      </a:pPr>
                      <a:r>
                        <a:rPr lang="ru-RU" sz="1600" b="1" dirty="0" smtClean="0">
                          <a:solidFill>
                            <a:srgbClr val="C00000"/>
                          </a:solidFill>
                          <a:effectLst/>
                          <a:latin typeface="+mn-lt"/>
                          <a:ea typeface="Times New Roman"/>
                        </a:rPr>
                        <a:t>падеж</a:t>
                      </a:r>
                      <a:endParaRPr lang="ru-RU" sz="1600" b="1" dirty="0">
                        <a:solidFill>
                          <a:srgbClr val="C00000"/>
                        </a:solidFill>
                        <a:effectLst/>
                        <a:latin typeface="+mn-lt"/>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ПО ПАДЕЖАМ</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ПО ПАДЕЖАМ</a:t>
                      </a:r>
                      <a:endParaRPr lang="ru-RU" sz="1200" b="1" dirty="0">
                        <a:solidFill>
                          <a:srgbClr val="002060"/>
                        </a:solidFill>
                        <a:effectLst/>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80340" algn="l"/>
                        </a:tabLst>
                        <a:defRPr/>
                      </a:pPr>
                      <a:r>
                        <a:rPr lang="ru-RU" sz="1200" b="1" dirty="0" smtClean="0">
                          <a:solidFill>
                            <a:srgbClr val="002060"/>
                          </a:solidFill>
                          <a:effectLst/>
                        </a:rPr>
                        <a:t>ПО ПАДЕЖАМ</a:t>
                      </a:r>
                      <a:endParaRPr lang="ru-RU" sz="1200" b="1" dirty="0" smtClean="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 </a:t>
                      </a:r>
                      <a:r>
                        <a:rPr lang="ru-RU" sz="1200" b="1" dirty="0" smtClean="0">
                          <a:solidFill>
                            <a:srgbClr val="002060"/>
                          </a:solidFill>
                          <a:effectLst/>
                        </a:rPr>
                        <a:t>-</a:t>
                      </a:r>
                      <a:endParaRPr lang="ru-RU" sz="1200" b="1" dirty="0">
                        <a:solidFill>
                          <a:srgbClr val="002060"/>
                        </a:solidFill>
                        <a:effectLst/>
                        <a:latin typeface="Times New Roman"/>
                        <a:ea typeface="Times New Roman"/>
                      </a:endParaRPr>
                    </a:p>
                  </a:txBody>
                  <a:tcPr marL="68580" marR="68580" marT="0" marB="0"/>
                </a:tc>
                <a:tc>
                  <a:txBody>
                    <a:bodyPr/>
                    <a:lstStyle/>
                    <a:p>
                      <a:pPr algn="ctr">
                        <a:spcAft>
                          <a:spcPts val="0"/>
                        </a:spcAft>
                        <a:tabLst>
                          <a:tab pos="180340" algn="l"/>
                        </a:tabLst>
                      </a:pPr>
                      <a:r>
                        <a:rPr lang="ru-RU" sz="1200" b="1" dirty="0">
                          <a:solidFill>
                            <a:srgbClr val="002060"/>
                          </a:solidFill>
                          <a:effectLst/>
                        </a:rPr>
                        <a:t> </a:t>
                      </a:r>
                      <a:r>
                        <a:rPr lang="ru-RU" sz="1200" b="1" dirty="0" smtClean="0">
                          <a:solidFill>
                            <a:srgbClr val="002060"/>
                          </a:solidFill>
                          <a:effectLst/>
                        </a:rPr>
                        <a:t>-</a:t>
                      </a:r>
                      <a:endParaRPr lang="ru-RU" sz="1200" b="1" dirty="0">
                        <a:solidFill>
                          <a:srgbClr val="002060"/>
                        </a:solidFill>
                        <a:effectLst/>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80340" algn="l"/>
                        </a:tabLst>
                        <a:defRPr/>
                      </a:pPr>
                      <a:r>
                        <a:rPr lang="ru-RU" sz="1200" b="1" dirty="0" smtClean="0">
                          <a:solidFill>
                            <a:srgbClr val="002060"/>
                          </a:solidFill>
                          <a:effectLst/>
                        </a:rPr>
                        <a:t>ПО ПАДЕЖАМ</a:t>
                      </a:r>
                    </a:p>
                  </a:txBody>
                  <a:tcPr marL="68580" marR="68580" marT="0" marB="0"/>
                </a:tc>
              </a:tr>
            </a:tbl>
          </a:graphicData>
        </a:graphic>
      </p:graphicFrame>
      <p:sp>
        <p:nvSpPr>
          <p:cNvPr id="3" name="Прямоугольник 2"/>
          <p:cNvSpPr/>
          <p:nvPr/>
        </p:nvSpPr>
        <p:spPr>
          <a:xfrm>
            <a:off x="1302376" y="620688"/>
            <a:ext cx="184731" cy="400110"/>
          </a:xfrm>
          <a:prstGeom prst="rect">
            <a:avLst/>
          </a:prstGeom>
        </p:spPr>
        <p:txBody>
          <a:bodyPr wrap="none">
            <a:spAutoFit/>
          </a:bodyPr>
          <a:lstStyle/>
          <a:p>
            <a:endParaRPr lang="ru-RU" sz="2000" dirty="0"/>
          </a:p>
        </p:txBody>
      </p:sp>
      <p:sp>
        <p:nvSpPr>
          <p:cNvPr id="5" name="Прямоугольник 4"/>
          <p:cNvSpPr/>
          <p:nvPr/>
        </p:nvSpPr>
        <p:spPr>
          <a:xfrm>
            <a:off x="467544" y="220578"/>
            <a:ext cx="8496944" cy="923330"/>
          </a:xfrm>
          <a:prstGeom prst="rect">
            <a:avLst/>
          </a:prstGeom>
        </p:spPr>
        <p:txBody>
          <a:bodyPr wrap="square">
            <a:spAutoFit/>
          </a:bodyPr>
          <a:lstStyle/>
          <a:p>
            <a:r>
              <a:rPr lang="ru-RU" altLang="ru-RU" b="1" cap="all" dirty="0">
                <a:solidFill>
                  <a:srgbClr val="C00000"/>
                </a:solidFill>
                <a:cs typeface="Arial" charset="0"/>
              </a:rPr>
              <a:t>Реализация построенного проекта                                                                                       </a:t>
            </a:r>
            <a:r>
              <a:rPr lang="ru-RU" b="1" dirty="0">
                <a:solidFill>
                  <a:srgbClr val="C00000"/>
                </a:solidFill>
              </a:rPr>
              <a:t>МЕТОД ИССЛЕДОВАНИЯ: СРАВНЕНИЕ</a:t>
            </a:r>
          </a:p>
          <a:p>
            <a:r>
              <a:rPr lang="ru-RU" b="1" dirty="0">
                <a:solidFill>
                  <a:srgbClr val="C00000"/>
                </a:solidFill>
              </a:rPr>
              <a:t>ЦЕЛЬ: </a:t>
            </a:r>
            <a:r>
              <a:rPr lang="ru-RU" b="1" dirty="0" smtClean="0">
                <a:solidFill>
                  <a:srgbClr val="C00000"/>
                </a:solidFill>
              </a:rPr>
              <a:t>СИСТЕМАТИЗАЦИЯ </a:t>
            </a:r>
            <a:r>
              <a:rPr lang="ru-RU" b="1" dirty="0">
                <a:solidFill>
                  <a:srgbClr val="C00000"/>
                </a:solidFill>
              </a:rPr>
              <a:t>ЗНАНИЙ  </a:t>
            </a:r>
            <a:r>
              <a:rPr lang="ru-RU" b="1" dirty="0" smtClean="0">
                <a:solidFill>
                  <a:srgbClr val="C00000"/>
                </a:solidFill>
              </a:rPr>
              <a:t> О САМОСТОЯТЕЛЬНЫХ  </a:t>
            </a:r>
            <a:r>
              <a:rPr lang="ru-RU" b="1" dirty="0">
                <a:solidFill>
                  <a:srgbClr val="C00000"/>
                </a:solidFill>
              </a:rPr>
              <a:t>ЧАСТЯХ РЕЧИ</a:t>
            </a:r>
          </a:p>
        </p:txBody>
      </p:sp>
    </p:spTree>
    <p:extLst>
      <p:ext uri="{BB962C8B-B14F-4D97-AF65-F5344CB8AC3E}">
        <p14:creationId xmlns:p14="http://schemas.microsoft.com/office/powerpoint/2010/main" val="19651738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1214</Words>
  <Application>Microsoft Office PowerPoint</Application>
  <PresentationFormat>Экран (4:3)</PresentationFormat>
  <Paragraphs>265</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152</cp:revision>
  <dcterms:created xsi:type="dcterms:W3CDTF">2014-05-29T18:47:41Z</dcterms:created>
  <dcterms:modified xsi:type="dcterms:W3CDTF">2014-06-22T04:18:37Z</dcterms:modified>
</cp:coreProperties>
</file>