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3" r:id="rId2"/>
    <p:sldId id="264" r:id="rId3"/>
    <p:sldId id="272" r:id="rId4"/>
    <p:sldId id="320" r:id="rId5"/>
    <p:sldId id="284" r:id="rId6"/>
    <p:sldId id="318" r:id="rId7"/>
    <p:sldId id="289" r:id="rId8"/>
    <p:sldId id="292" r:id="rId9"/>
    <p:sldId id="304" r:id="rId10"/>
    <p:sldId id="312" r:id="rId11"/>
    <p:sldId id="314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планете Земля</a:t>
            </a:r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3846241986779657"/>
          <c:y val="7.0609498031496534E-2"/>
          <c:w val="0.47908935814287212"/>
          <c:h val="0.81689050196850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Вода</a:t>
                    </a:r>
                    <a:endParaRPr lang="en-US" sz="2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Суша</a:t>
                    </a:r>
                    <a:endParaRPr lang="en-US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spPr>
              <a:solidFill>
                <a:srgbClr val="C0000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Пресная вода</c:v>
                </c:pt>
                <c:pt idx="1">
                  <c:v>Соленая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85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2084806867349951"/>
          <c:y val="0.28598818897637962"/>
          <c:w val="0.33883148043015032"/>
          <c:h val="0.36927362204724651"/>
        </c:manualLayout>
      </c:layout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0.61376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790069"/>
          <a:ext cx="6929486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32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endParaRPr lang="ru-RU" sz="32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           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7E67-0912-410C-BC5C-19ED8E7C3A4C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0512-8B11-4941-A167-82B9E176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395761" cy="374441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Прозвенел звонок, и в срок начинается урок.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Сегодня здесь закон  простой – учись и думай головой.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если знаешь, не зевай, скорее руку поднимай.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получилось- не беда, друзья помогут нам всегда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чел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3717032"/>
            <a:ext cx="2808312" cy="271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45314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Валим отходы и мусор мы в реки,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Дескать вода унесет,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у воды есть </a:t>
            </a:r>
            <a:r>
              <a:rPr lang="ru-RU" sz="2400" b="1" dirty="0" smtClean="0">
                <a:solidFill>
                  <a:srgbClr val="002060"/>
                </a:solidFill>
              </a:rPr>
              <a:t>пределы терпенья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Смотрите </a:t>
            </a:r>
            <a:r>
              <a:rPr lang="ru-RU" sz="2400" b="1" dirty="0" smtClean="0">
                <a:solidFill>
                  <a:srgbClr val="002060"/>
                </a:solidFill>
              </a:rPr>
              <a:t>же, </a:t>
            </a:r>
            <a:r>
              <a:rPr lang="ru-RU" sz="2400" b="1" dirty="0">
                <a:solidFill>
                  <a:srgbClr val="002060"/>
                </a:solidFill>
              </a:rPr>
              <a:t>люди, вперед!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latin typeface="Franklin Gothic Demi" pitchFamily="34" charset="0"/>
              </a:rPr>
              <a:t/>
            </a:r>
            <a:br>
              <a:rPr lang="ru-RU" sz="2400" dirty="0">
                <a:latin typeface="Franklin Gothic Demi" pitchFamily="34" charset="0"/>
              </a:rPr>
            </a:b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95736" y="5085184"/>
            <a:ext cx="5293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на Земле не </a:t>
            </a:r>
            <a:r>
              <a:rPr lang="ru-RU" sz="2400" b="1" dirty="0" smtClean="0">
                <a:solidFill>
                  <a:srgbClr val="002060"/>
                </a:solidFill>
              </a:rPr>
              <a:t>умирают реки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стороной обходит их беда.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будет оставаться в них навеки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Чистая и вкусная вода!</a:t>
            </a:r>
          </a:p>
        </p:txBody>
      </p:sp>
      <p:pic>
        <p:nvPicPr>
          <p:cNvPr id="2050" name="Picture 2" descr="C:\Users\user\Pictures\40858c396106d30951dc2ec4d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268760"/>
            <a:ext cx="3312368" cy="2242511"/>
          </a:xfrm>
          <a:prstGeom prst="rect">
            <a:avLst/>
          </a:prstGeom>
          <a:noFill/>
        </p:spPr>
      </p:pic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175137"/>
            <a:ext cx="8712968" cy="482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352928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Вывод:</a:t>
            </a:r>
          </a:p>
          <a:p>
            <a:pPr algn="ctr"/>
            <a:r>
              <a:rPr lang="ru-RU" sz="2800" b="1" dirty="0" smtClean="0"/>
              <a:t>1.Нельзя в водоёмы выбрасывать мусор. </a:t>
            </a:r>
          </a:p>
          <a:p>
            <a:pPr algn="ctr"/>
            <a:r>
              <a:rPr lang="ru-RU" sz="2800" b="1" dirty="0" smtClean="0"/>
              <a:t>От загрязнения воды страдает всё живое.</a:t>
            </a:r>
          </a:p>
          <a:p>
            <a:pPr algn="ctr"/>
            <a:r>
              <a:rPr lang="ru-RU" sz="2800" b="1" dirty="0" smtClean="0"/>
              <a:t>2. Большой вред водоёмам приносит отравление нефтяными продуктами. </a:t>
            </a:r>
          </a:p>
          <a:p>
            <a:pPr algn="ctr"/>
            <a:r>
              <a:rPr lang="ru-RU" sz="2800" b="1" dirty="0" smtClean="0"/>
              <a:t>От них погибают растения и животные, чахнут растения на берегах.</a:t>
            </a:r>
          </a:p>
          <a:p>
            <a:pPr algn="ctr"/>
            <a:r>
              <a:rPr lang="ru-RU" sz="2800" b="1" dirty="0" smtClean="0"/>
              <a:t>3. Загрязнённая вода вредна для здоровья человека.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Закон об охране природы запрещает спускать в водоёмы вредные отбросы и сточные воды,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вырубать  леса вокруг водоёмов.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2800" dirty="0" smtClean="0">
                <a:latin typeface="Monotype Corsiva" pitchFamily="66" charset="0"/>
              </a:rPr>
              <a:t>  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задание:</a:t>
            </a:r>
          </a:p>
          <a:p>
            <a:pPr marL="514350" lvl="0" indent="-514350"/>
            <a:r>
              <a:rPr lang="ru-RU" sz="3600" b="1" dirty="0" smtClean="0">
                <a:latin typeface="Monotype Corsiva" pitchFamily="66" charset="0"/>
              </a:rPr>
              <a:t>1.Повторить все о свойствах воды, пользуясь учебником (с.99)  и  картой исследования.</a:t>
            </a:r>
          </a:p>
          <a:p>
            <a:pPr marL="514350" lvl="0" indent="-514350"/>
            <a:endParaRPr lang="ru-RU" sz="3600" b="1" dirty="0" smtClean="0">
              <a:latin typeface="Monotype Corsiva" pitchFamily="66" charset="0"/>
            </a:endParaRPr>
          </a:p>
          <a:p>
            <a:pPr marL="514350" lvl="0" indent="-514350"/>
            <a:r>
              <a:rPr lang="ru-RU" sz="3600" b="1" dirty="0" smtClean="0">
                <a:latin typeface="Monotype Corsiva" pitchFamily="66" charset="0"/>
              </a:rPr>
              <a:t>2. Повторить свойства воды, проделав дома опыты (№28 в </a:t>
            </a:r>
            <a:r>
              <a:rPr lang="ru-RU" sz="3600" b="1" dirty="0" err="1" smtClean="0">
                <a:latin typeface="Monotype Corsiva" pitchFamily="66" charset="0"/>
              </a:rPr>
              <a:t>тпо</a:t>
            </a:r>
            <a:r>
              <a:rPr lang="ru-RU" sz="3600" b="1" dirty="0" smtClean="0">
                <a:latin typeface="Monotype Corsiva" pitchFamily="66" charset="0"/>
              </a:rPr>
              <a:t>)</a:t>
            </a:r>
          </a:p>
          <a:p>
            <a:pPr marL="514350" lvl="0" indent="-514350"/>
            <a:endParaRPr lang="ru-RU" sz="3600" b="1" dirty="0" smtClean="0">
              <a:latin typeface="Monotype Corsiva" pitchFamily="66" charset="0"/>
            </a:endParaRPr>
          </a:p>
          <a:p>
            <a:pPr marL="514350" lvl="0" indent="-514350"/>
            <a:r>
              <a:rPr lang="ru-RU" sz="3600" b="1" dirty="0" smtClean="0">
                <a:latin typeface="Monotype Corsiva" pitchFamily="66" charset="0"/>
              </a:rPr>
              <a:t>3.Нарисуй плакат на тему «Охрана воды»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 станция 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«Кладовая солнца»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2936"/>
            <a:ext cx="849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У тебя нет ни вкуса, ни цвета, ни запаха, тебя невозможно описать,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тобой наслаждаются, не ведая, что ты такое! Нельзя сказать, что ты необходима для жизни!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 – сама жизнь!»</a:t>
            </a:r>
            <a:endParaRPr lang="ru-RU" sz="3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3025495-bacc809b3dd14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1876425" cy="209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620688"/>
            <a:ext cx="6082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Французский писатель,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книги «Маленький принц»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Антуан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Экзюпери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сказал об этом веществе: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5113337" cy="4833938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ru-RU" sz="4400" i="1" dirty="0" smtClean="0"/>
          </a:p>
        </p:txBody>
      </p:sp>
      <p:pic>
        <p:nvPicPr>
          <p:cNvPr id="6148" name="Picture 5" descr="slovar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3367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_____________.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_____________________.  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_____________________. 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7.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_____________________.    </a:t>
            </a:r>
            <a:endParaRPr lang="ru-RU" sz="2800" b="1" u="sng" dirty="0" smtClean="0"/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Опыт 9. </a:t>
            </a:r>
            <a:r>
              <a:rPr lang="ru-RU" sz="2800" u="sng" dirty="0" smtClean="0"/>
              <a:t>_____________________.</a:t>
            </a:r>
          </a:p>
          <a:p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Вода – вещество.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Вода прозрачна.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Вода бесцветна. </a:t>
            </a:r>
            <a:endParaRPr lang="ru-RU" sz="2800" dirty="0" smtClean="0"/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Вода – растворитель, но  не всех веществ.</a:t>
            </a:r>
            <a:endParaRPr lang="ru-RU" sz="2800" dirty="0" smtClean="0"/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Не имеет запаха</a:t>
            </a:r>
            <a:r>
              <a:rPr lang="ru-RU" sz="2800" dirty="0" smtClean="0"/>
              <a:t>.</a:t>
            </a:r>
            <a:r>
              <a:rPr lang="ru-RU" sz="2800" u="sng" dirty="0" smtClean="0"/>
              <a:t> 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Не имеет вкуса.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Вода течё</a:t>
            </a:r>
            <a:r>
              <a:rPr lang="ru-RU" sz="2800" dirty="0" smtClean="0"/>
              <a:t>т.</a:t>
            </a:r>
            <a:endParaRPr lang="ru-RU" sz="2800" u="sng" dirty="0" smtClean="0"/>
          </a:p>
          <a:p>
            <a:r>
              <a:rPr lang="ru-RU" sz="2800" dirty="0" smtClean="0"/>
              <a:t> Опыт 7. Не имеет формы.</a:t>
            </a:r>
            <a:endParaRPr lang="ru-RU" sz="2800" u="sng" dirty="0" smtClean="0"/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При нагревании расширяется.    </a:t>
            </a:r>
            <a:endParaRPr lang="ru-RU" sz="2800" b="1" u="sng" dirty="0" smtClean="0"/>
          </a:p>
          <a:p>
            <a:r>
              <a:rPr lang="ru-RU" sz="2800" u="sng" dirty="0" smtClean="0"/>
              <a:t>                 При охлаждении сжимается.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5710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воды на планете?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3608" y="2060848"/>
          <a:ext cx="6429420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вода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встречается в природе 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87624" y="2420888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Выскажи своё мнение по поводу увиденного.</a:t>
            </a:r>
            <a:endParaRPr lang="ru-RU" sz="3600" b="1" u="sng" cap="none" spc="5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user\Pictures\umAE0JGxQ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3528392" cy="2258171"/>
          </a:xfrm>
          <a:prstGeom prst="rect">
            <a:avLst/>
          </a:prstGeom>
          <a:noFill/>
        </p:spPr>
      </p:pic>
      <p:pic>
        <p:nvPicPr>
          <p:cNvPr id="5123" name="Picture 3" descr="C:\Users\user\Pictures\bird5b7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196752"/>
            <a:ext cx="3342051" cy="2378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949280"/>
            <a:ext cx="830144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Почему погибли эти животные?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user\Pictures\untitl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3789040"/>
            <a:ext cx="4735808" cy="20817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rapper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Calligraphy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30000"/>
            </a:schemeClr>
          </a:gs>
          <a:gs pos="50000">
            <a:schemeClr val="phClr">
              <a:tint val="45000"/>
              <a:satMod val="220000"/>
            </a:schemeClr>
          </a:gs>
          <a:gs pos="100000">
            <a:schemeClr val="phClr">
              <a:tint val="90000"/>
              <a:satMod val="130000"/>
            </a:schemeClr>
          </a:gs>
        </a:gsLst>
        <a:lin ang="5400000" scaled="1"/>
      </a:gradFill>
      <a:gradFill rotWithShape="1">
        <a:gsLst>
          <a:gs pos="0">
            <a:schemeClr val="phClr">
              <a:tint val="100000"/>
              <a:shade val="90000"/>
              <a:hueMod val="100000"/>
              <a:satMod val="200000"/>
            </a:schemeClr>
          </a:gs>
          <a:gs pos="50000">
            <a:schemeClr val="phClr">
              <a:tint val="100000"/>
              <a:shade val="60000"/>
              <a:hueMod val="100000"/>
              <a:satMod val="180000"/>
            </a:schemeClr>
          </a:gs>
          <a:gs pos="100000">
            <a:schemeClr val="phClr">
              <a:tint val="100000"/>
              <a:shade val="90000"/>
              <a:hueMod val="100000"/>
              <a:satMod val="2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dbl" algn="ctr">
        <a:solidFill>
          <a:schemeClr val="phClr"/>
        </a:solidFill>
        <a:prstDash val="solid"/>
      </a:ln>
    </a:lnStyleLst>
    <a:effectStyleLst>
      <a:effectStyle>
        <a:effectLst>
          <a:glow rad="50600">
            <a:schemeClr val="phClr">
              <a:alpha val="40000"/>
            </a:schemeClr>
          </a:glow>
        </a:effectLst>
      </a:effectStyle>
      <a:effectStyle>
        <a:effectLst>
          <a:glow rad="101600">
            <a:schemeClr val="phClr">
              <a:alpha val="60000"/>
            </a:schemeClr>
          </a:glow>
        </a:effectLst>
        <a:scene3d>
          <a:camera prst="isometricLeftDown" fov="0">
            <a:rot lat="0" lon="0" rev="0"/>
          </a:camera>
          <a:lightRig rig="harsh" dir="tl">
            <a:rot lat="0" lon="0" rev="14280000"/>
          </a:lightRig>
        </a:scene3d>
        <a:sp3d prstMaterial="flat">
          <a:bevelT w="38100" h="50800" prst="softRound"/>
        </a:sp3d>
      </a:effectStyle>
      <a:effectStyle>
        <a:effectLst>
          <a:glow>
            <a:schemeClr val="phClr"/>
          </a:glow>
        </a:effectLst>
        <a:scene3d>
          <a:camera prst="isometricLeftDown">
            <a:rot lat="0" lon="0" rev="0"/>
          </a:camera>
          <a:lightRig rig="harsh" dir="tl">
            <a:rot lat="0" lon="0" rev="14280000"/>
          </a:lightRig>
        </a:scene3d>
        <a:sp3d extrusionH="63500" contourW="38100" prstMaterial="flat">
          <a:bevelT w="50800" h="635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285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2011-07-02T15:02:56Z</dcterms:created>
  <dcterms:modified xsi:type="dcterms:W3CDTF">2015-02-11T12:38:25Z</dcterms:modified>
</cp:coreProperties>
</file>