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69" r:id="rId3"/>
    <p:sldId id="289" r:id="rId4"/>
    <p:sldId id="276" r:id="rId5"/>
    <p:sldId id="279" r:id="rId6"/>
    <p:sldId id="278" r:id="rId7"/>
    <p:sldId id="283" r:id="rId8"/>
    <p:sldId id="275" r:id="rId9"/>
    <p:sldId id="282" r:id="rId10"/>
    <p:sldId id="281" r:id="rId11"/>
    <p:sldId id="28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0FAB"/>
    <a:srgbClr val="FFFFFF"/>
    <a:srgbClr val="35DCFD"/>
    <a:srgbClr val="FE868F"/>
    <a:srgbClr val="7DFC36"/>
    <a:srgbClr val="1F6705"/>
    <a:srgbClr val="070064"/>
    <a:srgbClr val="BE0A01"/>
    <a:srgbClr val="790A01"/>
    <a:srgbClr val="02561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5" d="100"/>
          <a:sy n="55" d="100"/>
        </p:scale>
        <p:origin x="-1026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59AD-5D00-4243-BA71-78933E955E42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7BC8-2829-474F-869E-75AFFE5CB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59AD-5D00-4243-BA71-78933E955E42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7BC8-2829-474F-869E-75AFFE5CB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59AD-5D00-4243-BA71-78933E955E42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7BC8-2829-474F-869E-75AFFE5CB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59AD-5D00-4243-BA71-78933E955E42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7BC8-2829-474F-869E-75AFFE5CB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59AD-5D00-4243-BA71-78933E955E42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7BC8-2829-474F-869E-75AFFE5CB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59AD-5D00-4243-BA71-78933E955E42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7BC8-2829-474F-869E-75AFFE5CB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59AD-5D00-4243-BA71-78933E955E42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7BC8-2829-474F-869E-75AFFE5CB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59AD-5D00-4243-BA71-78933E955E42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7BC8-2829-474F-869E-75AFFE5CB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59AD-5D00-4243-BA71-78933E955E42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7BC8-2829-474F-869E-75AFFE5CB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59AD-5D00-4243-BA71-78933E955E42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7BC8-2829-474F-869E-75AFFE5CB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59AD-5D00-4243-BA71-78933E955E42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7BC8-2829-474F-869E-75AFFE5CB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D59AD-5D00-4243-BA71-78933E955E42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7BC8-2829-474F-869E-75AFFE5CB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image" Target="../media/image2.jpeg"/><Relationship Id="rId7" Type="http://schemas.openxmlformats.org/officeDocument/2006/relationships/slide" Target="slide6.xml"/><Relationship Id="rId12" Type="http://schemas.openxmlformats.org/officeDocument/2006/relationships/slide" Target="slide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slide" Target="slide4.xml"/><Relationship Id="rId10" Type="http://schemas.openxmlformats.org/officeDocument/2006/relationships/slide" Target="slide8.xml"/><Relationship Id="rId4" Type="http://schemas.openxmlformats.org/officeDocument/2006/relationships/slide" Target="slide1.xml"/><Relationship Id="rId9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82a07565acd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0160"/>
            <a:ext cx="9144000" cy="686816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2571736" y="571480"/>
            <a:ext cx="4429156" cy="1000132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Тест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7158" y="3143248"/>
            <a:ext cx="8429684" cy="1428760"/>
          </a:xfrm>
          <a:prstGeom prst="rect">
            <a:avLst/>
          </a:prstGeom>
          <a:noFill/>
        </p:spPr>
        <p:txBody>
          <a:bodyPr wrap="none" rtlCol="0">
            <a:prstTxWarp prst="textWave1">
              <a:avLst/>
            </a:prstTxWarp>
            <a:spAutoFit/>
          </a:bodyPr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Части речи - имена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82a07565acd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0160"/>
            <a:ext cx="9144000" cy="6868160"/>
          </a:xfrm>
          <a:prstGeom prst="rect">
            <a:avLst/>
          </a:prstGeom>
          <a:noFill/>
        </p:spPr>
      </p:pic>
      <p:sp>
        <p:nvSpPr>
          <p:cNvPr id="4" name="Горизонтальный свиток 3"/>
          <p:cNvSpPr/>
          <p:nvPr/>
        </p:nvSpPr>
        <p:spPr>
          <a:xfrm>
            <a:off x="214282" y="0"/>
            <a:ext cx="6000792" cy="3714752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428604"/>
            <a:ext cx="61436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От какого слова однокоренное имя существительное женского рода в русском языке не образуется</a:t>
            </a:r>
            <a:endParaRPr lang="ru-RU" sz="3600" b="1" dirty="0"/>
          </a:p>
        </p:txBody>
      </p:sp>
      <p:sp>
        <p:nvSpPr>
          <p:cNvPr id="6" name="Пятно 2 5"/>
          <p:cNvSpPr/>
          <p:nvPr/>
        </p:nvSpPr>
        <p:spPr>
          <a:xfrm>
            <a:off x="6429356" y="214290"/>
            <a:ext cx="2714644" cy="2428892"/>
          </a:xfrm>
          <a:prstGeom prst="irregularSeal2">
            <a:avLst/>
          </a:prstGeom>
          <a:solidFill>
            <a:srgbClr val="7030A0"/>
          </a:solidFill>
          <a:ln w="82550">
            <a:solidFill>
              <a:srgbClr val="F90F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358082" y="1071546"/>
            <a:ext cx="714380" cy="928694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8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8" name="Управляющая кнопка: назад 7">
            <a:hlinkClick r:id="rId3" action="ppaction://hlinksldjump" highlightClick="1"/>
          </p:cNvPr>
          <p:cNvSpPr/>
          <p:nvPr/>
        </p:nvSpPr>
        <p:spPr>
          <a:xfrm>
            <a:off x="8001024" y="6244188"/>
            <a:ext cx="613820" cy="613812"/>
          </a:xfrm>
          <a:prstGeom prst="actionButtonBackPreviou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714348" y="3929066"/>
            <a:ext cx="7929618" cy="2071702"/>
          </a:xfrm>
          <a:prstGeom prst="flowChartAlternateProcess">
            <a:avLst/>
          </a:prstGeom>
          <a:solidFill>
            <a:srgbClr val="00B0F0"/>
          </a:solidFill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71700" lvl="4" indent="-342900" algn="ctr">
              <a:buAutoNum type="arabicParenR"/>
            </a:pP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428728" y="4214818"/>
            <a:ext cx="713503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1) пианист       3) мастер</a:t>
            </a:r>
          </a:p>
          <a:p>
            <a:r>
              <a:rPr lang="ru-RU" sz="4800" b="1" dirty="0" smtClean="0"/>
              <a:t>2) мечтатель  4) водитель 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82a07565acd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0160"/>
            <a:ext cx="9144000" cy="6868160"/>
          </a:xfrm>
          <a:prstGeom prst="rect">
            <a:avLst/>
          </a:prstGeom>
          <a:noFill/>
        </p:spPr>
      </p:pic>
      <p:sp>
        <p:nvSpPr>
          <p:cNvPr id="4" name="Горизонтальный свиток 3"/>
          <p:cNvSpPr/>
          <p:nvPr/>
        </p:nvSpPr>
        <p:spPr>
          <a:xfrm>
            <a:off x="285720" y="0"/>
            <a:ext cx="5715040" cy="2571744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714348" y="500042"/>
            <a:ext cx="492922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каком падеже в предложении нет имени существительного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ятно 2 5"/>
          <p:cNvSpPr/>
          <p:nvPr/>
        </p:nvSpPr>
        <p:spPr>
          <a:xfrm>
            <a:off x="6143636" y="0"/>
            <a:ext cx="2786082" cy="2571744"/>
          </a:xfrm>
          <a:prstGeom prst="irregularSeal2">
            <a:avLst/>
          </a:prstGeom>
          <a:solidFill>
            <a:srgbClr val="070064"/>
          </a:solidFill>
          <a:ln w="82550">
            <a:solidFill>
              <a:srgbClr val="35DC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072330" y="785794"/>
            <a:ext cx="785818" cy="1000132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9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8" name="Управляющая кнопка: назад 7">
            <a:hlinkClick r:id="rId3" action="ppaction://hlinksldjump" highlightClick="1"/>
          </p:cNvPr>
          <p:cNvSpPr/>
          <p:nvPr/>
        </p:nvSpPr>
        <p:spPr>
          <a:xfrm>
            <a:off x="8001024" y="6244188"/>
            <a:ext cx="613820" cy="613812"/>
          </a:xfrm>
          <a:prstGeom prst="actionButtonBackPreviou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85720" y="2786058"/>
            <a:ext cx="7572428" cy="3786214"/>
          </a:xfrm>
          <a:prstGeom prst="flowChartAlternateProcess">
            <a:avLst/>
          </a:prstGeom>
          <a:solidFill>
            <a:srgbClr val="00B0F0"/>
          </a:solidFill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71700" lvl="4" indent="-342900" algn="ctr">
              <a:buAutoNum type="arabicParenR"/>
            </a:pP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42910" y="3071810"/>
            <a:ext cx="6723315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/>
              <a:t>Наташа подкладывала медвежонку </a:t>
            </a:r>
          </a:p>
          <a:p>
            <a:pPr algn="ctr"/>
            <a:r>
              <a:rPr lang="ru-RU" sz="3200" b="1" dirty="0" smtClean="0"/>
              <a:t>в клетку яблоки.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857224" y="4572008"/>
            <a:ext cx="671138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1) в именит.  3) в дат.</a:t>
            </a:r>
          </a:p>
          <a:p>
            <a:r>
              <a:rPr lang="ru-RU" sz="4800" b="1" dirty="0" smtClean="0"/>
              <a:t>2) в винит      4) в </a:t>
            </a:r>
            <a:r>
              <a:rPr lang="ru-RU" sz="4800" b="1" dirty="0" err="1" smtClean="0"/>
              <a:t>предл</a:t>
            </a:r>
            <a:r>
              <a:rPr lang="ru-RU" sz="4800" b="1" dirty="0" smtClean="0"/>
              <a:t>. 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82a07565acd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0160"/>
            <a:ext cx="9144000" cy="6868160"/>
          </a:xfrm>
          <a:prstGeom prst="rect">
            <a:avLst/>
          </a:prstGeom>
          <a:noFill/>
        </p:spPr>
      </p:pic>
      <p:pic>
        <p:nvPicPr>
          <p:cNvPr id="1026" name="Picture 2" descr="C:\Documents and Settings\Admin\Мои документы\Мои рисунки\иииии.jp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00000">
            <a:off x="142860" y="-1000140"/>
            <a:ext cx="8572560" cy="8858279"/>
          </a:xfrm>
          <a:prstGeom prst="rect">
            <a:avLst/>
          </a:prstGeom>
          <a:noFill/>
        </p:spPr>
      </p:pic>
      <p:sp>
        <p:nvSpPr>
          <p:cNvPr id="7" name="Шестиугольник 6">
            <a:hlinkClick r:id="rId4" action="ppaction://hlinksldjump"/>
          </p:cNvPr>
          <p:cNvSpPr/>
          <p:nvPr/>
        </p:nvSpPr>
        <p:spPr>
          <a:xfrm>
            <a:off x="642910" y="1285860"/>
            <a:ext cx="1857388" cy="1643074"/>
          </a:xfrm>
          <a:prstGeom prst="hexagon">
            <a:avLst/>
          </a:prstGeom>
          <a:solidFill>
            <a:srgbClr val="FFFF00"/>
          </a:solidFill>
          <a:ln w="44450">
            <a:solidFill>
              <a:srgbClr val="1204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Шестиугольник 7">
            <a:hlinkClick r:id="rId5" action="ppaction://hlinksldjump"/>
          </p:cNvPr>
          <p:cNvSpPr/>
          <p:nvPr/>
        </p:nvSpPr>
        <p:spPr>
          <a:xfrm>
            <a:off x="3000364" y="642918"/>
            <a:ext cx="1857388" cy="1643074"/>
          </a:xfrm>
          <a:prstGeom prst="hexago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Шестиугольник 8">
            <a:hlinkClick r:id="rId6" action="ppaction://hlinksldjump"/>
          </p:cNvPr>
          <p:cNvSpPr/>
          <p:nvPr/>
        </p:nvSpPr>
        <p:spPr>
          <a:xfrm>
            <a:off x="5072066" y="571480"/>
            <a:ext cx="1857388" cy="1643074"/>
          </a:xfrm>
          <a:prstGeom prst="hexago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Шестиугольник 9">
            <a:hlinkClick r:id="rId7" action="ppaction://hlinksldjump"/>
          </p:cNvPr>
          <p:cNvSpPr/>
          <p:nvPr/>
        </p:nvSpPr>
        <p:spPr>
          <a:xfrm>
            <a:off x="6357950" y="2285992"/>
            <a:ext cx="1857388" cy="1643074"/>
          </a:xfrm>
          <a:prstGeom prst="hexago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Шестиугольник 10">
            <a:hlinkClick r:id="rId8" action="ppaction://hlinksldjump"/>
          </p:cNvPr>
          <p:cNvSpPr/>
          <p:nvPr/>
        </p:nvSpPr>
        <p:spPr>
          <a:xfrm>
            <a:off x="4857752" y="4429132"/>
            <a:ext cx="1857388" cy="1643074"/>
          </a:xfrm>
          <a:prstGeom prst="hexago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Шестиугольник 11">
            <a:hlinkClick r:id="rId9" action="ppaction://hlinksldjump"/>
          </p:cNvPr>
          <p:cNvSpPr/>
          <p:nvPr/>
        </p:nvSpPr>
        <p:spPr>
          <a:xfrm>
            <a:off x="571472" y="3429000"/>
            <a:ext cx="1857388" cy="1643074"/>
          </a:xfrm>
          <a:prstGeom prst="hexago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Шестиугольник 12">
            <a:hlinkClick r:id="rId10" action="ppaction://hlinksldjump"/>
          </p:cNvPr>
          <p:cNvSpPr/>
          <p:nvPr/>
        </p:nvSpPr>
        <p:spPr>
          <a:xfrm>
            <a:off x="2285984" y="2714620"/>
            <a:ext cx="1857388" cy="1643074"/>
          </a:xfrm>
          <a:prstGeom prst="hexago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Шестиугольник 13">
            <a:hlinkClick r:id="rId11" action="ppaction://hlinksldjump"/>
          </p:cNvPr>
          <p:cNvSpPr/>
          <p:nvPr/>
        </p:nvSpPr>
        <p:spPr>
          <a:xfrm>
            <a:off x="4572000" y="2571744"/>
            <a:ext cx="1857388" cy="1643074"/>
          </a:xfrm>
          <a:prstGeom prst="hexago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Шестиугольник 14">
            <a:hlinkClick r:id="rId12" action="ppaction://hlinksldjump"/>
          </p:cNvPr>
          <p:cNvSpPr/>
          <p:nvPr/>
        </p:nvSpPr>
        <p:spPr>
          <a:xfrm>
            <a:off x="2643174" y="4857760"/>
            <a:ext cx="1857388" cy="1643074"/>
          </a:xfrm>
          <a:prstGeom prst="hexago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071538" y="1571612"/>
            <a:ext cx="857256" cy="1000132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ru-RU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71868" y="928670"/>
            <a:ext cx="857256" cy="1000132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ru-RU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43570" y="857232"/>
            <a:ext cx="785818" cy="1071570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ru-RU" b="1" dirty="0">
              <a:ln w="11430"/>
              <a:solidFill>
                <a:schemeClr val="accent5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14612" y="2928934"/>
            <a:ext cx="928694" cy="1214446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F90FAB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endParaRPr lang="ru-RU" b="1" dirty="0">
              <a:ln w="11430"/>
              <a:solidFill>
                <a:srgbClr val="F90FAB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14942" y="3000372"/>
            <a:ext cx="714380" cy="857256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047627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</a:t>
            </a:r>
            <a:endParaRPr lang="ru-RU" b="1" dirty="0">
              <a:ln w="11430"/>
              <a:solidFill>
                <a:srgbClr val="047627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00892" y="2714620"/>
            <a:ext cx="714380" cy="857256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ru-RU" b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57818" y="4643446"/>
            <a:ext cx="857256" cy="1214446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7604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</a:t>
            </a:r>
            <a:endParaRPr lang="ru-RU" b="1" dirty="0">
              <a:ln w="11430"/>
              <a:solidFill>
                <a:srgbClr val="7604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71538" y="3571876"/>
            <a:ext cx="857256" cy="1285884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ru-RU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143240" y="5143512"/>
            <a:ext cx="785818" cy="1143008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04441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</a:t>
            </a:r>
            <a:endParaRPr lang="ru-RU" b="1" dirty="0">
              <a:ln w="11430"/>
              <a:solidFill>
                <a:srgbClr val="04441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82a07565acd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0160"/>
            <a:ext cx="9144000" cy="6868160"/>
          </a:xfrm>
          <a:prstGeom prst="rect">
            <a:avLst/>
          </a:prstGeom>
          <a:noFill/>
        </p:spPr>
      </p:pic>
      <p:sp>
        <p:nvSpPr>
          <p:cNvPr id="4" name="Вертикальный свиток 3"/>
          <p:cNvSpPr/>
          <p:nvPr/>
        </p:nvSpPr>
        <p:spPr>
          <a:xfrm rot="5400000">
            <a:off x="5429260" y="-1643102"/>
            <a:ext cx="1643066" cy="5357850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714612" y="428604"/>
            <a:ext cx="700092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Какое слово является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именем</a:t>
            </a:r>
            <a:r>
              <a:rPr kumimoji="0" lang="en-US" sz="4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sz="40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Пятно 2 6"/>
          <p:cNvSpPr/>
          <p:nvPr/>
        </p:nvSpPr>
        <p:spPr>
          <a:xfrm>
            <a:off x="928662" y="0"/>
            <a:ext cx="2500298" cy="2571768"/>
          </a:xfrm>
          <a:prstGeom prst="irregularSeal2">
            <a:avLst/>
          </a:prstGeom>
          <a:solidFill>
            <a:srgbClr val="F90FAB"/>
          </a:solidFill>
          <a:ln w="95250">
            <a:solidFill>
              <a:srgbClr val="FCA6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643042" y="928670"/>
            <a:ext cx="785818" cy="785818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1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9" name="Управляющая кнопка: назад 8">
            <a:hlinkClick r:id="rId3" action="ppaction://hlinksldjump" highlightClick="1"/>
          </p:cNvPr>
          <p:cNvSpPr/>
          <p:nvPr/>
        </p:nvSpPr>
        <p:spPr>
          <a:xfrm>
            <a:off x="8001024" y="6244188"/>
            <a:ext cx="613820" cy="613812"/>
          </a:xfrm>
          <a:prstGeom prst="actionButtonBackPreviou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642910" y="3643314"/>
            <a:ext cx="7929618" cy="2071702"/>
          </a:xfrm>
          <a:prstGeom prst="flowChartAlternateProcess">
            <a:avLst/>
          </a:prstGeom>
          <a:solidFill>
            <a:srgbClr val="00B0F0"/>
          </a:solidFill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71700" lvl="4" indent="-342900" algn="ctr">
              <a:buAutoNum type="arabicParenR"/>
            </a:pP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928794" y="3786190"/>
            <a:ext cx="586917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1)боль           3) гореть</a:t>
            </a:r>
          </a:p>
          <a:p>
            <a:r>
              <a:rPr lang="ru-RU" sz="4800" b="1" dirty="0" smtClean="0"/>
              <a:t>2)бежать      4)они 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82a07565acd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0160"/>
            <a:ext cx="9144000" cy="6868160"/>
          </a:xfrm>
          <a:prstGeom prst="rect">
            <a:avLst/>
          </a:prstGeom>
          <a:noFill/>
        </p:spPr>
      </p:pic>
      <p:sp>
        <p:nvSpPr>
          <p:cNvPr id="4" name="Горизонтальный свиток 3"/>
          <p:cNvSpPr/>
          <p:nvPr/>
        </p:nvSpPr>
        <p:spPr>
          <a:xfrm>
            <a:off x="2643174" y="0"/>
            <a:ext cx="6286544" cy="2571768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857488" y="357166"/>
            <a:ext cx="600079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Какое имя существительное имеет форму только единственного числа</a:t>
            </a:r>
            <a:endParaRPr kumimoji="0" lang="ru-RU" sz="3600" b="1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6" name="Пятно 2 5"/>
          <p:cNvSpPr/>
          <p:nvPr/>
        </p:nvSpPr>
        <p:spPr>
          <a:xfrm>
            <a:off x="0" y="0"/>
            <a:ext cx="2357422" cy="2500306"/>
          </a:xfrm>
          <a:prstGeom prst="irregularSeal2">
            <a:avLst/>
          </a:prstGeom>
          <a:solidFill>
            <a:srgbClr val="04441C"/>
          </a:solidFill>
          <a:ln w="82550">
            <a:solidFill>
              <a:srgbClr val="00FE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14348" y="857232"/>
            <a:ext cx="785818" cy="857256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2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8" name="Управляющая кнопка: назад 7">
            <a:hlinkClick r:id="rId3" action="ppaction://hlinksldjump" highlightClick="1"/>
          </p:cNvPr>
          <p:cNvSpPr/>
          <p:nvPr/>
        </p:nvSpPr>
        <p:spPr>
          <a:xfrm>
            <a:off x="8001024" y="6244188"/>
            <a:ext cx="613820" cy="613812"/>
          </a:xfrm>
          <a:prstGeom prst="actionButtonBackPreviou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857224" y="3571876"/>
            <a:ext cx="7929618" cy="2071702"/>
          </a:xfrm>
          <a:prstGeom prst="flowChartAlternateProcess">
            <a:avLst/>
          </a:prstGeom>
          <a:solidFill>
            <a:srgbClr val="00B0F0"/>
          </a:solidFill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71700" lvl="4" indent="-342900" algn="ctr">
              <a:buAutoNum type="arabicParenR"/>
            </a:pP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928794" y="3786190"/>
            <a:ext cx="637405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1)книга           3) мебель</a:t>
            </a:r>
          </a:p>
          <a:p>
            <a:r>
              <a:rPr lang="ru-RU" sz="4800" b="1" dirty="0" smtClean="0"/>
              <a:t>2)куст              4)роща 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82a07565acd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0160"/>
            <a:ext cx="9144000" cy="6868160"/>
          </a:xfrm>
          <a:prstGeom prst="rect">
            <a:avLst/>
          </a:prstGeom>
          <a:noFill/>
        </p:spPr>
      </p:pic>
      <p:sp>
        <p:nvSpPr>
          <p:cNvPr id="6" name="Горизонтальный свиток 5"/>
          <p:cNvSpPr/>
          <p:nvPr/>
        </p:nvSpPr>
        <p:spPr>
          <a:xfrm>
            <a:off x="2786050" y="0"/>
            <a:ext cx="6072230" cy="2428868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14678" y="428604"/>
            <a:ext cx="53578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Найди имя существительное по его признакам:</a:t>
            </a:r>
          </a:p>
          <a:p>
            <a:pPr algn="ctr"/>
            <a:r>
              <a:rPr lang="ru-RU" sz="3200" b="1" dirty="0" smtClean="0"/>
              <a:t> с.р., ед.ч., в пр.п.</a:t>
            </a:r>
            <a:endParaRPr lang="ru-RU" sz="3200" b="1" dirty="0"/>
          </a:p>
        </p:txBody>
      </p:sp>
      <p:sp>
        <p:nvSpPr>
          <p:cNvPr id="3" name="Пятно 2 2"/>
          <p:cNvSpPr/>
          <p:nvPr/>
        </p:nvSpPr>
        <p:spPr>
          <a:xfrm>
            <a:off x="357158" y="0"/>
            <a:ext cx="2500298" cy="2500306"/>
          </a:xfrm>
          <a:prstGeom prst="irregularSeal2">
            <a:avLst/>
          </a:prstGeom>
          <a:solidFill>
            <a:srgbClr val="120476"/>
          </a:solidFill>
          <a:ln w="793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071538" y="785794"/>
            <a:ext cx="785818" cy="928694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3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8" name="Управляющая кнопка: назад 7">
            <a:hlinkClick r:id="rId3" action="ppaction://hlinksldjump" highlightClick="1"/>
          </p:cNvPr>
          <p:cNvSpPr/>
          <p:nvPr/>
        </p:nvSpPr>
        <p:spPr>
          <a:xfrm>
            <a:off x="8001024" y="6244188"/>
            <a:ext cx="613820" cy="613812"/>
          </a:xfrm>
          <a:prstGeom prst="actionButtonBackPreviou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714348" y="3643314"/>
            <a:ext cx="7929618" cy="2071702"/>
          </a:xfrm>
          <a:prstGeom prst="flowChartAlternateProcess">
            <a:avLst/>
          </a:prstGeom>
          <a:solidFill>
            <a:srgbClr val="00B0F0"/>
          </a:solidFill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71700" lvl="4" indent="-342900" algn="ctr">
              <a:buAutoNum type="arabicParenR"/>
            </a:pP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428728" y="3857628"/>
            <a:ext cx="676178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1) в небе           3) о ночах</a:t>
            </a:r>
          </a:p>
          <a:p>
            <a:r>
              <a:rPr lang="ru-RU" sz="4800" b="1" dirty="0" smtClean="0"/>
              <a:t>2)на траве        4)с пеной 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82a07565acd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0160"/>
            <a:ext cx="9144000" cy="6868160"/>
          </a:xfrm>
          <a:prstGeom prst="rect">
            <a:avLst/>
          </a:prstGeom>
          <a:noFill/>
        </p:spPr>
      </p:pic>
      <p:sp>
        <p:nvSpPr>
          <p:cNvPr id="4" name="Горизонтальный свиток 3"/>
          <p:cNvSpPr/>
          <p:nvPr/>
        </p:nvSpPr>
        <p:spPr>
          <a:xfrm>
            <a:off x="0" y="-214338"/>
            <a:ext cx="5929322" cy="2357454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57158" y="285728"/>
            <a:ext cx="52864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каком слове не нужен </a:t>
            </a:r>
            <a:r>
              <a:rPr kumimoji="0" lang="ru-RU" sz="3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ь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ятно 2 5"/>
          <p:cNvSpPr/>
          <p:nvPr/>
        </p:nvSpPr>
        <p:spPr>
          <a:xfrm>
            <a:off x="6429388" y="0"/>
            <a:ext cx="2286016" cy="2714620"/>
          </a:xfrm>
          <a:prstGeom prst="irregularSeal2">
            <a:avLst/>
          </a:prstGeom>
          <a:solidFill>
            <a:srgbClr val="650352"/>
          </a:solidFill>
          <a:ln w="82550">
            <a:solidFill>
              <a:srgbClr val="F90F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072330" y="1000108"/>
            <a:ext cx="714380" cy="928694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4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8" name="Управляющая кнопка: назад 7">
            <a:hlinkClick r:id="rId3" action="ppaction://hlinksldjump" highlightClick="1"/>
          </p:cNvPr>
          <p:cNvSpPr/>
          <p:nvPr/>
        </p:nvSpPr>
        <p:spPr>
          <a:xfrm>
            <a:off x="8001024" y="6244188"/>
            <a:ext cx="613820" cy="613812"/>
          </a:xfrm>
          <a:prstGeom prst="actionButtonBackPreviou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714348" y="3643314"/>
            <a:ext cx="7929618" cy="2071702"/>
          </a:xfrm>
          <a:prstGeom prst="flowChartAlternateProcess">
            <a:avLst/>
          </a:prstGeom>
          <a:solidFill>
            <a:srgbClr val="00B0F0"/>
          </a:solidFill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71700" lvl="4" indent="-342900" algn="ctr">
              <a:buAutoNum type="arabicParenR"/>
            </a:pP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428728" y="3857628"/>
            <a:ext cx="623959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1) </a:t>
            </a:r>
            <a:r>
              <a:rPr lang="ru-RU" sz="4800" b="1" dirty="0" err="1" smtClean="0"/>
              <a:t>помощ_</a:t>
            </a:r>
            <a:r>
              <a:rPr lang="ru-RU" sz="4800" b="1" dirty="0" smtClean="0"/>
              <a:t>       3) </a:t>
            </a:r>
            <a:r>
              <a:rPr lang="ru-RU" sz="4800" b="1" dirty="0" err="1" smtClean="0"/>
              <a:t>доч_</a:t>
            </a:r>
            <a:endParaRPr lang="ru-RU" sz="4800" b="1" dirty="0" smtClean="0"/>
          </a:p>
          <a:p>
            <a:r>
              <a:rPr lang="ru-RU" sz="4800" b="1" dirty="0" smtClean="0"/>
              <a:t>2)</a:t>
            </a:r>
            <a:r>
              <a:rPr lang="ru-RU" sz="4800" b="1" dirty="0" err="1" smtClean="0"/>
              <a:t>камыш_</a:t>
            </a:r>
            <a:r>
              <a:rPr lang="ru-RU" sz="4800" b="1" dirty="0" smtClean="0"/>
              <a:t>        4)</a:t>
            </a:r>
            <a:r>
              <a:rPr lang="ru-RU" sz="4800" b="1" dirty="0" err="1" smtClean="0"/>
              <a:t>рож_</a:t>
            </a:r>
            <a:r>
              <a:rPr lang="ru-RU" sz="4800" b="1" dirty="0" smtClean="0"/>
              <a:t> 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82a07565acd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0160"/>
            <a:ext cx="9144000" cy="6868160"/>
          </a:xfrm>
          <a:prstGeom prst="rect">
            <a:avLst/>
          </a:prstGeom>
          <a:noFill/>
        </p:spPr>
      </p:pic>
      <p:sp>
        <p:nvSpPr>
          <p:cNvPr id="4" name="Горизонтальный свиток 3"/>
          <p:cNvSpPr/>
          <p:nvPr/>
        </p:nvSpPr>
        <p:spPr>
          <a:xfrm>
            <a:off x="2643174" y="0"/>
            <a:ext cx="6500826" cy="2071678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2500298" y="531949"/>
            <a:ext cx="664370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 какого имени прилагательного нельзя определить род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ятно 2 5"/>
          <p:cNvSpPr/>
          <p:nvPr/>
        </p:nvSpPr>
        <p:spPr>
          <a:xfrm rot="20846737">
            <a:off x="454645" y="210776"/>
            <a:ext cx="2175873" cy="2150193"/>
          </a:xfrm>
          <a:prstGeom prst="irregularSeal2">
            <a:avLst/>
          </a:prstGeom>
          <a:solidFill>
            <a:schemeClr val="accent6">
              <a:lumMod val="75000"/>
            </a:schemeClr>
          </a:solidFill>
          <a:ln w="79375">
            <a:solidFill>
              <a:srgbClr val="EFFD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142976" y="1000108"/>
            <a:ext cx="642942" cy="857256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5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8" name="Управляющая кнопка: назад 7">
            <a:hlinkClick r:id="rId3" action="ppaction://hlinksldjump" highlightClick="1"/>
          </p:cNvPr>
          <p:cNvSpPr/>
          <p:nvPr/>
        </p:nvSpPr>
        <p:spPr>
          <a:xfrm>
            <a:off x="8001024" y="6244188"/>
            <a:ext cx="613820" cy="613812"/>
          </a:xfrm>
          <a:prstGeom prst="actionButtonBackPreviou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714348" y="3643314"/>
            <a:ext cx="7929618" cy="2071702"/>
          </a:xfrm>
          <a:prstGeom prst="flowChartAlternateProcess">
            <a:avLst/>
          </a:prstGeom>
          <a:solidFill>
            <a:srgbClr val="00B0F0"/>
          </a:solidFill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71700" lvl="4" indent="-342900" algn="ctr">
              <a:buAutoNum type="arabicParenR"/>
            </a:pP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428728" y="3857628"/>
            <a:ext cx="657423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1) кислый       3) кислая</a:t>
            </a:r>
          </a:p>
          <a:p>
            <a:r>
              <a:rPr lang="ru-RU" sz="4800" b="1" dirty="0" smtClean="0"/>
              <a:t>2) кислое        4) кислые 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82a07565acd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0160"/>
            <a:ext cx="9144000" cy="6868160"/>
          </a:xfrm>
          <a:prstGeom prst="rect">
            <a:avLst/>
          </a:prstGeom>
          <a:noFill/>
        </p:spPr>
      </p:pic>
      <p:sp>
        <p:nvSpPr>
          <p:cNvPr id="4" name="Горизонтальный свиток 3"/>
          <p:cNvSpPr/>
          <p:nvPr/>
        </p:nvSpPr>
        <p:spPr>
          <a:xfrm>
            <a:off x="0" y="0"/>
            <a:ext cx="5857884" cy="2643182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571472" y="427475"/>
            <a:ext cx="514353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какие имена прилагательные нужно вписать окончание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-ее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ятно 2 4"/>
          <p:cNvSpPr/>
          <p:nvPr/>
        </p:nvSpPr>
        <p:spPr>
          <a:xfrm>
            <a:off x="5857884" y="285728"/>
            <a:ext cx="2571768" cy="2357454"/>
          </a:xfrm>
          <a:prstGeom prst="irregularSeal2">
            <a:avLst/>
          </a:prstGeom>
          <a:solidFill>
            <a:srgbClr val="025610"/>
          </a:solidFill>
          <a:ln w="82550">
            <a:solidFill>
              <a:srgbClr val="7DFC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786578" y="1071546"/>
            <a:ext cx="642942" cy="928694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6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8" name="Управляющая кнопка: назад 7">
            <a:hlinkClick r:id="rId3" action="ppaction://hlinksldjump" highlightClick="1"/>
          </p:cNvPr>
          <p:cNvSpPr/>
          <p:nvPr/>
        </p:nvSpPr>
        <p:spPr>
          <a:xfrm>
            <a:off x="8001024" y="6244188"/>
            <a:ext cx="613820" cy="613812"/>
          </a:xfrm>
          <a:prstGeom prst="actionButtonBackPreviou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14282" y="2786058"/>
            <a:ext cx="6929486" cy="3786214"/>
          </a:xfrm>
          <a:prstGeom prst="flowChartAlternateProcess">
            <a:avLst/>
          </a:prstGeom>
          <a:solidFill>
            <a:srgbClr val="00B0F0"/>
          </a:solidFill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71700" lvl="4" indent="-342900" algn="ctr">
              <a:buAutoNum type="arabicParenR"/>
            </a:pP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85786" y="3286124"/>
            <a:ext cx="58579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4000" b="1" dirty="0" smtClean="0"/>
              <a:t> </a:t>
            </a:r>
            <a:r>
              <a:rPr lang="ru-RU" sz="4000" b="1" dirty="0" err="1" smtClean="0"/>
              <a:t>домашн__</a:t>
            </a:r>
            <a:r>
              <a:rPr lang="ru-RU" sz="4000" b="1" dirty="0" smtClean="0"/>
              <a:t>   задание</a:t>
            </a:r>
          </a:p>
          <a:p>
            <a:pPr marL="342900" indent="-342900">
              <a:buAutoNum type="arabicParenR"/>
            </a:pPr>
            <a:r>
              <a:rPr lang="ru-RU" sz="4000" b="1" dirty="0" smtClean="0"/>
              <a:t> </a:t>
            </a:r>
            <a:r>
              <a:rPr lang="ru-RU" sz="4000" b="1" dirty="0" err="1" smtClean="0"/>
              <a:t>домашн__</a:t>
            </a:r>
            <a:r>
              <a:rPr lang="ru-RU" sz="4000" b="1" dirty="0" smtClean="0"/>
              <a:t>  выпечка</a:t>
            </a:r>
          </a:p>
          <a:p>
            <a:pPr marL="342900" indent="-342900">
              <a:buAutoNum type="arabicParenR"/>
            </a:pPr>
            <a:r>
              <a:rPr lang="ru-RU" sz="4000" b="1" dirty="0" smtClean="0"/>
              <a:t> </a:t>
            </a:r>
            <a:r>
              <a:rPr lang="ru-RU" sz="4000" b="1" dirty="0" err="1" smtClean="0"/>
              <a:t>утренн__</a:t>
            </a:r>
            <a:r>
              <a:rPr lang="ru-RU" sz="4000" b="1" dirty="0" smtClean="0"/>
              <a:t>  небо</a:t>
            </a:r>
          </a:p>
          <a:p>
            <a:pPr marL="342900" indent="-342900">
              <a:buAutoNum type="arabicParenR"/>
            </a:pPr>
            <a:r>
              <a:rPr lang="ru-RU" sz="4000" b="1" dirty="0" smtClean="0"/>
              <a:t> </a:t>
            </a:r>
            <a:r>
              <a:rPr lang="ru-RU" sz="4000" b="1" dirty="0" err="1" smtClean="0"/>
              <a:t>утренн__</a:t>
            </a:r>
            <a:r>
              <a:rPr lang="ru-RU" sz="4000" b="1" dirty="0" smtClean="0"/>
              <a:t>  голоса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82a07565acd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0160"/>
            <a:ext cx="9144000" cy="6868160"/>
          </a:xfrm>
          <a:prstGeom prst="rect">
            <a:avLst/>
          </a:prstGeom>
          <a:noFill/>
        </p:spPr>
      </p:pic>
      <p:sp>
        <p:nvSpPr>
          <p:cNvPr id="4" name="Горизонтальный свиток 3"/>
          <p:cNvSpPr/>
          <p:nvPr/>
        </p:nvSpPr>
        <p:spPr>
          <a:xfrm>
            <a:off x="3500430" y="0"/>
            <a:ext cx="5643570" cy="2285992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4000497" y="713227"/>
            <a:ext cx="478634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какой строке все слова пишутся с 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ь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ятно 2 4"/>
          <p:cNvSpPr/>
          <p:nvPr/>
        </p:nvSpPr>
        <p:spPr>
          <a:xfrm>
            <a:off x="642910" y="285728"/>
            <a:ext cx="2786050" cy="2357454"/>
          </a:xfrm>
          <a:prstGeom prst="irregularSeal2">
            <a:avLst/>
          </a:prstGeom>
          <a:solidFill>
            <a:srgbClr val="BE0A01"/>
          </a:solidFill>
          <a:ln w="82550">
            <a:solidFill>
              <a:srgbClr val="FE86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 rot="10800000" flipH="1" flipV="1">
            <a:off x="1500166" y="1071546"/>
            <a:ext cx="785818" cy="10001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7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8" name="Управляющая кнопка: назад 7">
            <a:hlinkClick r:id="rId3" action="ppaction://hlinksldjump" highlightClick="1"/>
          </p:cNvPr>
          <p:cNvSpPr/>
          <p:nvPr/>
        </p:nvSpPr>
        <p:spPr>
          <a:xfrm>
            <a:off x="8001024" y="6244188"/>
            <a:ext cx="613820" cy="613812"/>
          </a:xfrm>
          <a:prstGeom prst="actionButtonBackPreviou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85720" y="2786058"/>
            <a:ext cx="7572428" cy="3786214"/>
          </a:xfrm>
          <a:prstGeom prst="flowChartAlternateProcess">
            <a:avLst/>
          </a:prstGeom>
          <a:solidFill>
            <a:srgbClr val="00B0F0"/>
          </a:solidFill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71700" lvl="4" indent="-342900" algn="ctr">
              <a:buAutoNum type="arabicParenR"/>
            </a:pP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85720" y="3286124"/>
            <a:ext cx="77153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4000" b="1" dirty="0" smtClean="0"/>
              <a:t> </a:t>
            </a:r>
            <a:r>
              <a:rPr lang="ru-RU" sz="4000" b="1" dirty="0" err="1" smtClean="0"/>
              <a:t>мощ_</a:t>
            </a:r>
            <a:r>
              <a:rPr lang="ru-RU" sz="4000" b="1" dirty="0" smtClean="0"/>
              <a:t> , </a:t>
            </a:r>
            <a:r>
              <a:rPr lang="ru-RU" sz="4000" b="1" dirty="0" err="1" smtClean="0"/>
              <a:t>мощ_ный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вещ_ю</a:t>
            </a:r>
            <a:endParaRPr lang="ru-RU" sz="4000" b="1" dirty="0" smtClean="0"/>
          </a:p>
          <a:p>
            <a:pPr marL="342900" indent="-342900">
              <a:buAutoNum type="arabicParenR"/>
            </a:pPr>
            <a:r>
              <a:rPr lang="ru-RU" sz="4000" b="1" dirty="0" smtClean="0"/>
              <a:t> </a:t>
            </a:r>
            <a:r>
              <a:rPr lang="ru-RU" sz="4000" b="1" dirty="0" err="1" smtClean="0"/>
              <a:t>брош_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в_юнок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кон_чик</a:t>
            </a:r>
            <a:endParaRPr lang="ru-RU" sz="4000" b="1" dirty="0" smtClean="0"/>
          </a:p>
          <a:p>
            <a:pPr marL="342900" indent="-342900">
              <a:buAutoNum type="arabicParenR"/>
            </a:pPr>
            <a:r>
              <a:rPr lang="ru-RU" sz="4000" b="1" dirty="0" smtClean="0"/>
              <a:t> </a:t>
            </a:r>
            <a:r>
              <a:rPr lang="ru-RU" sz="4000" b="1" dirty="0" err="1" smtClean="0"/>
              <a:t>птич_я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полноч_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портфел_чик</a:t>
            </a:r>
            <a:endParaRPr lang="ru-RU" sz="4000" b="1" dirty="0" smtClean="0"/>
          </a:p>
          <a:p>
            <a:pPr marL="342900" indent="-342900">
              <a:buAutoNum type="arabicParenR"/>
            </a:pPr>
            <a:r>
              <a:rPr lang="ru-RU" sz="4000" b="1" dirty="0" smtClean="0"/>
              <a:t> </a:t>
            </a:r>
            <a:r>
              <a:rPr lang="ru-RU" sz="4000" b="1" dirty="0" err="1" smtClean="0"/>
              <a:t>руж_е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силач_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соч_ный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1052</TotalTime>
  <Words>231</Words>
  <Application>Microsoft Office PowerPoint</Application>
  <PresentationFormat>Экран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Малыхина Елена Викторовна</cp:lastModifiedBy>
  <cp:revision>115</cp:revision>
  <dcterms:created xsi:type="dcterms:W3CDTF">2010-12-11T15:01:41Z</dcterms:created>
  <dcterms:modified xsi:type="dcterms:W3CDTF">2014-06-27T10:44:51Z</dcterms:modified>
</cp:coreProperties>
</file>