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66" r:id="rId4"/>
    <p:sldId id="259" r:id="rId5"/>
    <p:sldId id="260" r:id="rId6"/>
    <p:sldId id="261" r:id="rId7"/>
    <p:sldId id="262" r:id="rId8"/>
    <p:sldId id="264" r:id="rId9"/>
    <p:sldId id="273" r:id="rId10"/>
    <p:sldId id="268" r:id="rId11"/>
    <p:sldId id="271" r:id="rId12"/>
    <p:sldId id="272" r:id="rId13"/>
    <p:sldId id="263" r:id="rId14"/>
    <p:sldId id="265" r:id="rId15"/>
    <p:sldId id="257" r:id="rId16"/>
    <p:sldId id="270" r:id="rId17"/>
    <p:sldId id="267"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8DEE6AC8-0417-4BBF-9FCE-2C229F9D8E50}" type="datetimeFigureOut">
              <a:rPr lang="ru-RU" smtClean="0"/>
              <a:pPr/>
              <a:t>05.02.2015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1FB2D703-7A51-4B86-954E-703DFB39BAD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DEE6AC8-0417-4BBF-9FCE-2C229F9D8E50}" type="datetimeFigureOut">
              <a:rPr lang="ru-RU" smtClean="0"/>
              <a:pPr/>
              <a:t>05.02.2015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FB2D703-7A51-4B86-954E-703DFB39BAD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DEE6AC8-0417-4BBF-9FCE-2C229F9D8E50}" type="datetimeFigureOut">
              <a:rPr lang="ru-RU" smtClean="0"/>
              <a:pPr/>
              <a:t>05.02.2015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FB2D703-7A51-4B86-954E-703DFB39BAD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DEE6AC8-0417-4BBF-9FCE-2C229F9D8E50}" type="datetimeFigureOut">
              <a:rPr lang="ru-RU" smtClean="0"/>
              <a:pPr/>
              <a:t>05.02.2015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FB2D703-7A51-4B86-954E-703DFB39BAD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DEE6AC8-0417-4BBF-9FCE-2C229F9D8E50}" type="datetimeFigureOut">
              <a:rPr lang="ru-RU" smtClean="0"/>
              <a:pPr/>
              <a:t>05.02.2015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FB2D703-7A51-4B86-954E-703DFB39BAD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DEE6AC8-0417-4BBF-9FCE-2C229F9D8E50}" type="datetimeFigureOut">
              <a:rPr lang="ru-RU" smtClean="0"/>
              <a:pPr/>
              <a:t>05.02.2015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FB2D703-7A51-4B86-954E-703DFB39BAD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DEE6AC8-0417-4BBF-9FCE-2C229F9D8E50}" type="datetimeFigureOut">
              <a:rPr lang="ru-RU" smtClean="0"/>
              <a:pPr/>
              <a:t>05.02.2015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FB2D703-7A51-4B86-954E-703DFB39BAD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DEE6AC8-0417-4BBF-9FCE-2C229F9D8E50}" type="datetimeFigureOut">
              <a:rPr lang="ru-RU" smtClean="0"/>
              <a:pPr/>
              <a:t>05.02.2015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FB2D703-7A51-4B86-954E-703DFB39BAD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DEE6AC8-0417-4BBF-9FCE-2C229F9D8E50}" type="datetimeFigureOut">
              <a:rPr lang="ru-RU" smtClean="0"/>
              <a:pPr/>
              <a:t>05.02.2015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FB2D703-7A51-4B86-954E-703DFB39BAD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DEE6AC8-0417-4BBF-9FCE-2C229F9D8E50}" type="datetimeFigureOut">
              <a:rPr lang="ru-RU" smtClean="0"/>
              <a:pPr/>
              <a:t>05.02.2015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FB2D703-7A51-4B86-954E-703DFB39BAD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DEE6AC8-0417-4BBF-9FCE-2C229F9D8E50}" type="datetimeFigureOut">
              <a:rPr lang="ru-RU" smtClean="0"/>
              <a:pPr/>
              <a:t>05.02.2015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FB2D703-7A51-4B86-954E-703DFB39BADD}"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DEE6AC8-0417-4BBF-9FCE-2C229F9D8E50}" type="datetimeFigureOut">
              <a:rPr lang="ru-RU" smtClean="0"/>
              <a:pPr/>
              <a:t>05.02.2015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FB2D703-7A51-4B86-954E-703DFB39BAD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331" y="1772816"/>
            <a:ext cx="7776864" cy="2448272"/>
          </a:xfrm>
          <a:scene3d>
            <a:camera prst="orthographicFront"/>
            <a:lightRig rig="threePt" dir="t"/>
          </a:scene3d>
          <a:sp3d>
            <a:bevelT w="101600" prst="riblet"/>
          </a:sp3d>
        </p:spPr>
        <p:style>
          <a:lnRef idx="2">
            <a:schemeClr val="accent3"/>
          </a:lnRef>
          <a:fillRef idx="1">
            <a:schemeClr val="lt1"/>
          </a:fillRef>
          <a:effectRef idx="0">
            <a:schemeClr val="accent3"/>
          </a:effectRef>
          <a:fontRef idx="minor">
            <a:schemeClr val="dk1"/>
          </a:fontRef>
        </p:style>
        <p:txBody>
          <a:bodyPr>
            <a:normAutofit fontScale="90000"/>
          </a:bodyPr>
          <a:lstStyle/>
          <a:p>
            <a:r>
              <a:rPr lang="ru-RU" sz="5300" b="1" dirty="0" smtClean="0">
                <a:solidFill>
                  <a:schemeClr val="accent5">
                    <a:lumMod val="75000"/>
                  </a:schemeClr>
                </a:solidFill>
                <a:latin typeface="a_Romanus" pitchFamily="82" charset="-52"/>
              </a:rPr>
              <a:t>В мире живой природы.</a:t>
            </a:r>
            <a:br>
              <a:rPr lang="ru-RU" sz="5300" b="1" dirty="0" smtClean="0">
                <a:solidFill>
                  <a:schemeClr val="accent5">
                    <a:lumMod val="75000"/>
                  </a:schemeClr>
                </a:solidFill>
                <a:latin typeface="a_Romanus" pitchFamily="82" charset="-52"/>
              </a:rPr>
            </a:br>
            <a:r>
              <a:rPr lang="ru-RU" sz="3200" b="1" dirty="0" smtClean="0">
                <a:solidFill>
                  <a:schemeClr val="accent5">
                    <a:lumMod val="75000"/>
                  </a:schemeClr>
                </a:solidFill>
                <a:latin typeface="a_Romanus" pitchFamily="82" charset="-52"/>
              </a:rPr>
              <a:t>Презентация ученицы 2 </a:t>
            </a:r>
            <a:r>
              <a:rPr lang="ru-RU" sz="3200" b="1" dirty="0" smtClean="0">
                <a:solidFill>
                  <a:schemeClr val="accent5">
                    <a:lumMod val="75000"/>
                  </a:schemeClr>
                </a:solidFill>
                <a:latin typeface="a_Romanus" pitchFamily="82" charset="-52"/>
              </a:rPr>
              <a:t>«</a:t>
            </a:r>
            <a:r>
              <a:rPr lang="ru-RU" sz="3200" b="1" dirty="0" err="1" smtClean="0">
                <a:solidFill>
                  <a:schemeClr val="accent5">
                    <a:lumMod val="75000"/>
                  </a:schemeClr>
                </a:solidFill>
                <a:latin typeface="a_Romanus" pitchFamily="82" charset="-52"/>
              </a:rPr>
              <a:t>б»класса</a:t>
            </a:r>
            <a:r>
              <a:rPr lang="ru-RU" sz="3200" b="1" dirty="0" smtClean="0">
                <a:solidFill>
                  <a:schemeClr val="accent5">
                    <a:lumMod val="75000"/>
                  </a:schemeClr>
                </a:solidFill>
                <a:latin typeface="a_Romanus" pitchFamily="82" charset="-52"/>
              </a:rPr>
              <a:t/>
            </a:r>
            <a:br>
              <a:rPr lang="ru-RU" sz="3200" b="1" dirty="0" smtClean="0">
                <a:solidFill>
                  <a:schemeClr val="accent5">
                    <a:lumMod val="75000"/>
                  </a:schemeClr>
                </a:solidFill>
                <a:latin typeface="a_Romanus" pitchFamily="82" charset="-52"/>
              </a:rPr>
            </a:br>
            <a:r>
              <a:rPr lang="ru-RU" b="1" dirty="0" smtClean="0">
                <a:solidFill>
                  <a:schemeClr val="accent5">
                    <a:lumMod val="75000"/>
                  </a:schemeClr>
                </a:solidFill>
                <a:latin typeface="a_Romanus" pitchFamily="82" charset="-52"/>
              </a:rPr>
              <a:t/>
            </a:r>
            <a:br>
              <a:rPr lang="ru-RU" b="1" dirty="0" smtClean="0">
                <a:solidFill>
                  <a:schemeClr val="accent5">
                    <a:lumMod val="75000"/>
                  </a:schemeClr>
                </a:solidFill>
                <a:latin typeface="a_Romanus" pitchFamily="82" charset="-52"/>
              </a:rPr>
            </a:br>
            <a:endParaRPr lang="ru-RU" b="1" dirty="0">
              <a:solidFill>
                <a:schemeClr val="accent5">
                  <a:lumMod val="75000"/>
                </a:schemeClr>
              </a:solidFill>
              <a:latin typeface="a_Romanus" pitchFamily="82" charset="-52"/>
            </a:endParaRPr>
          </a:p>
        </p:txBody>
      </p:sp>
      <p:sp>
        <p:nvSpPr>
          <p:cNvPr id="3" name="Подзаголовок 2"/>
          <p:cNvSpPr>
            <a:spLocks noGrp="1"/>
          </p:cNvSpPr>
          <p:nvPr>
            <p:ph type="subTitle" idx="4294967295"/>
          </p:nvPr>
        </p:nvSpPr>
        <p:spPr>
          <a:xfrm>
            <a:off x="2195736" y="3356992"/>
            <a:ext cx="3888432" cy="792088"/>
          </a:xfrm>
          <a:scene3d>
            <a:camera prst="orthographicFront"/>
            <a:lightRig rig="threePt" dir="t"/>
          </a:scene3d>
          <a:sp3d>
            <a:bevelT prst="relaxedInset"/>
          </a:sp3d>
        </p:spPr>
        <p:txBody>
          <a:bodyPr>
            <a:noAutofit/>
          </a:bodyPr>
          <a:lstStyle/>
          <a:p>
            <a:r>
              <a:rPr lang="ru-RU" sz="4800" b="1" dirty="0" smtClean="0">
                <a:solidFill>
                  <a:srgbClr val="00B050"/>
                </a:solidFill>
                <a:latin typeface="a_Romanus" pitchFamily="82" charset="-52"/>
              </a:rPr>
              <a:t>       Птицы</a:t>
            </a:r>
            <a:r>
              <a:rPr lang="ru-RU" sz="4800" b="1" dirty="0" smtClean="0">
                <a:solidFill>
                  <a:srgbClr val="00B050"/>
                </a:solidFill>
                <a:latin typeface="a_Romanus" pitchFamily="82" charset="-52"/>
              </a:rPr>
              <a:t>.</a:t>
            </a:r>
            <a:endParaRPr lang="ru-RU" sz="4800" b="1" dirty="0">
              <a:solidFill>
                <a:srgbClr val="00B050"/>
              </a:solidFill>
              <a:latin typeface="a_Romanus" pitchFamily="82" charset="-52"/>
            </a:endParaRPr>
          </a:p>
        </p:txBody>
      </p:sp>
      <p:pic>
        <p:nvPicPr>
          <p:cNvPr id="12290" name="Picture 2" descr="http://im3-tub-ru.yandex.net/i?id=428317115-49-72&amp;n=21"/>
          <p:cNvPicPr>
            <a:picLocks noChangeAspect="1" noChangeArrowheads="1"/>
          </p:cNvPicPr>
          <p:nvPr/>
        </p:nvPicPr>
        <p:blipFill>
          <a:blip r:embed="rId2" cstate="print"/>
          <a:srcRect/>
          <a:stretch>
            <a:fillRect/>
          </a:stretch>
        </p:blipFill>
        <p:spPr bwMode="auto">
          <a:xfrm>
            <a:off x="539552" y="4365104"/>
            <a:ext cx="1584176" cy="1947757"/>
          </a:xfrm>
          <a:prstGeom prst="rect">
            <a:avLst/>
          </a:prstGeom>
          <a:noFill/>
        </p:spPr>
      </p:pic>
      <p:pic>
        <p:nvPicPr>
          <p:cNvPr id="12292" name="Picture 4" descr="http://im4-tub-ru.yandex.net/i?id=246469972-67-72&amp;n=21"/>
          <p:cNvPicPr>
            <a:picLocks noChangeAspect="1" noChangeArrowheads="1"/>
          </p:cNvPicPr>
          <p:nvPr/>
        </p:nvPicPr>
        <p:blipFill>
          <a:blip r:embed="rId3" cstate="print"/>
          <a:srcRect/>
          <a:stretch>
            <a:fillRect/>
          </a:stretch>
        </p:blipFill>
        <p:spPr bwMode="auto">
          <a:xfrm>
            <a:off x="6084168" y="4509120"/>
            <a:ext cx="2460721" cy="1716782"/>
          </a:xfrm>
          <a:prstGeom prst="rect">
            <a:avLst/>
          </a:prstGeom>
          <a:noFill/>
        </p:spPr>
      </p:pic>
      <p:pic>
        <p:nvPicPr>
          <p:cNvPr id="12294" name="Picture 6" descr="http://im6-tub-ru.yandex.net/i?id=125494556-65-72&amp;n=21"/>
          <p:cNvPicPr>
            <a:picLocks noChangeAspect="1" noChangeArrowheads="1"/>
          </p:cNvPicPr>
          <p:nvPr/>
        </p:nvPicPr>
        <p:blipFill>
          <a:blip r:embed="rId4" cstate="print"/>
          <a:srcRect/>
          <a:stretch>
            <a:fillRect/>
          </a:stretch>
        </p:blipFill>
        <p:spPr bwMode="auto">
          <a:xfrm>
            <a:off x="395536" y="332656"/>
            <a:ext cx="2088232" cy="1566174"/>
          </a:xfrm>
          <a:prstGeom prst="rect">
            <a:avLst/>
          </a:prstGeom>
          <a:noFill/>
        </p:spPr>
      </p:pic>
      <p:pic>
        <p:nvPicPr>
          <p:cNvPr id="12296" name="Picture 8" descr="http://im2-tub-ru.yandex.net/i?id=90017590-21-72&amp;n=21"/>
          <p:cNvPicPr>
            <a:picLocks noChangeAspect="1" noChangeArrowheads="1"/>
          </p:cNvPicPr>
          <p:nvPr/>
        </p:nvPicPr>
        <p:blipFill>
          <a:blip r:embed="rId5" cstate="print"/>
          <a:srcRect/>
          <a:stretch>
            <a:fillRect/>
          </a:stretch>
        </p:blipFill>
        <p:spPr bwMode="auto">
          <a:xfrm>
            <a:off x="3347864" y="332656"/>
            <a:ext cx="2049016" cy="1536762"/>
          </a:xfrm>
          <a:prstGeom prst="rect">
            <a:avLst/>
          </a:prstGeom>
          <a:noFill/>
        </p:spPr>
      </p:pic>
      <p:pic>
        <p:nvPicPr>
          <p:cNvPr id="12298" name="Picture 10" descr="http://im8-tub-ru.yandex.net/i?id=225186177-57-72&amp;n=21"/>
          <p:cNvPicPr>
            <a:picLocks noChangeAspect="1" noChangeArrowheads="1"/>
          </p:cNvPicPr>
          <p:nvPr/>
        </p:nvPicPr>
        <p:blipFill>
          <a:blip r:embed="rId6" cstate="print"/>
          <a:srcRect/>
          <a:stretch>
            <a:fillRect/>
          </a:stretch>
        </p:blipFill>
        <p:spPr bwMode="auto">
          <a:xfrm>
            <a:off x="6372200" y="476672"/>
            <a:ext cx="2019300" cy="1428750"/>
          </a:xfrm>
          <a:prstGeom prst="rect">
            <a:avLst/>
          </a:prstGeom>
          <a:noFill/>
        </p:spPr>
      </p:pic>
      <p:pic>
        <p:nvPicPr>
          <p:cNvPr id="12300" name="Picture 12" descr="http://im7-tub-ru.yandex.net/i?id=80759963-04-72&amp;n=21"/>
          <p:cNvPicPr>
            <a:picLocks noChangeAspect="1" noChangeArrowheads="1"/>
          </p:cNvPicPr>
          <p:nvPr/>
        </p:nvPicPr>
        <p:blipFill>
          <a:blip r:embed="rId7" cstate="print"/>
          <a:srcRect/>
          <a:stretch>
            <a:fillRect/>
          </a:stretch>
        </p:blipFill>
        <p:spPr bwMode="auto">
          <a:xfrm>
            <a:off x="3347864" y="4797152"/>
            <a:ext cx="1905000" cy="1428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403648" y="553201"/>
            <a:ext cx="734481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Внешнее строение:</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Тело птицы состоит из головы, шеи, туловища, передних и задних конечностей и хвоста. На голове расположен рот и нос. Челюсти заканчиваются роговыми покровами, образующими клюв.</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25601" name="Picture 1" descr="IMG_фото_0003_NEW"/>
          <p:cNvPicPr>
            <a:picLocks noChangeAspect="1" noChangeArrowheads="1"/>
          </p:cNvPicPr>
          <p:nvPr/>
        </p:nvPicPr>
        <p:blipFill>
          <a:blip r:embed="rId2" cstate="print"/>
          <a:srcRect/>
          <a:stretch>
            <a:fillRect/>
          </a:stretch>
        </p:blipFill>
        <p:spPr bwMode="auto">
          <a:xfrm>
            <a:off x="395536" y="2199053"/>
            <a:ext cx="4392488" cy="3822235"/>
          </a:xfrm>
          <a:prstGeom prst="roundRect">
            <a:avLst/>
          </a:prstGeom>
          <a:noFill/>
          <a:ln>
            <a:solidFill>
              <a:schemeClr val="accent2"/>
            </a:solidFill>
          </a:ln>
        </p:spPr>
      </p:pic>
      <p:sp>
        <p:nvSpPr>
          <p:cNvPr id="25603" name="Rectangle 3"/>
          <p:cNvSpPr>
            <a:spLocks noChangeArrowheads="1"/>
          </p:cNvSpPr>
          <p:nvPr/>
        </p:nvSpPr>
        <p:spPr bwMode="auto">
          <a:xfrm>
            <a:off x="5364088" y="4051557"/>
            <a:ext cx="324036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Какие бывают птицы?</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0213" algn="ct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Птицы бывают разные:</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0213" algn="ct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 хочу подробнее рассказать о таких птицах как:</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0213" algn="ctr"/>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Воробей, Снегирь, Сова, Степной орел, Куропатка.</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0213" algn="ctr"/>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Воробей</a:t>
            </a:r>
            <a:endParaRPr lang="ru-RU" dirty="0"/>
          </a:p>
        </p:txBody>
      </p:sp>
      <p:pic>
        <p:nvPicPr>
          <p:cNvPr id="28674" name="Picture 2" descr="http://im8-tub-ru.yandex.net/i?id=104434348-01-72&amp;n=21"/>
          <p:cNvPicPr>
            <a:picLocks noChangeAspect="1" noChangeArrowheads="1"/>
          </p:cNvPicPr>
          <p:nvPr/>
        </p:nvPicPr>
        <p:blipFill>
          <a:blip r:embed="rId2" cstate="print"/>
          <a:srcRect/>
          <a:stretch>
            <a:fillRect/>
          </a:stretch>
        </p:blipFill>
        <p:spPr bwMode="auto">
          <a:xfrm>
            <a:off x="395535" y="1124744"/>
            <a:ext cx="3072341" cy="2304256"/>
          </a:xfrm>
          <a:prstGeom prst="rect">
            <a:avLst/>
          </a:prstGeom>
          <a:noFill/>
        </p:spPr>
      </p:pic>
      <p:pic>
        <p:nvPicPr>
          <p:cNvPr id="28676" name="Picture 4" descr="http://im8-tub-ru.yandex.net/i?id=608551788-08-72&amp;n=21"/>
          <p:cNvPicPr>
            <a:picLocks noChangeAspect="1" noChangeArrowheads="1"/>
          </p:cNvPicPr>
          <p:nvPr/>
        </p:nvPicPr>
        <p:blipFill>
          <a:blip r:embed="rId3" cstate="print"/>
          <a:srcRect/>
          <a:stretch>
            <a:fillRect/>
          </a:stretch>
        </p:blipFill>
        <p:spPr bwMode="auto">
          <a:xfrm>
            <a:off x="395536" y="3789040"/>
            <a:ext cx="3072341" cy="2304256"/>
          </a:xfrm>
          <a:prstGeom prst="rect">
            <a:avLst/>
          </a:prstGeom>
          <a:noFill/>
        </p:spPr>
      </p:pic>
      <p:sp>
        <p:nvSpPr>
          <p:cNvPr id="5" name="TextBox 4"/>
          <p:cNvSpPr txBox="1"/>
          <p:nvPr/>
        </p:nvSpPr>
        <p:spPr>
          <a:xfrm>
            <a:off x="3779911" y="1052736"/>
            <a:ext cx="5112569" cy="5078313"/>
          </a:xfrm>
          <a:prstGeom prst="rect">
            <a:avLst/>
          </a:prstGeom>
          <a:noFill/>
        </p:spPr>
        <p:txBody>
          <a:bodyPr wrap="square" rtlCol="0">
            <a:spAutoFit/>
          </a:bodyPr>
          <a:lstStyle/>
          <a:p>
            <a:r>
              <a:rPr lang="ru-RU" dirty="0" smtClean="0"/>
              <a:t>Прыг да скок , ну что за птица</a:t>
            </a:r>
          </a:p>
          <a:p>
            <a:r>
              <a:rPr lang="ru-RU" dirty="0" smtClean="0"/>
              <a:t>Все на месте не сидится</a:t>
            </a:r>
          </a:p>
          <a:p>
            <a:r>
              <a:rPr lang="ru-RU" dirty="0" smtClean="0"/>
              <a:t>С виду нет ее храбрей</a:t>
            </a:r>
          </a:p>
          <a:p>
            <a:r>
              <a:rPr lang="ru-RU" dirty="0" smtClean="0"/>
              <a:t>Шустро скачет воробей</a:t>
            </a:r>
          </a:p>
          <a:p>
            <a:endParaRPr lang="ru-RU" dirty="0"/>
          </a:p>
          <a:p>
            <a:r>
              <a:rPr lang="ru-RU" dirty="0" smtClean="0"/>
              <a:t>Оперение- шапочка коричневая, а</a:t>
            </a:r>
          </a:p>
          <a:p>
            <a:r>
              <a:rPr lang="ru-RU" dirty="0" smtClean="0"/>
              <a:t> на крыльях две светлые полоски, а вокруг</a:t>
            </a:r>
          </a:p>
          <a:p>
            <a:r>
              <a:rPr lang="ru-RU" dirty="0"/>
              <a:t>ш</a:t>
            </a:r>
            <a:r>
              <a:rPr lang="ru-RU" dirty="0" smtClean="0"/>
              <a:t>еи белый ободок.</a:t>
            </a:r>
          </a:p>
          <a:p>
            <a:r>
              <a:rPr lang="ru-RU" dirty="0" smtClean="0"/>
              <a:t>Воробьи селятся семьями. Так им легче замечать</a:t>
            </a:r>
          </a:p>
          <a:p>
            <a:r>
              <a:rPr lang="ru-RU" dirty="0" smtClean="0"/>
              <a:t>опасность и  корм находить. За весну и лето</a:t>
            </a:r>
          </a:p>
          <a:p>
            <a:r>
              <a:rPr lang="ru-RU" dirty="0" smtClean="0"/>
              <a:t> малыши вылупляются  три раза. Гнезда </a:t>
            </a:r>
          </a:p>
          <a:p>
            <a:r>
              <a:rPr lang="ru-RU" dirty="0" smtClean="0"/>
              <a:t>устраивают под крышей домов, в дупле , </a:t>
            </a:r>
          </a:p>
          <a:p>
            <a:r>
              <a:rPr lang="ru-RU" dirty="0" smtClean="0"/>
              <a:t>растущего в саду дерева, за карнизом.</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2040" y="1196752"/>
            <a:ext cx="3744416" cy="3416320"/>
          </a:xfrm>
          <a:prstGeom prst="rect">
            <a:avLst/>
          </a:prstGeom>
          <a:noFill/>
        </p:spPr>
        <p:txBody>
          <a:bodyPr wrap="square" rtlCol="0">
            <a:spAutoFit/>
          </a:bodyPr>
          <a:lstStyle/>
          <a:p>
            <a:r>
              <a:rPr lang="ru-RU" dirty="0" smtClean="0"/>
              <a:t>Кроме насекомых воробьи питаются семенами, </a:t>
            </a:r>
          </a:p>
          <a:p>
            <a:r>
              <a:rPr lang="ru-RU" dirty="0" smtClean="0"/>
              <a:t>ягодами, зернами, цветочными почками, пищевыми отбросами. Воробей приносит вред, уничтожая посевы зерновых, подсолнечника. Уничтожая насекомых, воробьи приносят пользу. Ученые до сих пор не определят, чего он приносит больше- пользы или вреда. Враги воробья - куница, белка, кот большой,  пестрый  дятел, сова.</a:t>
            </a:r>
            <a:endParaRPr lang="ru-RU" dirty="0"/>
          </a:p>
        </p:txBody>
      </p:sp>
      <p:pic>
        <p:nvPicPr>
          <p:cNvPr id="29698" name="Picture 2" descr="http://im4-tub-ru.yandex.net/i?id=134150701-13-72&amp;n=21"/>
          <p:cNvPicPr>
            <a:picLocks noChangeAspect="1" noChangeArrowheads="1"/>
          </p:cNvPicPr>
          <p:nvPr/>
        </p:nvPicPr>
        <p:blipFill>
          <a:blip r:embed="rId2" cstate="print"/>
          <a:srcRect/>
          <a:stretch>
            <a:fillRect/>
          </a:stretch>
        </p:blipFill>
        <p:spPr bwMode="auto">
          <a:xfrm>
            <a:off x="467544" y="548680"/>
            <a:ext cx="3816424" cy="2862318"/>
          </a:xfrm>
          <a:prstGeom prst="rect">
            <a:avLst/>
          </a:prstGeom>
          <a:noFill/>
          <a:effectLst>
            <a:softEdge rad="127000"/>
          </a:effectLst>
        </p:spPr>
      </p:pic>
      <p:pic>
        <p:nvPicPr>
          <p:cNvPr id="29700" name="Picture 4" descr="http://im0-tub-ru.yandex.net/i?id=515253719-36-72&amp;n=21"/>
          <p:cNvPicPr>
            <a:picLocks noChangeAspect="1" noChangeArrowheads="1"/>
          </p:cNvPicPr>
          <p:nvPr/>
        </p:nvPicPr>
        <p:blipFill>
          <a:blip r:embed="rId3" cstate="print"/>
          <a:srcRect/>
          <a:stretch>
            <a:fillRect/>
          </a:stretch>
        </p:blipFill>
        <p:spPr bwMode="auto">
          <a:xfrm>
            <a:off x="611560" y="3861048"/>
            <a:ext cx="3456384" cy="2592288"/>
          </a:xfrm>
          <a:prstGeom prst="rect">
            <a:avLst/>
          </a:prstGeom>
          <a:noFill/>
          <a:effectLst>
            <a:softEdge rad="1270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СНЕГИРЬ.</a:t>
            </a:r>
            <a:r>
              <a:rPr kumimoji="0" lang="ru-RU" sz="1800" b="0" i="0" u="none" strike="noStrike" cap="none" normalizeH="0" baseline="0" dirty="0" smtClean="0">
                <a:ln>
                  <a:noFill/>
                </a:ln>
                <a:solidFill>
                  <a:schemeClr val="tx1"/>
                </a:solidFill>
                <a:effectLst/>
                <a:latin typeface="Arial" pitchFamily="34" charset="0"/>
              </a:rPr>
              <a:t/>
            </a:r>
            <a:br>
              <a:rPr kumimoji="0" lang="ru-RU" sz="1800" b="0" i="0" u="none" strike="noStrike" cap="none" normalizeH="0" baseline="0" dirty="0" smtClean="0">
                <a:ln>
                  <a:noFill/>
                </a:ln>
                <a:solidFill>
                  <a:schemeClr val="tx1"/>
                </a:solidFill>
                <a:effectLst/>
                <a:latin typeface="Arial" pitchFamily="34" charset="0"/>
              </a:rPr>
            </a:br>
            <a:endParaRPr lang="ru-RU" dirty="0"/>
          </a:p>
        </p:txBody>
      </p:sp>
      <p:sp>
        <p:nvSpPr>
          <p:cNvPr id="21505" name="Rectangle 1"/>
          <p:cNvSpPr>
            <a:spLocks noChangeArrowheads="1"/>
          </p:cNvSpPr>
          <p:nvPr/>
        </p:nvSpPr>
        <p:spPr bwMode="auto">
          <a:xfrm>
            <a:off x="5220072" y="812690"/>
            <a:ext cx="331236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Снегирь крупнее воробья. Оперение у снегиря яркое: красное на груди и серо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голубое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спине. У самок грудка коричневая. Лишь пригреет весеннее солнышко, и снегири улетают в самые глухие еловые чащи и там из тонких веточек и корешков устраивают себе гнезда и выводят птенцов. А осенью и зимой странствуют в поисках пищи. Снегири едят ягоды рябины и бузины, семена ольхи, ясеня, клена, граба. Семена конского щавеля, репейника, лебеды. У снегирей поют не только самцы, но и самки. Песня самки похожа на скрип.</a:t>
            </a:r>
            <a:endParaRPr kumimoji="0" lang="ru-RU" sz="2400" b="0" i="0" u="none" strike="noStrike" cap="none" normalizeH="0" baseline="0" dirty="0" smtClean="0">
              <a:ln>
                <a:noFill/>
              </a:ln>
              <a:solidFill>
                <a:schemeClr val="tx1"/>
              </a:solidFill>
              <a:effectLst/>
              <a:latin typeface="Arial" pitchFamily="34" charset="0"/>
            </a:endParaRPr>
          </a:p>
        </p:txBody>
      </p:sp>
      <p:pic>
        <p:nvPicPr>
          <p:cNvPr id="21507" name="Picture 3" descr="http://img1.liveinternet.ru/images/attach/c/4/81/508/81508603_large_2835299_00004292.jpg"/>
          <p:cNvPicPr>
            <a:picLocks noChangeAspect="1" noChangeArrowheads="1"/>
          </p:cNvPicPr>
          <p:nvPr/>
        </p:nvPicPr>
        <p:blipFill>
          <a:blip r:embed="rId2" cstate="print"/>
          <a:srcRect/>
          <a:stretch>
            <a:fillRect/>
          </a:stretch>
        </p:blipFill>
        <p:spPr bwMode="auto">
          <a:xfrm>
            <a:off x="179512" y="836712"/>
            <a:ext cx="4104456" cy="2815175"/>
          </a:xfrm>
          <a:prstGeom prst="rect">
            <a:avLst/>
          </a:prstGeom>
          <a:noFill/>
          <a:effectLst>
            <a:softEdge rad="63500"/>
          </a:effectLst>
        </p:spPr>
      </p:pic>
      <p:pic>
        <p:nvPicPr>
          <p:cNvPr id="21509" name="Picture 5" descr="http://im5-tub-ru.yandex.net/i?id=58212965-16-72&amp;n=21"/>
          <p:cNvPicPr>
            <a:picLocks noChangeAspect="1" noChangeArrowheads="1"/>
          </p:cNvPicPr>
          <p:nvPr/>
        </p:nvPicPr>
        <p:blipFill>
          <a:blip r:embed="rId3" cstate="print"/>
          <a:srcRect/>
          <a:stretch>
            <a:fillRect/>
          </a:stretch>
        </p:blipFill>
        <p:spPr bwMode="auto">
          <a:xfrm>
            <a:off x="2267744" y="3365684"/>
            <a:ext cx="2520280" cy="3258982"/>
          </a:xfrm>
          <a:prstGeom prst="rect">
            <a:avLst/>
          </a:prstGeom>
          <a:noFill/>
          <a:effectLst>
            <a:softEdge rad="1270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188640"/>
            <a:ext cx="4392488" cy="936104"/>
          </a:xfrm>
        </p:spPr>
        <p:txBody>
          <a:bodyPr>
            <a:normAutofit fontScale="90000"/>
          </a:bodyPr>
          <a:lstStyle/>
          <a:p>
            <a:r>
              <a:rPr lang="ru-RU" dirty="0"/>
              <a:t/>
            </a:r>
            <a:br>
              <a:rPr lang="ru-RU" dirty="0"/>
            </a:br>
            <a:r>
              <a:rPr lang="ru-RU" dirty="0"/>
              <a:t> </a:t>
            </a:r>
            <a:br>
              <a:rPr lang="ru-RU" dirty="0"/>
            </a:br>
            <a:r>
              <a:rPr lang="ru-RU" b="1" dirty="0" smtClean="0"/>
              <a:t> КУРОПАТКА. </a:t>
            </a:r>
            <a:r>
              <a:rPr lang="ru-RU" dirty="0"/>
              <a:t/>
            </a:r>
            <a:br>
              <a:rPr lang="ru-RU" dirty="0"/>
            </a:br>
            <a:endParaRPr lang="ru-RU" dirty="0"/>
          </a:p>
        </p:txBody>
      </p:sp>
      <p:sp>
        <p:nvSpPr>
          <p:cNvPr id="22529" name="Rectangle 1"/>
          <p:cNvSpPr>
            <a:spLocks noChangeArrowheads="1"/>
          </p:cNvSpPr>
          <p:nvPr/>
        </p:nvSpPr>
        <p:spPr bwMode="auto">
          <a:xfrm>
            <a:off x="4644008" y="1613783"/>
            <a:ext cx="36724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Птицы отряда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курообразных</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Летать не могут. Крылья коротки. Зато быстро бегают. Имеют одинаковый для любого сезона года серый цвет оперенья. На зиму не улетают, но утепляются. Каждое их перо покрывается дополнительным пушком. Живут большой дружной семьей, чему способствует большое количество яиц в одной вкладке. Не менее 25 штук. Корм </a:t>
            </a:r>
            <a:r>
              <a:rPr kumimoji="0" lang="ru-RU"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семена диких трав. Основным местом обитания этих птиц являются степи Евразии</a:t>
            </a:r>
            <a:endParaRPr kumimoji="0" lang="ru-RU" sz="2400" b="0" i="0" u="none" strike="noStrike" cap="none" normalizeH="0" baseline="0" dirty="0" smtClean="0">
              <a:ln>
                <a:noFill/>
              </a:ln>
              <a:solidFill>
                <a:schemeClr val="tx1"/>
              </a:solidFill>
              <a:effectLst/>
              <a:latin typeface="Arial" pitchFamily="34" charset="0"/>
            </a:endParaRPr>
          </a:p>
        </p:txBody>
      </p:sp>
      <p:pic>
        <p:nvPicPr>
          <p:cNvPr id="22531" name="Picture 3" descr="http://im8-tub-ru.yandex.net/i?id=293221305-69-72&amp;n=21"/>
          <p:cNvPicPr>
            <a:picLocks noChangeAspect="1" noChangeArrowheads="1"/>
          </p:cNvPicPr>
          <p:nvPr/>
        </p:nvPicPr>
        <p:blipFill>
          <a:blip r:embed="rId2" cstate="print"/>
          <a:srcRect/>
          <a:stretch>
            <a:fillRect/>
          </a:stretch>
        </p:blipFill>
        <p:spPr bwMode="auto">
          <a:xfrm>
            <a:off x="179513" y="548680"/>
            <a:ext cx="3960440" cy="3050403"/>
          </a:xfrm>
          <a:prstGeom prst="rect">
            <a:avLst/>
          </a:prstGeom>
          <a:noFill/>
          <a:effectLst>
            <a:softEdge rad="127000"/>
          </a:effectLst>
        </p:spPr>
      </p:pic>
      <p:pic>
        <p:nvPicPr>
          <p:cNvPr id="22533" name="Picture 5" descr="http://im2-tub-ru.yandex.net/i?id=225749672-02-72&amp;n=21"/>
          <p:cNvPicPr>
            <a:picLocks noChangeAspect="1" noChangeArrowheads="1"/>
          </p:cNvPicPr>
          <p:nvPr/>
        </p:nvPicPr>
        <p:blipFill>
          <a:blip r:embed="rId3" cstate="print"/>
          <a:srcRect/>
          <a:stretch>
            <a:fillRect/>
          </a:stretch>
        </p:blipFill>
        <p:spPr bwMode="auto">
          <a:xfrm>
            <a:off x="251520" y="3789040"/>
            <a:ext cx="3960440" cy="2737632"/>
          </a:xfrm>
          <a:prstGeom prst="rect">
            <a:avLst/>
          </a:prstGeom>
          <a:noFill/>
          <a:effectLst>
            <a:softEdge rad="1270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067944" y="2074427"/>
            <a:ext cx="4608512"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СТЕПНОЙ ОРЕЛ.</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Хищная птица отряда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ястребообразных</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Орел </a:t>
            </a:r>
            <a:r>
              <a:rPr kumimoji="0" lang="ru-RU"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дневной хищник. Добычу высматривает паря в воздухе. Роль зубов выполняет острый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крючкообразный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клюв. Им орел раздирает добычу. Большие крылья, сильные ноги, острое зрение помогают ему в охоте. Крылья в размахе достигают 2 </a:t>
            </a:r>
            <a:r>
              <a:rPr kumimoji="0" lang="ru-RU"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2,5 метров, обеспечивая орлу большую скорость полета. </a:t>
            </a:r>
            <a:endParaRPr kumimoji="0" lang="ru-RU" sz="2800" b="0" i="0" u="none" strike="noStrike" cap="none" normalizeH="0" baseline="0" dirty="0" smtClean="0">
              <a:ln>
                <a:noFill/>
              </a:ln>
              <a:solidFill>
                <a:schemeClr val="tx1"/>
              </a:solidFill>
              <a:effectLst/>
              <a:latin typeface="Arial" pitchFamily="34" charset="0"/>
            </a:endParaRPr>
          </a:p>
        </p:txBody>
      </p:sp>
      <p:pic>
        <p:nvPicPr>
          <p:cNvPr id="1027" name="Picture 3" descr="http://im3-tub-ru.yandex.net/i?id=45883270-36-72&amp;n=21"/>
          <p:cNvPicPr>
            <a:picLocks noChangeAspect="1" noChangeArrowheads="1"/>
          </p:cNvPicPr>
          <p:nvPr/>
        </p:nvPicPr>
        <p:blipFill>
          <a:blip r:embed="rId2" cstate="print"/>
          <a:srcRect/>
          <a:stretch>
            <a:fillRect/>
          </a:stretch>
        </p:blipFill>
        <p:spPr bwMode="auto">
          <a:xfrm>
            <a:off x="251520" y="1268760"/>
            <a:ext cx="3704938" cy="2448272"/>
          </a:xfrm>
          <a:prstGeom prst="rect">
            <a:avLst/>
          </a:prstGeom>
          <a:noFill/>
          <a:effectLst>
            <a:softEdge rad="1270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7-tub-ru.yandex.net/i?id=313531326-49-72&amp;n=21"/>
          <p:cNvPicPr>
            <a:picLocks noChangeAspect="1" noChangeArrowheads="1"/>
          </p:cNvPicPr>
          <p:nvPr/>
        </p:nvPicPr>
        <p:blipFill>
          <a:blip r:embed="rId2" cstate="print"/>
          <a:srcRect/>
          <a:stretch>
            <a:fillRect/>
          </a:stretch>
        </p:blipFill>
        <p:spPr bwMode="auto">
          <a:xfrm>
            <a:off x="395536" y="764703"/>
            <a:ext cx="3600400" cy="4186511"/>
          </a:xfrm>
          <a:prstGeom prst="rect">
            <a:avLst/>
          </a:prstGeom>
          <a:noFill/>
          <a:effectLst>
            <a:softEdge rad="127000"/>
          </a:effectLst>
        </p:spPr>
      </p:pic>
      <p:pic>
        <p:nvPicPr>
          <p:cNvPr id="27652" name="Picture 4" descr="http://im6-tub-ru.yandex.net/i?id=262409283-15-72&amp;n=21"/>
          <p:cNvPicPr>
            <a:picLocks noChangeAspect="1" noChangeArrowheads="1"/>
          </p:cNvPicPr>
          <p:nvPr/>
        </p:nvPicPr>
        <p:blipFill>
          <a:blip r:embed="rId3" cstate="print"/>
          <a:srcRect/>
          <a:stretch>
            <a:fillRect/>
          </a:stretch>
        </p:blipFill>
        <p:spPr bwMode="auto">
          <a:xfrm>
            <a:off x="4211960" y="1412776"/>
            <a:ext cx="4364041" cy="3374258"/>
          </a:xfrm>
          <a:prstGeom prst="rect">
            <a:avLst/>
          </a:prstGeom>
          <a:noFill/>
          <a:effectLst>
            <a:softEdge rad="127000"/>
          </a:effectLst>
        </p:spPr>
      </p:pic>
      <p:sp>
        <p:nvSpPr>
          <p:cNvPr id="4" name="Прямоугольник 3"/>
          <p:cNvSpPr/>
          <p:nvPr/>
        </p:nvSpPr>
        <p:spPr>
          <a:xfrm>
            <a:off x="1691680" y="5013176"/>
            <a:ext cx="5976664" cy="1323439"/>
          </a:xfrm>
          <a:prstGeom prst="rect">
            <a:avLst/>
          </a:prstGeom>
        </p:spPr>
        <p:txBody>
          <a:bodyPr wrap="square">
            <a:spAutoFit/>
          </a:bodyPr>
          <a:lstStyle/>
          <a:p>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Его добычей становятся  все мелкие и средние по величине степные животные. Весит взрослая птица около 6 килограмм. Степные орлы занесены в красную книгу.</a:t>
            </a:r>
            <a:endParaRPr lang="ru-RU"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СОВА.</a:t>
            </a:r>
            <a:r>
              <a:rPr kumimoji="0" lang="ru-RU" sz="1800" b="0" i="0" u="none" strike="noStrike" cap="none" normalizeH="0" baseline="0" dirty="0" smtClean="0">
                <a:ln>
                  <a:noFill/>
                </a:ln>
                <a:solidFill>
                  <a:schemeClr val="tx1"/>
                </a:solidFill>
                <a:effectLst/>
                <a:latin typeface="Arial" pitchFamily="34" charset="0"/>
              </a:rPr>
              <a:t/>
            </a:r>
            <a:br>
              <a:rPr kumimoji="0" lang="ru-RU" sz="1800" b="0" i="0" u="none" strike="noStrike" cap="none" normalizeH="0" baseline="0" dirty="0" smtClean="0">
                <a:ln>
                  <a:noFill/>
                </a:ln>
                <a:solidFill>
                  <a:schemeClr val="tx1"/>
                </a:solidFill>
                <a:effectLst/>
                <a:latin typeface="Arial" pitchFamily="34" charset="0"/>
              </a:rPr>
            </a:br>
            <a:endParaRPr lang="ru-RU" dirty="0"/>
          </a:p>
        </p:txBody>
      </p:sp>
      <p:sp>
        <p:nvSpPr>
          <p:cNvPr id="23553" name="Rectangle 1"/>
          <p:cNvSpPr>
            <a:spLocks noChangeArrowheads="1"/>
          </p:cNvSpPr>
          <p:nvPr/>
        </p:nvSpPr>
        <p:spPr bwMode="auto">
          <a:xfrm>
            <a:off x="4499992" y="1357038"/>
            <a:ext cx="396044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Сова ночная хищная птица. У нее большая голова. Глаза у совы впереди. Чтобы все видеть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сова</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поворачивает голову даже за спину. Клюв у нее крючком. У совы есть изогнутые острые когти. Всю ночь, до самого утра сова охотится на грызунов и насекомых. Ноги у совы короткие, покрытые перьями.  Имеются перьевые ушки. У сов очень хорошо развиты и слух и зрение. У совы  особое оперение, поэтому она летает тихо и бесшумно. Днем сова не охотится. Живут по одиночки. Гнезд они не строят. Птенцы появляются слепыми и беспомощными, покрытые белым пухом.</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p:txBody>
      </p:sp>
      <p:pic>
        <p:nvPicPr>
          <p:cNvPr id="23555" name="Picture 3" descr="http://s019.radikal.ru/i615/1204/d5/e1c36c60ce82.jpg"/>
          <p:cNvPicPr>
            <a:picLocks noChangeAspect="1" noChangeArrowheads="1"/>
          </p:cNvPicPr>
          <p:nvPr/>
        </p:nvPicPr>
        <p:blipFill>
          <a:blip r:embed="rId2" cstate="print"/>
          <a:srcRect/>
          <a:stretch>
            <a:fillRect/>
          </a:stretch>
        </p:blipFill>
        <p:spPr bwMode="auto">
          <a:xfrm>
            <a:off x="323528" y="1484784"/>
            <a:ext cx="4104456" cy="4928428"/>
          </a:xfrm>
          <a:prstGeom prst="rect">
            <a:avLst/>
          </a:prstGeom>
          <a:noFill/>
          <a:effectLst>
            <a:softEdge rad="1270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827584" y="663416"/>
            <a:ext cx="7128792"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346325"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нашей местности встречаются такие птицы: снегирь, воробей, ворона, кукушка, дятел, синица, степной орел, куропатка, ласточка, ворона, грачи и т.д.</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346325" algn="l"/>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Вывод:</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346325"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Птицы – одно из самых замечательных проявлений жизни на нашей планете.</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346325" algn="l"/>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6672"/>
            <a:ext cx="7885504" cy="1296144"/>
          </a:xfrm>
        </p:spPr>
        <p:txBody>
          <a:bodyPr>
            <a:normAutofit/>
          </a:bodyPr>
          <a:lstStyle/>
          <a:p>
            <a:pPr lvl="0"/>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Оглавление:</a:t>
            </a:r>
            <a:r>
              <a:rPr kumimoji="0" lang="ru-RU" sz="1600" b="0" i="0" u="none" strike="noStrike" cap="none" normalizeH="0" baseline="0" dirty="0" smtClean="0">
                <a:ln>
                  <a:noFill/>
                </a:ln>
                <a:solidFill>
                  <a:schemeClr val="tx1"/>
                </a:solidFill>
                <a:effectLst/>
                <a:latin typeface="Arial" pitchFamily="34" charset="0"/>
              </a:rPr>
              <a:t/>
            </a:r>
            <a:br>
              <a:rPr kumimoji="0" lang="ru-RU" sz="1600" b="0" i="0" u="none" strike="noStrike" cap="none" normalizeH="0" baseline="0" dirty="0" smtClean="0">
                <a:ln>
                  <a:noFill/>
                </a:ln>
                <a:solidFill>
                  <a:schemeClr val="tx1"/>
                </a:solidFill>
                <a:effectLst/>
                <a:latin typeface="Arial" pitchFamily="34" charset="0"/>
              </a:rPr>
            </a:br>
            <a:endParaRPr lang="ru-RU" dirty="0"/>
          </a:p>
        </p:txBody>
      </p:sp>
      <p:sp>
        <p:nvSpPr>
          <p:cNvPr id="15361" name="Rectangle 1"/>
          <p:cNvSpPr>
            <a:spLocks noChangeArrowheads="1"/>
          </p:cNvSpPr>
          <p:nvPr/>
        </p:nvSpPr>
        <p:spPr bwMode="auto">
          <a:xfrm>
            <a:off x="827584" y="2038904"/>
            <a:ext cx="7272808"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Введение___________________________________1                                                         </a:t>
            </a:r>
            <a:endParaRPr kumimoji="0" lang="ru-RU" sz="12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исследования___________________________2</a:t>
            </a:r>
            <a:endParaRPr kumimoji="0" lang="ru-RU" sz="12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Задачи исследования_________________________2</a:t>
            </a:r>
            <a:endParaRPr kumimoji="0" lang="ru-RU" sz="12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Гипотеза____________________________________3</a:t>
            </a:r>
            <a:endParaRPr kumimoji="0" lang="ru-RU" sz="12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Предмет исследования________________________3</a:t>
            </a:r>
            <a:endParaRPr kumimoji="0" lang="ru-RU" sz="12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Методы исследования_______________________3-4</a:t>
            </a:r>
            <a:endParaRPr kumimoji="0" lang="ru-RU" sz="12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Основная часть_____________________________5-16</a:t>
            </a:r>
            <a:endParaRPr kumimoji="0" lang="ru-RU" sz="12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Вывод______________________________________17</a:t>
            </a:r>
            <a:endParaRPr kumimoji="0" lang="ru-RU" sz="1200" b="0" i="0" u="none" strike="noStrike" cap="none" normalizeH="0" baseline="0" dirty="0" smtClean="0">
              <a:ln>
                <a:noFill/>
              </a:ln>
              <a:solidFill>
                <a:schemeClr val="tx1"/>
              </a:solidFill>
              <a:effectLst/>
              <a:latin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331640" y="1295155"/>
            <a:ext cx="6912768"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Введение</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Недавно мы проходили тему: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мире живой природы</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я решила побольше узнать о птицах.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 они устроены</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Чем питаются</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Какие бывают птицы</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Где живут</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Какие птицы водятся в нашей местности?</a:t>
            </a:r>
            <a:endParaRPr kumimoji="0" lang="ru-RU"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11560" y="671582"/>
            <a:ext cx="80648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исследования:</a:t>
            </a:r>
            <a:endParaRPr kumimoji="0" lang="ru-RU" sz="1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Собрать информацию о птицах, расширить кругозор.</a:t>
            </a:r>
            <a:endParaRPr kumimoji="0" lang="ru-RU" sz="1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Задачи исследования:</a:t>
            </a:r>
            <a:endParaRPr kumimoji="0" lang="ru-RU" sz="1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Узнать у ребят моего класса, что они знают о птицах.</a:t>
            </a:r>
            <a:endParaRPr kumimoji="0" lang="ru-RU" sz="1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Собрать информацию о птицах: </a:t>
            </a:r>
            <a:endParaRPr kumimoji="0" lang="ru-RU" sz="1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Какие бывают птицы?</a:t>
            </a:r>
            <a:endParaRPr kumimoji="0" lang="ru-RU" sz="1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Как устроены птицы?</a:t>
            </a:r>
            <a:endParaRPr kumimoji="0" lang="ru-RU" sz="1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Чем питаются птицы?</a:t>
            </a:r>
            <a:endParaRPr kumimoji="0" lang="ru-RU" sz="1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Какие  птицы обитают в нашей местности?</a:t>
            </a:r>
            <a:endParaRPr kumimoji="0" lang="ru-RU" sz="12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Познакомить с проектом ребят моего класса.</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827584" y="461016"/>
            <a:ext cx="748883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Гипотеза:</a:t>
            </a:r>
            <a:b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Птицы -  Наши друзья!</a:t>
            </a:r>
            <a:b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Птиц на земле очень много.</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Зимой  они нуждаются в помощи людей.</a:t>
            </a:r>
            <a:b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Предмет исследования:</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Птицы.</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11560" y="1169769"/>
            <a:ext cx="7992888"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Методы исследования:</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1.Работа с литературой: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Современная иллюстрированная энциклопедия</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Под редакцией: П.А. Николаева.</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Зотов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Лесная мозаика</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Барков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Голоса весеннего леса</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Малая энциклопедия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Мир вокруг нас</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В.П. Герасимов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Животный мир нашей родины</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В.М. Храбрый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Школьный Атлас</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Издательство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детская литература</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 Сладков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 зари до Зорьки</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Боков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 тех, кто летает</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2.Работа в сети интернет.</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3.Опрос</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611560" y="391355"/>
            <a:ext cx="68407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 работа закипела</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Сначала я решила узнать у ребят моего класса, что они знают о птицах.</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Вот что получилось:</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Почти все ребята знают, что птицы бывают разные.</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ребят не знают,  что птицы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класс позвоночных животных.</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Ребят не знают, какие  птицы живут в нашей местности.</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Затем я читала,  искала в интернете, смотрела передачи и вот,  что мне удалось узнать</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644008" y="383138"/>
            <a:ext cx="403244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территории нашей страны обитает более 700 видов птиц. Они встречаются в любом уголке природы и всегда обращают внимание либо громким мелодичным пением, либо яркой окраской оперения, либо интересным поведением. Почти все птицы приносят человеку пользу. Многие из них уничтожают вредителей сельского хозяйства – насекомых или грызунов, другие дают нам мясо, пух, перо, яйца. Без птиц было бы неприветливо и тихо в лесах, парках, садах. Наши пернатые друзья оживляют природу, составляют ее богатство. </a:t>
            </a:r>
            <a:endParaRPr kumimoji="0" lang="ru-RU" sz="2800" b="0" i="0" u="none" strike="noStrike" cap="none" normalizeH="0" baseline="0" dirty="0" smtClean="0">
              <a:ln>
                <a:noFill/>
              </a:ln>
              <a:solidFill>
                <a:schemeClr val="tx1"/>
              </a:solidFill>
              <a:effectLst/>
              <a:latin typeface="Arial" pitchFamily="34" charset="0"/>
            </a:endParaRPr>
          </a:p>
        </p:txBody>
      </p:sp>
      <p:pic>
        <p:nvPicPr>
          <p:cNvPr id="20483" name="Picture 3" descr="http://im8-tub-ru.yandex.net/i?id=462476276-34-72&amp;n=21"/>
          <p:cNvPicPr>
            <a:picLocks noChangeAspect="1" noChangeArrowheads="1"/>
          </p:cNvPicPr>
          <p:nvPr/>
        </p:nvPicPr>
        <p:blipFill>
          <a:blip r:embed="rId2" cstate="print"/>
          <a:srcRect/>
          <a:stretch>
            <a:fillRect/>
          </a:stretch>
        </p:blipFill>
        <p:spPr bwMode="auto">
          <a:xfrm>
            <a:off x="467544" y="513267"/>
            <a:ext cx="3168352" cy="2112235"/>
          </a:xfrm>
          <a:prstGeom prst="rect">
            <a:avLst/>
          </a:prstGeom>
          <a:noFill/>
          <a:effectLst>
            <a:softEdge rad="127000"/>
          </a:effectLst>
        </p:spPr>
      </p:pic>
      <p:pic>
        <p:nvPicPr>
          <p:cNvPr id="20485" name="Picture 5" descr="http://im2-tub-ru.yandex.net/i?id=91252948-02-72&amp;n=21"/>
          <p:cNvPicPr>
            <a:picLocks noChangeAspect="1" noChangeArrowheads="1"/>
          </p:cNvPicPr>
          <p:nvPr/>
        </p:nvPicPr>
        <p:blipFill>
          <a:blip r:embed="rId3" cstate="print"/>
          <a:srcRect/>
          <a:stretch>
            <a:fillRect/>
          </a:stretch>
        </p:blipFill>
        <p:spPr bwMode="auto">
          <a:xfrm>
            <a:off x="611560" y="3212976"/>
            <a:ext cx="3312368" cy="2561109"/>
          </a:xfrm>
          <a:prstGeom prst="rect">
            <a:avLst/>
          </a:prstGeom>
          <a:noFill/>
          <a:effectLst>
            <a:softEdge rad="1270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4048" y="404664"/>
            <a:ext cx="3456384" cy="5078313"/>
          </a:xfrm>
          <a:prstGeom prst="rect">
            <a:avLst/>
          </a:prstGeom>
        </p:spPr>
        <p:txBody>
          <a:bodyPr wrap="square">
            <a:spAutoFit/>
          </a:bodyPr>
          <a:lstStyle/>
          <a:p>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Мы должны очень бережно относиться к птицам, любить их. Птицы – это теплокровные позвоночные животные, тело которых покрыто перьями.  Есть птицы очень большие, а есть очень маленькие. Одни летают выше облаков, а другие и вовсе не летают. Все птицы откладывают яйца. Одни питаются только рыбой, а другие  - насекомыми. Хищные поедают других птиц, а есть такие, которые едят только ягоды и семена. Одни птицы живут в дуплах, другие вьют гнезда. Птицы бывают перелетные и зимующие.</a:t>
            </a:r>
            <a:endParaRPr lang="ru-RU" dirty="0"/>
          </a:p>
        </p:txBody>
      </p:sp>
      <p:pic>
        <p:nvPicPr>
          <p:cNvPr id="30722" name="Picture 2" descr="http://im5-tub-ru.yandex.net/i?id=227429216-03-72&amp;n=21"/>
          <p:cNvPicPr>
            <a:picLocks noChangeAspect="1" noChangeArrowheads="1"/>
          </p:cNvPicPr>
          <p:nvPr/>
        </p:nvPicPr>
        <p:blipFill>
          <a:blip r:embed="rId2" cstate="print"/>
          <a:srcRect/>
          <a:stretch>
            <a:fillRect/>
          </a:stretch>
        </p:blipFill>
        <p:spPr bwMode="auto">
          <a:xfrm>
            <a:off x="683568" y="404664"/>
            <a:ext cx="3384376" cy="2789321"/>
          </a:xfrm>
          <a:prstGeom prst="rect">
            <a:avLst/>
          </a:prstGeom>
          <a:noFill/>
          <a:effectLst>
            <a:softEdge rad="317500"/>
          </a:effectLst>
        </p:spPr>
      </p:pic>
      <p:pic>
        <p:nvPicPr>
          <p:cNvPr id="30724" name="Picture 4" descr="http://im6-tub-ru.yandex.net/i?id=159165070-67-72&amp;n=21"/>
          <p:cNvPicPr>
            <a:picLocks noChangeAspect="1" noChangeArrowheads="1"/>
          </p:cNvPicPr>
          <p:nvPr/>
        </p:nvPicPr>
        <p:blipFill>
          <a:blip r:embed="rId3" cstate="print"/>
          <a:srcRect/>
          <a:stretch>
            <a:fillRect/>
          </a:stretch>
        </p:blipFill>
        <p:spPr bwMode="auto">
          <a:xfrm>
            <a:off x="827584" y="3890920"/>
            <a:ext cx="3312368" cy="2169674"/>
          </a:xfrm>
          <a:prstGeom prst="rect">
            <a:avLst/>
          </a:prstGeom>
          <a:noFill/>
          <a:effectLst>
            <a:softEdge rad="1270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112</TotalTime>
  <Words>1053</Words>
  <Application>Microsoft Office PowerPoint</Application>
  <PresentationFormat>Экран (4:3)</PresentationFormat>
  <Paragraphs>89</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В мире живой природы. Презентация ученицы 2 «б»класса  </vt:lpstr>
      <vt:lpstr>Оглавление: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Воробей</vt:lpstr>
      <vt:lpstr>Презентация PowerPoint</vt:lpstr>
      <vt:lpstr>СНЕГИРЬ. </vt:lpstr>
      <vt:lpstr>    КУРОПАТКА.  </vt:lpstr>
      <vt:lpstr>Презентация PowerPoint</vt:lpstr>
      <vt:lpstr>Презентация PowerPoint</vt:lpstr>
      <vt:lpstr>СОВА. </vt:lpstr>
      <vt:lpstr>Презентация PowerPoint</vt:lpstr>
    </vt:vector>
  </TitlesOfParts>
  <Company>WolfishLair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мире живой природы.</dc:title>
  <dc:creator>Loner-XP</dc:creator>
  <cp:lastModifiedBy>RAVILYA</cp:lastModifiedBy>
  <cp:revision>15</cp:revision>
  <dcterms:created xsi:type="dcterms:W3CDTF">2013-03-20T16:58:27Z</dcterms:created>
  <dcterms:modified xsi:type="dcterms:W3CDTF">2015-02-05T14:33:14Z</dcterms:modified>
</cp:coreProperties>
</file>