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1" r:id="rId5"/>
    <p:sldId id="270" r:id="rId6"/>
    <p:sldId id="262" r:id="rId7"/>
    <p:sldId id="264" r:id="rId8"/>
    <p:sldId id="268" r:id="rId9"/>
    <p:sldId id="265" r:id="rId10"/>
    <p:sldId id="266" r:id="rId11"/>
    <p:sldId id="267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D76DAF7-7A91-4EA3-B6A2-8599CA83B9E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92A6E67-D9D3-462B-A297-D9CE73F7071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DAF7-7A91-4EA3-B6A2-8599CA83B9E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6E67-D9D3-462B-A297-D9CE73F70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DAF7-7A91-4EA3-B6A2-8599CA83B9E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6E67-D9D3-462B-A297-D9CE73F70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9AD3F-4564-4D40-9261-E3179C5E7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24930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C2631-AFAE-4C97-A3D6-54BB42E16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0241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76DAF7-7A91-4EA3-B6A2-8599CA83B9E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2A6E67-D9D3-462B-A297-D9CE73F7071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D76DAF7-7A91-4EA3-B6A2-8599CA83B9E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92A6E67-D9D3-462B-A297-D9CE73F7071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DAF7-7A91-4EA3-B6A2-8599CA83B9E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6E67-D9D3-462B-A297-D9CE73F7071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DAF7-7A91-4EA3-B6A2-8599CA83B9E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6E67-D9D3-462B-A297-D9CE73F7071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76DAF7-7A91-4EA3-B6A2-8599CA83B9E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2A6E67-D9D3-462B-A297-D9CE73F7071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DAF7-7A91-4EA3-B6A2-8599CA83B9E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6E67-D9D3-462B-A297-D9CE73F70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76DAF7-7A91-4EA3-B6A2-8599CA83B9E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2A6E67-D9D3-462B-A297-D9CE73F70719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76DAF7-7A91-4EA3-B6A2-8599CA83B9E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2A6E67-D9D3-462B-A297-D9CE73F70719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76DAF7-7A91-4EA3-B6A2-8599CA83B9E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92A6E67-D9D3-462B-A297-D9CE73F707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1612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420888"/>
            <a:ext cx="7931150" cy="3744913"/>
          </a:xfrm>
        </p:spPr>
        <p:txBody>
          <a:bodyPr>
            <a:normAutofit lnSpcReduction="10000"/>
          </a:bodyPr>
          <a:lstStyle/>
          <a:p>
            <a:endParaRPr lang="ru-RU" sz="3600" dirty="0" smtClean="0"/>
          </a:p>
          <a:p>
            <a:r>
              <a:rPr lang="ru-RU" sz="3600" dirty="0" smtClean="0"/>
              <a:t>Глаза смотрят и всё </a:t>
            </a:r>
            <a:r>
              <a:rPr lang="ru-RU" sz="3600" dirty="0" smtClean="0">
                <a:solidFill>
                  <a:srgbClr val="C00000"/>
                </a:solidFill>
              </a:rPr>
              <a:t>видят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Уши слушают и всё </a:t>
            </a:r>
            <a:r>
              <a:rPr lang="ru-RU" sz="3600" dirty="0" smtClean="0">
                <a:solidFill>
                  <a:srgbClr val="C00000"/>
                </a:solidFill>
              </a:rPr>
              <a:t>слышат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Сначала </a:t>
            </a:r>
            <a:r>
              <a:rPr lang="ru-RU" sz="3600" dirty="0" smtClean="0">
                <a:solidFill>
                  <a:srgbClr val="C00000"/>
                </a:solidFill>
              </a:rPr>
              <a:t>думаю</a:t>
            </a:r>
            <a:r>
              <a:rPr lang="ru-RU" sz="3600" dirty="0" smtClean="0"/>
              <a:t>, а потом </a:t>
            </a:r>
            <a:r>
              <a:rPr lang="ru-RU" sz="3600" dirty="0" smtClean="0">
                <a:solidFill>
                  <a:srgbClr val="C00000"/>
                </a:solidFill>
              </a:rPr>
              <a:t>говорю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Помню, что в классе я не один.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Умею слушать</a:t>
            </a:r>
            <a:r>
              <a:rPr lang="ru-RU" sz="3600" dirty="0" smtClean="0"/>
              <a:t> мнения других.</a:t>
            </a:r>
          </a:p>
        </p:txBody>
      </p:sp>
      <p:pic>
        <p:nvPicPr>
          <p:cNvPr id="10244" name="Picture 8" descr="солнце и тучка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2959">
            <a:off x="363954" y="90488"/>
            <a:ext cx="30956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9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251520" y="1961327"/>
            <a:ext cx="9001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Bookman Old Style" pitchFamily="18" charset="0"/>
                <a:cs typeface="Aharoni" pitchFamily="2" charset="-79"/>
              </a:rPr>
              <a:t>е</a:t>
            </a:r>
            <a:r>
              <a:rPr lang="ru-RU" sz="3600" dirty="0" smtClean="0">
                <a:solidFill>
                  <a:srgbClr val="002060"/>
                </a:solidFill>
                <a:latin typeface="Bookman Old Style" pitchFamily="18" charset="0"/>
                <a:cs typeface="Aharoni" pitchFamily="2" charset="-79"/>
              </a:rPr>
              <a:t>здить на машин</a:t>
            </a:r>
            <a:r>
              <a:rPr lang="ru-RU" sz="3600" dirty="0" smtClean="0">
                <a:solidFill>
                  <a:srgbClr val="FF0000"/>
                </a:solidFill>
                <a:latin typeface="Bookman Old Style" pitchFamily="18" charset="0"/>
                <a:cs typeface="Aharoni" pitchFamily="2" charset="-79"/>
              </a:rPr>
              <a:t>е (</a:t>
            </a:r>
            <a:r>
              <a:rPr lang="ru-RU" sz="3600" dirty="0" err="1" smtClean="0">
                <a:solidFill>
                  <a:srgbClr val="FF0000"/>
                </a:solidFill>
                <a:latin typeface="Bookman Old Style" pitchFamily="18" charset="0"/>
                <a:cs typeface="Aharoni" pitchFamily="2" charset="-79"/>
              </a:rPr>
              <a:t>П.п</a:t>
            </a:r>
            <a:r>
              <a:rPr lang="ru-RU" sz="3600" dirty="0" smtClean="0">
                <a:solidFill>
                  <a:srgbClr val="FF0000"/>
                </a:solidFill>
                <a:latin typeface="Bookman Old Style" pitchFamily="18" charset="0"/>
                <a:cs typeface="Aharoni" pitchFamily="2" charset="-79"/>
              </a:rPr>
              <a:t>)</a:t>
            </a:r>
            <a:endParaRPr lang="ru-RU" sz="3600" dirty="0" smtClean="0">
              <a:solidFill>
                <a:srgbClr val="002060"/>
              </a:solidFill>
              <a:latin typeface="Bookman Old Style" pitchFamily="18" charset="0"/>
              <a:cs typeface="Aharoni" pitchFamily="2" charset="-79"/>
            </a:endParaRPr>
          </a:p>
          <a:p>
            <a:r>
              <a:rPr lang="ru-RU" sz="3600" dirty="0">
                <a:solidFill>
                  <a:srgbClr val="002060"/>
                </a:solidFill>
                <a:latin typeface="Bookman Old Style" pitchFamily="18" charset="0"/>
                <a:cs typeface="Aharoni" pitchFamily="2" charset="-79"/>
              </a:rPr>
              <a:t>в</a:t>
            </a:r>
            <a:r>
              <a:rPr lang="ru-RU" sz="3600" dirty="0" smtClean="0">
                <a:solidFill>
                  <a:srgbClr val="002060"/>
                </a:solidFill>
                <a:latin typeface="Bookman Old Style" pitchFamily="18" charset="0"/>
                <a:cs typeface="Aharoni" pitchFamily="2" charset="-79"/>
              </a:rPr>
              <a:t>ышел из школ</a:t>
            </a:r>
            <a:r>
              <a:rPr lang="ru-RU" sz="3600" dirty="0" smtClean="0">
                <a:solidFill>
                  <a:srgbClr val="FF0000"/>
                </a:solidFill>
                <a:latin typeface="Bookman Old Style" pitchFamily="18" charset="0"/>
                <a:cs typeface="Aharoni" pitchFamily="2" charset="-79"/>
              </a:rPr>
              <a:t>ы (</a:t>
            </a:r>
            <a:r>
              <a:rPr lang="ru-RU" sz="3600" dirty="0" err="1" smtClean="0">
                <a:solidFill>
                  <a:srgbClr val="FF0000"/>
                </a:solidFill>
                <a:latin typeface="Bookman Old Style" pitchFamily="18" charset="0"/>
                <a:cs typeface="Aharoni" pitchFamily="2" charset="-79"/>
              </a:rPr>
              <a:t>Р.п</a:t>
            </a:r>
            <a:r>
              <a:rPr lang="ru-RU" sz="3600" dirty="0" smtClean="0">
                <a:solidFill>
                  <a:srgbClr val="FF0000"/>
                </a:solidFill>
                <a:latin typeface="Bookman Old Style" pitchFamily="18" charset="0"/>
                <a:cs typeface="Aharoni" pitchFamily="2" charset="-79"/>
              </a:rPr>
              <a:t>.)</a:t>
            </a:r>
            <a:endParaRPr lang="ru-RU" sz="3600" dirty="0" smtClean="0">
              <a:solidFill>
                <a:srgbClr val="002060"/>
              </a:solidFill>
              <a:latin typeface="Bookman Old Style" pitchFamily="18" charset="0"/>
              <a:cs typeface="Aharoni" pitchFamily="2" charset="-79"/>
            </a:endParaRPr>
          </a:p>
          <a:p>
            <a:r>
              <a:rPr lang="ru-RU" sz="3600" dirty="0">
                <a:solidFill>
                  <a:srgbClr val="002060"/>
                </a:solidFill>
                <a:latin typeface="Bookman Old Style" pitchFamily="18" charset="0"/>
                <a:cs typeface="Aharoni" pitchFamily="2" charset="-79"/>
              </a:rPr>
              <a:t>п</a:t>
            </a:r>
            <a:r>
              <a:rPr lang="ru-RU" sz="3600" dirty="0" smtClean="0">
                <a:solidFill>
                  <a:srgbClr val="002060"/>
                </a:solidFill>
                <a:latin typeface="Bookman Old Style" pitchFamily="18" charset="0"/>
                <a:cs typeface="Aharoni" pitchFamily="2" charset="-79"/>
              </a:rPr>
              <a:t>омочь бабушк</a:t>
            </a:r>
            <a:r>
              <a:rPr lang="ru-RU" sz="3600" dirty="0" smtClean="0">
                <a:solidFill>
                  <a:srgbClr val="FF0000"/>
                </a:solidFill>
                <a:latin typeface="Bookman Old Style" pitchFamily="18" charset="0"/>
                <a:cs typeface="Aharoni" pitchFamily="2" charset="-79"/>
              </a:rPr>
              <a:t>е</a:t>
            </a:r>
            <a:r>
              <a:rPr lang="ru-RU" sz="3600" dirty="0">
                <a:solidFill>
                  <a:srgbClr val="002060"/>
                </a:solidFill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Bookman Old Style" pitchFamily="18" charset="0"/>
                <a:cs typeface="Aharoni" pitchFamily="2" charset="-79"/>
              </a:rPr>
              <a:t>(</a:t>
            </a:r>
            <a:r>
              <a:rPr lang="ru-RU" sz="3600" dirty="0" err="1" smtClean="0">
                <a:solidFill>
                  <a:srgbClr val="FF0000"/>
                </a:solidFill>
                <a:latin typeface="Bookman Old Style" pitchFamily="18" charset="0"/>
                <a:cs typeface="Aharoni" pitchFamily="2" charset="-79"/>
              </a:rPr>
              <a:t>Д.п</a:t>
            </a:r>
            <a:r>
              <a:rPr lang="ru-RU" sz="3600" dirty="0" smtClean="0">
                <a:solidFill>
                  <a:srgbClr val="FF0000"/>
                </a:solidFill>
                <a:latin typeface="Bookman Old Style" pitchFamily="18" charset="0"/>
                <a:cs typeface="Aharoni" pitchFamily="2" charset="-79"/>
              </a:rPr>
              <a:t>.)</a:t>
            </a:r>
            <a:endParaRPr lang="ru-RU" sz="3600" dirty="0">
              <a:solidFill>
                <a:srgbClr val="FF0000"/>
              </a:solidFill>
              <a:latin typeface="Bookman Old Style" pitchFamily="18" charset="0"/>
              <a:cs typeface="Aharoni" pitchFamily="2" charset="-79"/>
            </a:endParaRPr>
          </a:p>
          <a:p>
            <a:r>
              <a:rPr lang="ru-RU" sz="3600" dirty="0">
                <a:solidFill>
                  <a:srgbClr val="002060"/>
                </a:solidFill>
                <a:latin typeface="Bookman Old Style" pitchFamily="18" charset="0"/>
                <a:cs typeface="Aharoni" pitchFamily="2" charset="-79"/>
              </a:rPr>
              <a:t>п</a:t>
            </a:r>
            <a:r>
              <a:rPr lang="ru-RU" sz="3600" dirty="0" smtClean="0">
                <a:solidFill>
                  <a:srgbClr val="002060"/>
                </a:solidFill>
                <a:latin typeface="Bookman Old Style" pitchFamily="18" charset="0"/>
                <a:cs typeface="Aharoni" pitchFamily="2" charset="-79"/>
              </a:rPr>
              <a:t>лыть по рек</a:t>
            </a:r>
            <a:r>
              <a:rPr lang="ru-RU" sz="3600" dirty="0" smtClean="0">
                <a:solidFill>
                  <a:srgbClr val="FF0000"/>
                </a:solidFill>
                <a:latin typeface="Bookman Old Style" pitchFamily="18" charset="0"/>
                <a:cs typeface="Aharoni" pitchFamily="2" charset="-79"/>
              </a:rPr>
              <a:t>е (</a:t>
            </a:r>
            <a:r>
              <a:rPr lang="ru-RU" sz="3600" dirty="0" err="1" smtClean="0">
                <a:solidFill>
                  <a:srgbClr val="FF0000"/>
                </a:solidFill>
                <a:latin typeface="Bookman Old Style" pitchFamily="18" charset="0"/>
                <a:cs typeface="Aharoni" pitchFamily="2" charset="-79"/>
              </a:rPr>
              <a:t>Д.п</a:t>
            </a:r>
            <a:r>
              <a:rPr lang="ru-RU" sz="3600" dirty="0" smtClean="0">
                <a:solidFill>
                  <a:srgbClr val="FF0000"/>
                </a:solidFill>
                <a:latin typeface="Bookman Old Style" pitchFamily="18" charset="0"/>
                <a:cs typeface="Aharoni" pitchFamily="2" charset="-79"/>
              </a:rPr>
              <a:t>.)</a:t>
            </a:r>
            <a:endParaRPr lang="ru-RU" sz="3600" dirty="0">
              <a:solidFill>
                <a:srgbClr val="002060"/>
              </a:solidFill>
              <a:latin typeface="Bookman Old Style" pitchFamily="18" charset="0"/>
              <a:cs typeface="Aharoni" pitchFamily="2" charset="-79"/>
            </a:endParaRPr>
          </a:p>
          <a:p>
            <a:r>
              <a:rPr lang="ru-RU" sz="3600" dirty="0">
                <a:solidFill>
                  <a:srgbClr val="002060"/>
                </a:solidFill>
                <a:latin typeface="Bookman Old Style" pitchFamily="18" charset="0"/>
                <a:cs typeface="Aharoni" pitchFamily="2" charset="-79"/>
              </a:rPr>
              <a:t>с</a:t>
            </a:r>
            <a:r>
              <a:rPr lang="ru-RU" sz="3600" dirty="0" smtClean="0">
                <a:solidFill>
                  <a:srgbClr val="002060"/>
                </a:solidFill>
                <a:latin typeface="Bookman Old Style" pitchFamily="18" charset="0"/>
                <a:cs typeface="Aharoni" pitchFamily="2" charset="-79"/>
              </a:rPr>
              <a:t>летел с ветк</a:t>
            </a:r>
            <a:r>
              <a:rPr lang="ru-RU" sz="3600" dirty="0" smtClean="0">
                <a:solidFill>
                  <a:srgbClr val="FF0000"/>
                </a:solidFill>
                <a:latin typeface="Bookman Old Style" pitchFamily="18" charset="0"/>
                <a:cs typeface="Aharoni" pitchFamily="2" charset="-79"/>
              </a:rPr>
              <a:t>и (</a:t>
            </a:r>
            <a:r>
              <a:rPr lang="ru-RU" sz="3600" dirty="0" err="1" smtClean="0">
                <a:solidFill>
                  <a:srgbClr val="FF0000"/>
                </a:solidFill>
                <a:latin typeface="Bookman Old Style" pitchFamily="18" charset="0"/>
                <a:cs typeface="Aharoni" pitchFamily="2" charset="-79"/>
              </a:rPr>
              <a:t>Р.п</a:t>
            </a:r>
            <a:r>
              <a:rPr lang="ru-RU" sz="3600" dirty="0" smtClean="0">
                <a:solidFill>
                  <a:srgbClr val="FF0000"/>
                </a:solidFill>
                <a:latin typeface="Bookman Old Style" pitchFamily="18" charset="0"/>
                <a:cs typeface="Aharoni" pitchFamily="2" charset="-79"/>
              </a:rPr>
              <a:t>.)</a:t>
            </a:r>
            <a:endParaRPr lang="ru-RU" sz="3600" dirty="0">
              <a:solidFill>
                <a:srgbClr val="00206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70454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3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3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3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3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3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3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3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3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3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3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дежда\Desktop\фото олимпиады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171575"/>
            <a:ext cx="6429375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66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339196" y="444138"/>
            <a:ext cx="5336492" cy="269683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6600" b="1" dirty="0" smtClean="0">
                <a:solidFill>
                  <a:srgbClr val="0000FF"/>
                </a:solidFill>
                <a:latin typeface="Goudy Stout" pitchFamily="18" charset="0"/>
              </a:rPr>
              <a:t>СПАСИБО </a:t>
            </a:r>
            <a:br>
              <a:rPr lang="ru-RU" sz="6600" b="1" dirty="0" smtClean="0">
                <a:solidFill>
                  <a:srgbClr val="0000FF"/>
                </a:solidFill>
                <a:latin typeface="Goudy Stout" pitchFamily="18" charset="0"/>
              </a:rPr>
            </a:br>
            <a:r>
              <a:rPr lang="ru-RU" sz="6600" b="1" dirty="0" smtClean="0">
                <a:solidFill>
                  <a:srgbClr val="0000FF"/>
                </a:solidFill>
                <a:latin typeface="Goudy Stout" pitchFamily="18" charset="0"/>
              </a:rPr>
              <a:t> ЗА РАБОТУ.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4005064"/>
            <a:ext cx="6664672" cy="1979613"/>
          </a:xfrm>
        </p:spPr>
        <p:txBody>
          <a:bodyPr/>
          <a:lstStyle/>
          <a:p>
            <a:pPr lvl="4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chemeClr val="hlink"/>
                </a:solidFill>
                <a:latin typeface="Rockwell Extra Bold" pitchFamily="18" charset="0"/>
              </a:rPr>
              <a:t>ДО НОВЫХ </a:t>
            </a:r>
          </a:p>
          <a:p>
            <a:pPr lvl="4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chemeClr val="hlink"/>
                </a:solidFill>
                <a:latin typeface="Rockwell Extra Bold" pitchFamily="18" charset="0"/>
              </a:rPr>
              <a:t>ВСТРЕЧ</a:t>
            </a:r>
            <a:r>
              <a:rPr lang="ru-RU" sz="4000" b="1" dirty="0" smtClean="0">
                <a:solidFill>
                  <a:schemeClr val="hlink"/>
                </a:solidFill>
                <a:latin typeface="Rockwell Extra Bold" pitchFamily="18" charset="0"/>
              </a:rPr>
              <a:t>.</a:t>
            </a:r>
          </a:p>
        </p:txBody>
      </p:sp>
      <p:pic>
        <p:nvPicPr>
          <p:cNvPr id="4" name="Picture 8" descr="солнце и тучка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2959">
            <a:off x="-112495" y="447129"/>
            <a:ext cx="30956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141326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4" decel="100000"/>
                                        <p:tgtEl>
                                          <p:spTgt spid="3430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4" decel="100000"/>
                                        <p:tgtEl>
                                          <p:spTgt spid="3430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4" fill="hold"/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4" fill="hold"/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2" grpId="0"/>
      <p:bldP spid="3430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2301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549275"/>
            <a:ext cx="6697662" cy="57594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Брат, дядя, завтрак, сын.</a:t>
            </a:r>
          </a:p>
          <a:p>
            <a:pPr eaLnBrk="1" hangingPunct="1">
              <a:defRPr/>
            </a:pPr>
            <a:endParaRPr lang="ru-RU" sz="3600" dirty="0" smtClean="0"/>
          </a:p>
          <a:p>
            <a:pPr eaLnBrk="1" hangingPunct="1">
              <a:defRPr/>
            </a:pPr>
            <a:r>
              <a:rPr lang="ru-RU" sz="3600" dirty="0" smtClean="0"/>
              <a:t>Озеро, зеркало, река, море.</a:t>
            </a:r>
          </a:p>
          <a:p>
            <a:pPr marL="0" indent="0" eaLnBrk="1" hangingPunct="1">
              <a:buFontTx/>
              <a:buNone/>
              <a:defRPr/>
            </a:pPr>
            <a:endParaRPr lang="ru-RU" sz="3600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ru-RU" sz="3600" dirty="0" smtClean="0"/>
              <a:t>Печь, метель, морковь, малина.</a:t>
            </a:r>
          </a:p>
          <a:p>
            <a:pPr marL="0" indent="0" eaLnBrk="1" hangingPunct="1">
              <a:buNone/>
              <a:defRPr/>
            </a:pPr>
            <a:endParaRPr lang="en-US" sz="3600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ru-RU" sz="3600" dirty="0" smtClean="0"/>
              <a:t>Дом, костёр, ветер,  берёза.</a:t>
            </a:r>
            <a:r>
              <a:rPr lang="ru-RU" sz="3600" dirty="0" smtClean="0">
                <a:solidFill>
                  <a:schemeClr val="tx2"/>
                </a:solidFill>
              </a:rPr>
              <a:t>                                      </a:t>
            </a:r>
          </a:p>
        </p:txBody>
      </p:sp>
      <p:sp>
        <p:nvSpPr>
          <p:cNvPr id="342020" name="Rectangle 4"/>
          <p:cNvSpPr>
            <a:spLocks noChangeArrowheads="1"/>
          </p:cNvSpPr>
          <p:nvPr/>
        </p:nvSpPr>
        <p:spPr bwMode="auto">
          <a:xfrm>
            <a:off x="7091363" y="692150"/>
            <a:ext cx="1728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ru-RU" sz="4000" dirty="0">
                <a:solidFill>
                  <a:srgbClr val="FF0000"/>
                </a:solidFill>
              </a:rPr>
              <a:t>дядя</a:t>
            </a:r>
          </a:p>
        </p:txBody>
      </p:sp>
      <p:sp>
        <p:nvSpPr>
          <p:cNvPr id="342021" name="Rectangle 5"/>
          <p:cNvSpPr>
            <a:spLocks noChangeArrowheads="1"/>
          </p:cNvSpPr>
          <p:nvPr/>
        </p:nvSpPr>
        <p:spPr bwMode="auto">
          <a:xfrm>
            <a:off x="7026275" y="1916113"/>
            <a:ext cx="15763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4000" dirty="0">
                <a:solidFill>
                  <a:srgbClr val="FF0000"/>
                </a:solidFill>
              </a:rPr>
              <a:t>река</a:t>
            </a:r>
          </a:p>
        </p:txBody>
      </p:sp>
      <p:sp>
        <p:nvSpPr>
          <p:cNvPr id="342022" name="Rectangle 6"/>
          <p:cNvSpPr>
            <a:spLocks noChangeArrowheads="1"/>
          </p:cNvSpPr>
          <p:nvPr/>
        </p:nvSpPr>
        <p:spPr bwMode="auto">
          <a:xfrm>
            <a:off x="6293966" y="3212976"/>
            <a:ext cx="2526184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4000" dirty="0">
                <a:solidFill>
                  <a:srgbClr val="FF0000"/>
                </a:solidFill>
              </a:rPr>
              <a:t>малина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36296" y="4972526"/>
            <a:ext cx="17812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берёза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8891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0" grpId="0"/>
      <p:bldP spid="342021" grpId="0"/>
      <p:bldP spid="3420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14313"/>
            <a:ext cx="8064500" cy="8384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                 </a:t>
            </a:r>
            <a:r>
              <a:rPr lang="ru-RU" sz="3600" dirty="0" err="1" smtClean="0">
                <a:solidFill>
                  <a:srgbClr val="FF0000"/>
                </a:solidFill>
              </a:rPr>
              <a:t>Р.п</a:t>
            </a:r>
            <a:r>
              <a:rPr lang="ru-RU" sz="3600" dirty="0" smtClean="0">
                <a:solidFill>
                  <a:srgbClr val="FF0000"/>
                </a:solidFill>
              </a:rPr>
              <a:t>.,      </a:t>
            </a:r>
            <a:r>
              <a:rPr lang="ru-RU" sz="3600" dirty="0" err="1" smtClean="0">
                <a:solidFill>
                  <a:srgbClr val="FF0000"/>
                </a:solidFill>
              </a:rPr>
              <a:t>Д.п</a:t>
            </a:r>
            <a:r>
              <a:rPr lang="ru-RU" sz="3600" dirty="0" smtClean="0">
                <a:solidFill>
                  <a:srgbClr val="FF0000"/>
                </a:solidFill>
              </a:rPr>
              <a:t>.,       </a:t>
            </a:r>
            <a:r>
              <a:rPr lang="ru-RU" sz="3600" dirty="0" err="1" smtClean="0">
                <a:solidFill>
                  <a:srgbClr val="FF0000"/>
                </a:solidFill>
              </a:rPr>
              <a:t>П.п</a:t>
            </a:r>
            <a:r>
              <a:rPr lang="ru-RU" sz="36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556792"/>
            <a:ext cx="2520950" cy="367240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sz="3600" dirty="0" smtClean="0">
                <a:solidFill>
                  <a:srgbClr val="411296"/>
                </a:solidFill>
              </a:rPr>
              <a:t>дядя - </a:t>
            </a:r>
          </a:p>
          <a:p>
            <a:pPr eaLnBrk="1" hangingPunct="1"/>
            <a:endParaRPr lang="ru-RU" sz="3600" dirty="0" smtClean="0">
              <a:solidFill>
                <a:srgbClr val="411296"/>
              </a:solidFill>
            </a:endParaRPr>
          </a:p>
          <a:p>
            <a:pPr eaLnBrk="1" hangingPunct="1"/>
            <a:r>
              <a:rPr lang="ru-RU" sz="3600" dirty="0" smtClean="0">
                <a:solidFill>
                  <a:srgbClr val="411296"/>
                </a:solidFill>
              </a:rPr>
              <a:t>река - </a:t>
            </a:r>
          </a:p>
          <a:p>
            <a:pPr eaLnBrk="1" hangingPunct="1"/>
            <a:endParaRPr lang="ru-RU" sz="3600" dirty="0" smtClean="0">
              <a:solidFill>
                <a:srgbClr val="411296"/>
              </a:solidFill>
            </a:endParaRPr>
          </a:p>
          <a:p>
            <a:pPr eaLnBrk="1" hangingPunct="1"/>
            <a:r>
              <a:rPr lang="ru-RU" sz="3600" dirty="0" smtClean="0">
                <a:solidFill>
                  <a:srgbClr val="411296"/>
                </a:solidFill>
              </a:rPr>
              <a:t>малина -</a:t>
            </a:r>
          </a:p>
          <a:p>
            <a:pPr eaLnBrk="1" hangingPunct="1"/>
            <a:endParaRPr lang="ru-RU" sz="3600" dirty="0" smtClean="0">
              <a:solidFill>
                <a:srgbClr val="411296"/>
              </a:solidFill>
            </a:endParaRPr>
          </a:p>
          <a:p>
            <a:pPr eaLnBrk="1" hangingPunct="1"/>
            <a:r>
              <a:rPr lang="ru-RU" sz="3600" dirty="0" smtClean="0">
                <a:solidFill>
                  <a:srgbClr val="411296"/>
                </a:solidFill>
              </a:rPr>
              <a:t>берёза -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2411760" y="1556792"/>
            <a:ext cx="6588125" cy="367188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дяд</a:t>
            </a:r>
            <a:r>
              <a:rPr lang="ru-RU" sz="3600" u="sng" dirty="0" smtClean="0">
                <a:solidFill>
                  <a:srgbClr val="C00000"/>
                </a:solidFill>
              </a:rPr>
              <a:t>и</a:t>
            </a:r>
            <a:r>
              <a:rPr lang="ru-RU" sz="3600" dirty="0" smtClean="0">
                <a:solidFill>
                  <a:srgbClr val="C00000"/>
                </a:solidFill>
              </a:rPr>
              <a:t>,     дяд</a:t>
            </a:r>
            <a:r>
              <a:rPr lang="ru-RU" sz="3600" u="sng" dirty="0" smtClean="0">
                <a:solidFill>
                  <a:srgbClr val="C00000"/>
                </a:solidFill>
              </a:rPr>
              <a:t>е</a:t>
            </a:r>
            <a:r>
              <a:rPr lang="ru-RU" sz="3600" dirty="0" smtClean="0">
                <a:solidFill>
                  <a:srgbClr val="C00000"/>
                </a:solidFill>
              </a:rPr>
              <a:t>,    о дяд</a:t>
            </a:r>
            <a:r>
              <a:rPr lang="ru-RU" sz="3600" u="sng" dirty="0" smtClean="0">
                <a:solidFill>
                  <a:srgbClr val="C00000"/>
                </a:solidFill>
              </a:rPr>
              <a:t>е</a:t>
            </a:r>
          </a:p>
          <a:p>
            <a:pPr eaLnBrk="1" hangingPunct="1">
              <a:buFont typeface="Wingdings" pitchFamily="2" charset="2"/>
              <a:buNone/>
            </a:pPr>
            <a:endParaRPr lang="ru-RU" sz="3600" dirty="0" smtClean="0">
              <a:solidFill>
                <a:srgbClr val="FF3399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рек</a:t>
            </a:r>
            <a:r>
              <a:rPr lang="ru-RU" sz="3600" u="sng" dirty="0" smtClean="0">
                <a:solidFill>
                  <a:srgbClr val="C00000"/>
                </a:solidFill>
              </a:rPr>
              <a:t>и</a:t>
            </a:r>
            <a:r>
              <a:rPr lang="ru-RU" sz="3600" dirty="0" smtClean="0">
                <a:solidFill>
                  <a:srgbClr val="C00000"/>
                </a:solidFill>
              </a:rPr>
              <a:t>,     рек</a:t>
            </a:r>
            <a:r>
              <a:rPr lang="ru-RU" sz="3600" u="sng" dirty="0" smtClean="0">
                <a:solidFill>
                  <a:srgbClr val="C00000"/>
                </a:solidFill>
              </a:rPr>
              <a:t>е</a:t>
            </a:r>
            <a:r>
              <a:rPr lang="ru-RU" sz="3600" dirty="0" smtClean="0">
                <a:solidFill>
                  <a:srgbClr val="C00000"/>
                </a:solidFill>
              </a:rPr>
              <a:t>,     о рек</a:t>
            </a:r>
            <a:r>
              <a:rPr lang="ru-RU" sz="3600" u="sng" dirty="0" smtClean="0">
                <a:solidFill>
                  <a:srgbClr val="C00000"/>
                </a:solidFill>
              </a:rPr>
              <a:t>е</a:t>
            </a:r>
          </a:p>
          <a:p>
            <a:pPr eaLnBrk="1" hangingPunct="1">
              <a:buFont typeface="Wingdings" pitchFamily="2" charset="2"/>
              <a:buNone/>
            </a:pPr>
            <a:endParaRPr lang="ru-RU" sz="3600" dirty="0" smtClean="0">
              <a:solidFill>
                <a:srgbClr val="FF3399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3600" dirty="0" smtClean="0">
                <a:solidFill>
                  <a:srgbClr val="FF3399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малин</a:t>
            </a:r>
            <a:r>
              <a:rPr lang="ru-RU" sz="3600" u="sng" dirty="0" smtClean="0">
                <a:solidFill>
                  <a:srgbClr val="C00000"/>
                </a:solidFill>
              </a:rPr>
              <a:t>ы</a:t>
            </a:r>
            <a:r>
              <a:rPr lang="ru-RU" sz="3600" dirty="0" smtClean="0">
                <a:solidFill>
                  <a:srgbClr val="C00000"/>
                </a:solidFill>
              </a:rPr>
              <a:t>, малин</a:t>
            </a:r>
            <a:r>
              <a:rPr lang="ru-RU" sz="3600" u="sng" dirty="0" smtClean="0">
                <a:solidFill>
                  <a:srgbClr val="C00000"/>
                </a:solidFill>
              </a:rPr>
              <a:t>е</a:t>
            </a:r>
            <a:r>
              <a:rPr lang="ru-RU" sz="3600" dirty="0" smtClean="0">
                <a:solidFill>
                  <a:srgbClr val="C00000"/>
                </a:solidFill>
              </a:rPr>
              <a:t>, о малин</a:t>
            </a:r>
            <a:r>
              <a:rPr lang="ru-RU" sz="3600" u="sng" dirty="0" smtClean="0">
                <a:solidFill>
                  <a:srgbClr val="C00000"/>
                </a:solidFill>
              </a:rPr>
              <a:t>е</a:t>
            </a:r>
          </a:p>
          <a:p>
            <a:pPr eaLnBrk="1" hangingPunct="1">
              <a:buFont typeface="Wingdings" pitchFamily="2" charset="2"/>
              <a:buNone/>
            </a:pPr>
            <a:endParaRPr lang="ru-RU" sz="3600" dirty="0" smtClean="0">
              <a:solidFill>
                <a:srgbClr val="0000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3600" dirty="0">
                <a:solidFill>
                  <a:srgbClr val="C00000"/>
                </a:solidFill>
              </a:rPr>
              <a:t>б</a:t>
            </a:r>
            <a:r>
              <a:rPr lang="ru-RU" sz="3600" dirty="0" smtClean="0">
                <a:solidFill>
                  <a:srgbClr val="C00000"/>
                </a:solidFill>
              </a:rPr>
              <a:t>ерёз</a:t>
            </a:r>
            <a:r>
              <a:rPr lang="ru-RU" sz="3600" u="sng" dirty="0" smtClean="0">
                <a:solidFill>
                  <a:srgbClr val="C00000"/>
                </a:solidFill>
              </a:rPr>
              <a:t>ы</a:t>
            </a:r>
            <a:r>
              <a:rPr lang="ru-RU" sz="3600" dirty="0" smtClean="0">
                <a:solidFill>
                  <a:srgbClr val="C00000"/>
                </a:solidFill>
              </a:rPr>
              <a:t>, берёз</a:t>
            </a:r>
            <a:r>
              <a:rPr lang="ru-RU" sz="3600" u="sng" dirty="0" smtClean="0">
                <a:solidFill>
                  <a:srgbClr val="C00000"/>
                </a:solidFill>
              </a:rPr>
              <a:t>е</a:t>
            </a:r>
            <a:r>
              <a:rPr lang="ru-RU" sz="3600" dirty="0" smtClean="0">
                <a:solidFill>
                  <a:srgbClr val="C00000"/>
                </a:solidFill>
              </a:rPr>
              <a:t>, о берёз</a:t>
            </a:r>
            <a:r>
              <a:rPr lang="ru-RU" sz="3600" u="sng" dirty="0" smtClean="0">
                <a:solidFill>
                  <a:srgbClr val="C00000"/>
                </a:solidFill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807752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6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6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549275"/>
            <a:ext cx="7920037" cy="381582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i="1" dirty="0" smtClean="0">
                <a:solidFill>
                  <a:srgbClr val="0066FF"/>
                </a:solidFill>
                <a:latin typeface="Bookman Old Style" pitchFamily="18" charset="0"/>
              </a:rPr>
              <a:t>Правописание окончаний имён существительных 1-го склонения в родительном, дательном и предложном падежах.</a:t>
            </a:r>
            <a:br>
              <a:rPr lang="ru-RU" sz="3600" b="1" i="1" dirty="0" smtClean="0">
                <a:solidFill>
                  <a:srgbClr val="0066FF"/>
                </a:solidFill>
                <a:latin typeface="Bookman Old Style" pitchFamily="18" charset="0"/>
              </a:rPr>
            </a:br>
            <a:endParaRPr lang="ru-RU" sz="3600" b="1" i="1" dirty="0" smtClean="0">
              <a:solidFill>
                <a:srgbClr val="0066FF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843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64704"/>
            <a:ext cx="691276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solidFill>
                  <a:srgbClr val="0000CC"/>
                </a:solidFill>
                <a:latin typeface="Monotype Corsiva" pitchFamily="66" charset="0"/>
              </a:rPr>
              <a:t>Двенадцатое февраля.</a:t>
            </a:r>
            <a:endParaRPr lang="ru-RU" sz="4000" b="1" i="1" dirty="0">
              <a:solidFill>
                <a:srgbClr val="0000CC"/>
              </a:solidFill>
              <a:latin typeface="Monotype Corsiva" pitchFamily="66" charset="0"/>
            </a:endParaRPr>
          </a:p>
          <a:p>
            <a:pPr lvl="0" algn="ctr"/>
            <a:r>
              <a:rPr lang="ru-RU" sz="4000" b="1" i="1" dirty="0">
                <a:solidFill>
                  <a:srgbClr val="0000CC"/>
                </a:solidFill>
                <a:latin typeface="Monotype Corsiva" pitchFamily="66" charset="0"/>
              </a:rPr>
              <a:t>Классная работа</a:t>
            </a:r>
            <a:r>
              <a:rPr lang="ru-RU" sz="4000" b="1" i="1" dirty="0" smtClean="0">
                <a:solidFill>
                  <a:srgbClr val="0000CC"/>
                </a:solidFill>
                <a:latin typeface="Monotype Corsiva" pitchFamily="66" charset="0"/>
              </a:rPr>
              <a:t>.</a:t>
            </a:r>
          </a:p>
          <a:p>
            <a:pPr lvl="0" algn="ctr"/>
            <a:endParaRPr lang="ru-RU" sz="4000" b="1" i="1" dirty="0">
              <a:solidFill>
                <a:srgbClr val="0000CC"/>
              </a:solidFill>
              <a:latin typeface="Monotype Corsiva" pitchFamily="66" charset="0"/>
            </a:endParaRPr>
          </a:p>
          <a:p>
            <a:pPr lvl="0" algn="ctr"/>
            <a:endParaRPr lang="ru-RU" sz="4000" b="1" i="1" dirty="0" smtClean="0">
              <a:solidFill>
                <a:srgbClr val="0000CC"/>
              </a:solidFill>
              <a:latin typeface="Monotype Corsiva" pitchFamily="66" charset="0"/>
            </a:endParaRPr>
          </a:p>
          <a:p>
            <a:pPr lvl="0" algn="ctr"/>
            <a:endParaRPr lang="ru-RU" sz="7200" b="1" i="1" dirty="0" smtClean="0">
              <a:solidFill>
                <a:srgbClr val="0000CC"/>
              </a:solidFill>
              <a:latin typeface="Monotype Corsiva" pitchFamily="66" charset="0"/>
            </a:endParaRPr>
          </a:p>
          <a:p>
            <a:pPr lvl="0" algn="ctr"/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388937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46165"/>
            <a:ext cx="4322763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31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14313"/>
            <a:ext cx="8188325" cy="190351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3200" dirty="0" smtClean="0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692696"/>
            <a:ext cx="8748712" cy="5472608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990033"/>
                </a:solidFill>
                <a:latin typeface="Bookman Old Style" pitchFamily="18" charset="0"/>
              </a:rPr>
              <a:t>Где смелость, там победа.</a:t>
            </a:r>
          </a:p>
          <a:p>
            <a:pPr eaLnBrk="1" hangingPunct="1"/>
            <a:r>
              <a:rPr lang="ru-RU" sz="4000" b="1" dirty="0" smtClean="0">
                <a:solidFill>
                  <a:srgbClr val="990033"/>
                </a:solidFill>
                <a:latin typeface="Bookman Old Style" pitchFamily="18" charset="0"/>
              </a:rPr>
              <a:t>Победа не даётся без борьбы.</a:t>
            </a:r>
          </a:p>
          <a:p>
            <a:pPr eaLnBrk="1" hangingPunct="1"/>
            <a:r>
              <a:rPr lang="ru-RU" sz="4000" b="1" dirty="0" smtClean="0">
                <a:solidFill>
                  <a:srgbClr val="990033"/>
                </a:solidFill>
                <a:latin typeface="Bookman Old Style" pitchFamily="18" charset="0"/>
              </a:rPr>
              <a:t>Победа любит старание.</a:t>
            </a:r>
          </a:p>
          <a:p>
            <a:pPr eaLnBrk="1" hangingPunct="1"/>
            <a:r>
              <a:rPr lang="ru-RU" sz="4000" b="1" dirty="0" smtClean="0">
                <a:solidFill>
                  <a:srgbClr val="990033"/>
                </a:solidFill>
                <a:latin typeface="Bookman Old Style" pitchFamily="18" charset="0"/>
              </a:rPr>
              <a:t>Победит тот, кто не дрогнет.</a:t>
            </a:r>
          </a:p>
          <a:p>
            <a:pPr eaLnBrk="1" hangingPunct="1"/>
            <a:endParaRPr lang="ru-RU" b="1" dirty="0" smtClean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3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>
          <a:xfrm>
            <a:off x="611560" y="404665"/>
            <a:ext cx="7924800" cy="360040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32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980728"/>
            <a:ext cx="3816350" cy="44958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latin typeface="Copperplate Gothic Bold" pitchFamily="34" charset="0"/>
              </a:rPr>
              <a:t>в медицин.. </a:t>
            </a:r>
          </a:p>
          <a:p>
            <a:pPr eaLnBrk="1" hangingPunct="1"/>
            <a:r>
              <a:rPr lang="ru-RU" sz="3600" b="1" dirty="0" smtClean="0">
                <a:latin typeface="Copperplate Gothic Bold" pitchFamily="34" charset="0"/>
              </a:rPr>
              <a:t>от собак.. </a:t>
            </a:r>
          </a:p>
          <a:p>
            <a:pPr eaLnBrk="1" hangingPunct="1"/>
            <a:r>
              <a:rPr lang="ru-RU" sz="3600" b="1" dirty="0" smtClean="0">
                <a:latin typeface="Copperplate Gothic Bold" pitchFamily="34" charset="0"/>
              </a:rPr>
              <a:t>от </a:t>
            </a:r>
            <a:r>
              <a:rPr lang="ru-RU" sz="3600" b="1" dirty="0" err="1" smtClean="0">
                <a:latin typeface="Copperplate Gothic Bold" pitchFamily="34" charset="0"/>
              </a:rPr>
              <a:t>кошк</a:t>
            </a:r>
            <a:r>
              <a:rPr lang="ru-RU" sz="3600" b="1" dirty="0" smtClean="0">
                <a:latin typeface="Copperplate Gothic Bold" pitchFamily="34" charset="0"/>
              </a:rPr>
              <a:t>.. </a:t>
            </a:r>
          </a:p>
          <a:p>
            <a:pPr eaLnBrk="1" hangingPunct="1"/>
            <a:r>
              <a:rPr lang="ru-RU" sz="3600" b="1" dirty="0" smtClean="0">
                <a:latin typeface="Copperplate Gothic Bold" pitchFamily="34" charset="0"/>
              </a:rPr>
              <a:t>в вод.. </a:t>
            </a:r>
          </a:p>
          <a:p>
            <a:pPr eaLnBrk="1" hangingPunct="1"/>
            <a:r>
              <a:rPr lang="ru-RU" sz="3600" b="1" dirty="0" smtClean="0">
                <a:latin typeface="Copperplate Gothic Bold" pitchFamily="34" charset="0"/>
              </a:rPr>
              <a:t>в </a:t>
            </a:r>
            <a:r>
              <a:rPr lang="ru-RU" sz="3600" b="1" dirty="0" err="1" smtClean="0">
                <a:latin typeface="Copperplate Gothic Bold" pitchFamily="34" charset="0"/>
              </a:rPr>
              <a:t>пищ</a:t>
            </a:r>
            <a:r>
              <a:rPr lang="ru-RU" sz="3600" b="1" dirty="0" smtClean="0">
                <a:latin typeface="Copperplate Gothic Bold" pitchFamily="34" charset="0"/>
              </a:rPr>
              <a:t>.. </a:t>
            </a:r>
          </a:p>
          <a:p>
            <a:pPr eaLnBrk="1" hangingPunct="1"/>
            <a:r>
              <a:rPr lang="ru-RU" sz="3600" b="1" dirty="0" smtClean="0">
                <a:latin typeface="Copperplate Gothic Bold" pitchFamily="34" charset="0"/>
              </a:rPr>
              <a:t>в </a:t>
            </a:r>
            <a:r>
              <a:rPr lang="ru-RU" sz="3600" b="1" dirty="0" err="1" smtClean="0">
                <a:latin typeface="Copperplate Gothic Bold" pitchFamily="34" charset="0"/>
              </a:rPr>
              <a:t>земл</a:t>
            </a:r>
            <a:r>
              <a:rPr lang="ru-RU" sz="3600" b="1" dirty="0" smtClean="0">
                <a:latin typeface="Copperplate Gothic Bold" pitchFamily="34" charset="0"/>
              </a:rPr>
              <a:t>.. </a:t>
            </a:r>
          </a:p>
          <a:p>
            <a:pPr eaLnBrk="1" hangingPunct="1"/>
            <a:r>
              <a:rPr lang="ru-RU" sz="3600" b="1" dirty="0" smtClean="0">
                <a:latin typeface="Copperplate Gothic Bold" pitchFamily="34" charset="0"/>
              </a:rPr>
              <a:t>с кож.. </a:t>
            </a:r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60913" y="2362200"/>
            <a:ext cx="3770312" cy="4495800"/>
          </a:xfrm>
        </p:spPr>
        <p:txBody>
          <a:bodyPr/>
          <a:lstStyle/>
          <a:p>
            <a:pPr eaLnBrk="1" hangingPunct="1"/>
            <a:endParaRPr lang="ru-RU" sz="3600" smtClean="0"/>
          </a:p>
          <a:p>
            <a:pPr eaLnBrk="1" hangingPunct="1"/>
            <a:endParaRPr lang="ru-RU" sz="2400" smtClean="0"/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395288" y="4508500"/>
            <a:ext cx="3722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38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"/>
          <p:cNvSpPr>
            <a:spLocks noChangeArrowheads="1"/>
          </p:cNvSpPr>
          <p:nvPr/>
        </p:nvSpPr>
        <p:spPr bwMode="auto">
          <a:xfrm>
            <a:off x="0" y="0"/>
            <a:ext cx="1258888" cy="6858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Rectangle 21"/>
          <p:cNvSpPr>
            <a:spLocks noChangeArrowheads="1"/>
          </p:cNvSpPr>
          <p:nvPr/>
        </p:nvSpPr>
        <p:spPr bwMode="auto">
          <a:xfrm>
            <a:off x="1258888" y="0"/>
            <a:ext cx="1225550" cy="6858000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Rectangle 22"/>
          <p:cNvSpPr>
            <a:spLocks noChangeArrowheads="1"/>
          </p:cNvSpPr>
          <p:nvPr/>
        </p:nvSpPr>
        <p:spPr bwMode="auto">
          <a:xfrm>
            <a:off x="2484438" y="0"/>
            <a:ext cx="1439862" cy="6858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Rectangle 23"/>
          <p:cNvSpPr>
            <a:spLocks noChangeArrowheads="1"/>
          </p:cNvSpPr>
          <p:nvPr/>
        </p:nvSpPr>
        <p:spPr bwMode="auto">
          <a:xfrm>
            <a:off x="3851275" y="0"/>
            <a:ext cx="1296988" cy="6858000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Rectangle 24"/>
          <p:cNvSpPr>
            <a:spLocks noChangeArrowheads="1"/>
          </p:cNvSpPr>
          <p:nvPr/>
        </p:nvSpPr>
        <p:spPr bwMode="auto">
          <a:xfrm>
            <a:off x="5148263" y="0"/>
            <a:ext cx="1368425" cy="6858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Rectangle 25"/>
          <p:cNvSpPr>
            <a:spLocks noChangeArrowheads="1"/>
          </p:cNvSpPr>
          <p:nvPr/>
        </p:nvSpPr>
        <p:spPr bwMode="auto">
          <a:xfrm>
            <a:off x="6516688" y="0"/>
            <a:ext cx="1295400" cy="6858000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Rectangle 26"/>
          <p:cNvSpPr>
            <a:spLocks noChangeArrowheads="1"/>
          </p:cNvSpPr>
          <p:nvPr/>
        </p:nvSpPr>
        <p:spPr bwMode="auto">
          <a:xfrm>
            <a:off x="7775575" y="0"/>
            <a:ext cx="1368425" cy="6858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074" name="Picture 2" descr="Картинка 31 из 978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11017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Картинка 31 из 978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04813"/>
            <a:ext cx="11017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Картинка 31 из 978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781300"/>
            <a:ext cx="11017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Картинка 31 из 978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300663"/>
            <a:ext cx="11017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Картинка 31 из 978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300663"/>
            <a:ext cx="11017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Картинка 31 из 978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4813"/>
            <a:ext cx="11017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Картинка 31 из 978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300663"/>
            <a:ext cx="11017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Картинка 31 из 978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781300"/>
            <a:ext cx="11017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Картинка 31 из 978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708275"/>
            <a:ext cx="11017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Футб123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Футбол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92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10" presetClass="exit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1" presetID="10" presetClass="exit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59" presetID="10" presetClass="exit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63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67" presetID="10" presetClass="exit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71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76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81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8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1" presetID="3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12 -0.00208 L 0.01823 -0.34282 L 0.2941 -0.00208 L 0.01823 0.33935 L -0.25712 -0.00208 Z " pathEditMode="relative" rAng="0" ptsTypes="FFFFF">
                                      <p:cBhvr>
                                        <p:cTn id="92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251520" y="1961327"/>
            <a:ext cx="9001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Bookman Old Style" pitchFamily="18" charset="0"/>
                <a:cs typeface="Aharoni" pitchFamily="2" charset="-79"/>
              </a:rPr>
              <a:t>е</a:t>
            </a:r>
            <a:r>
              <a:rPr lang="ru-RU" sz="3600" dirty="0" smtClean="0">
                <a:solidFill>
                  <a:srgbClr val="002060"/>
                </a:solidFill>
                <a:latin typeface="Bookman Old Style" pitchFamily="18" charset="0"/>
                <a:cs typeface="Aharoni" pitchFamily="2" charset="-79"/>
              </a:rPr>
              <a:t>здить на (лошадь, машина, автобус)</a:t>
            </a:r>
          </a:p>
          <a:p>
            <a:r>
              <a:rPr lang="ru-RU" sz="3600" dirty="0">
                <a:solidFill>
                  <a:srgbClr val="002060"/>
                </a:solidFill>
                <a:latin typeface="Bookman Old Style" pitchFamily="18" charset="0"/>
                <a:cs typeface="Aharoni" pitchFamily="2" charset="-79"/>
              </a:rPr>
              <a:t>в</a:t>
            </a:r>
            <a:r>
              <a:rPr lang="ru-RU" sz="3600" dirty="0" smtClean="0">
                <a:solidFill>
                  <a:srgbClr val="002060"/>
                </a:solidFill>
                <a:latin typeface="Bookman Old Style" pitchFamily="18" charset="0"/>
                <a:cs typeface="Aharoni" pitchFamily="2" charset="-79"/>
              </a:rPr>
              <a:t>ышел из (магазин, дом, школа)</a:t>
            </a:r>
          </a:p>
          <a:p>
            <a:r>
              <a:rPr lang="ru-RU" sz="3600" dirty="0">
                <a:solidFill>
                  <a:srgbClr val="002060"/>
                </a:solidFill>
                <a:latin typeface="Bookman Old Style" pitchFamily="18" charset="0"/>
                <a:cs typeface="Aharoni" pitchFamily="2" charset="-79"/>
              </a:rPr>
              <a:t>п</a:t>
            </a:r>
            <a:r>
              <a:rPr lang="ru-RU" sz="3600" dirty="0" smtClean="0">
                <a:solidFill>
                  <a:srgbClr val="002060"/>
                </a:solidFill>
                <a:latin typeface="Bookman Old Style" pitchFamily="18" charset="0"/>
                <a:cs typeface="Aharoni" pitchFamily="2" charset="-79"/>
              </a:rPr>
              <a:t>омочь (друг, бабушка, сосед)</a:t>
            </a:r>
            <a:endParaRPr lang="ru-RU" sz="3600" dirty="0">
              <a:solidFill>
                <a:srgbClr val="002060"/>
              </a:solidFill>
              <a:latin typeface="Bookman Old Style" pitchFamily="18" charset="0"/>
              <a:cs typeface="Aharoni" pitchFamily="2" charset="-79"/>
            </a:endParaRPr>
          </a:p>
          <a:p>
            <a:r>
              <a:rPr lang="ru-RU" sz="3600" dirty="0">
                <a:solidFill>
                  <a:srgbClr val="002060"/>
                </a:solidFill>
                <a:latin typeface="Bookman Old Style" pitchFamily="18" charset="0"/>
                <a:cs typeface="Aharoni" pitchFamily="2" charset="-79"/>
              </a:rPr>
              <a:t>п</a:t>
            </a:r>
            <a:r>
              <a:rPr lang="ru-RU" sz="3600" dirty="0" smtClean="0">
                <a:solidFill>
                  <a:srgbClr val="002060"/>
                </a:solidFill>
                <a:latin typeface="Bookman Old Style" pitchFamily="18" charset="0"/>
                <a:cs typeface="Aharoni" pitchFamily="2" charset="-79"/>
              </a:rPr>
              <a:t>лыть по (река, море, озеро)</a:t>
            </a:r>
            <a:endParaRPr lang="ru-RU" sz="3600" dirty="0">
              <a:solidFill>
                <a:srgbClr val="002060"/>
              </a:solidFill>
              <a:latin typeface="Bookman Old Style" pitchFamily="18" charset="0"/>
              <a:cs typeface="Aharoni" pitchFamily="2" charset="-79"/>
            </a:endParaRPr>
          </a:p>
          <a:p>
            <a:r>
              <a:rPr lang="ru-RU" sz="3600" dirty="0">
                <a:solidFill>
                  <a:srgbClr val="002060"/>
                </a:solidFill>
                <a:latin typeface="Bookman Old Style" pitchFamily="18" charset="0"/>
                <a:cs typeface="Aharoni" pitchFamily="2" charset="-79"/>
              </a:rPr>
              <a:t>с</a:t>
            </a:r>
            <a:r>
              <a:rPr lang="ru-RU" sz="3600" dirty="0" smtClean="0">
                <a:solidFill>
                  <a:srgbClr val="002060"/>
                </a:solidFill>
                <a:latin typeface="Bookman Old Style" pitchFamily="18" charset="0"/>
                <a:cs typeface="Aharoni" pitchFamily="2" charset="-79"/>
              </a:rPr>
              <a:t>летел с (дерево, ветка, балкон)</a:t>
            </a:r>
            <a:endParaRPr lang="ru-RU" sz="3600" dirty="0">
              <a:solidFill>
                <a:srgbClr val="00206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20241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300</TotalTime>
  <Words>244</Words>
  <Application>Microsoft Office PowerPoint</Application>
  <PresentationFormat>Экран (4:3)</PresentationFormat>
  <Paragraphs>61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Презентация PowerPoint</vt:lpstr>
      <vt:lpstr>Презентация PowerPoint</vt:lpstr>
      <vt:lpstr>                   Р.п.,      Д.п.,       П.п.</vt:lpstr>
      <vt:lpstr>Правописание окончаний имён существительных 1-го склонения в родительном, дательном и предложном падежах.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 ЗА РАБОТУ.</vt:lpstr>
    </vt:vector>
  </TitlesOfParts>
  <Company>by Shift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Надежда</cp:lastModifiedBy>
  <cp:revision>10</cp:revision>
  <dcterms:created xsi:type="dcterms:W3CDTF">2014-02-10T14:11:21Z</dcterms:created>
  <dcterms:modified xsi:type="dcterms:W3CDTF">2014-02-11T16:58:43Z</dcterms:modified>
</cp:coreProperties>
</file>