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7" r:id="rId2"/>
    <p:sldId id="280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1" r:id="rId16"/>
    <p:sldId id="282" r:id="rId17"/>
    <p:sldId id="283" r:id="rId18"/>
    <p:sldId id="284" r:id="rId19"/>
    <p:sldId id="28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3;&#1077;&#1082;&#1089;&#1077;&#1081;\Desktop\&#1059;&#1042;&#1056;\&#1040;&#1090;&#1090;&#1077;&#1089;&#1090;&#1072;&#1094;&#1080;&#1103;%20&#1053;&#1086;&#1074;&#1080;&#1082;&#1086;&#1074;%20&#1040;.&#1042;.%201314\&#1088;&#1077;&#1079;&#1091;&#1083;&#1100;&#1090;&#1072;&#1090;&#1099;%20&#1082;%20&#1072;&#1090;&#1090;&#1077;&#1089;&#1090;&#1072;&#1094;&#1080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Лист1!$A$35</c:f>
              <c:strCache>
                <c:ptCount val="1"/>
                <c:pt idx="0">
                  <c:v>русск.яз. 2012 - 2013</c:v>
                </c:pt>
              </c:strCache>
            </c:strRef>
          </c:tx>
          <c:dLbls>
            <c:dLbl>
              <c:idx val="0"/>
              <c:layout/>
              <c:showVal val="1"/>
            </c:dLbl>
            <c:delete val="1"/>
          </c:dLbls>
          <c:cat>
            <c:strRef>
              <c:f>Лист1!$B$34</c:f>
              <c:strCache>
                <c:ptCount val="1"/>
                <c:pt idx="0">
                  <c:v>Качество образования в %</c:v>
                </c:pt>
              </c:strCache>
            </c:strRef>
          </c:cat>
          <c:val>
            <c:numRef>
              <c:f>Лист1!$B$35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</c:ser>
        <c:ser>
          <c:idx val="1"/>
          <c:order val="1"/>
          <c:tx>
            <c:strRef>
              <c:f>Лист1!$A$36</c:f>
              <c:strCache>
                <c:ptCount val="1"/>
                <c:pt idx="0">
                  <c:v>русск.яз. 2013 - 2014</c:v>
                </c:pt>
              </c:strCache>
            </c:strRef>
          </c:tx>
          <c:dLbls>
            <c:showVal val="1"/>
          </c:dLbls>
          <c:cat>
            <c:strRef>
              <c:f>Лист1!$B$34</c:f>
              <c:strCache>
                <c:ptCount val="1"/>
                <c:pt idx="0">
                  <c:v>Качество образования в %</c:v>
                </c:pt>
              </c:strCache>
            </c:strRef>
          </c:cat>
          <c:val>
            <c:numRef>
              <c:f>Лист1!$B$36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</c:ser>
        <c:ser>
          <c:idx val="2"/>
          <c:order val="2"/>
          <c:tx>
            <c:strRef>
              <c:f>Лист1!$A$37</c:f>
              <c:strCache>
                <c:ptCount val="1"/>
                <c:pt idx="0">
                  <c:v>лит. чт. 2012 - 2013</c:v>
                </c:pt>
              </c:strCache>
            </c:strRef>
          </c:tx>
          <c:dLbls>
            <c:showVal val="1"/>
          </c:dLbls>
          <c:cat>
            <c:strRef>
              <c:f>Лист1!$B$34</c:f>
              <c:strCache>
                <c:ptCount val="1"/>
                <c:pt idx="0">
                  <c:v>Качество образования в %</c:v>
                </c:pt>
              </c:strCache>
            </c:strRef>
          </c:cat>
          <c:val>
            <c:numRef>
              <c:f>Лист1!$B$37</c:f>
              <c:numCache>
                <c:formatCode>General</c:formatCode>
                <c:ptCount val="1"/>
                <c:pt idx="0">
                  <c:v>96</c:v>
                </c:pt>
              </c:numCache>
            </c:numRef>
          </c:val>
        </c:ser>
        <c:ser>
          <c:idx val="3"/>
          <c:order val="3"/>
          <c:tx>
            <c:strRef>
              <c:f>Лист1!$A$38</c:f>
              <c:strCache>
                <c:ptCount val="1"/>
                <c:pt idx="0">
                  <c:v>лит. чт. 2013 - 2014</c:v>
                </c:pt>
              </c:strCache>
            </c:strRef>
          </c:tx>
          <c:dLbls>
            <c:showVal val="1"/>
          </c:dLbls>
          <c:cat>
            <c:strRef>
              <c:f>Лист1!$B$34</c:f>
              <c:strCache>
                <c:ptCount val="1"/>
                <c:pt idx="0">
                  <c:v>Качество образования в %</c:v>
                </c:pt>
              </c:strCache>
            </c:strRef>
          </c:cat>
          <c:val>
            <c:numRef>
              <c:f>Лист1!$B$38</c:f>
              <c:numCache>
                <c:formatCode>General</c:formatCode>
                <c:ptCount val="1"/>
                <c:pt idx="0">
                  <c:v>88</c:v>
                </c:pt>
              </c:numCache>
            </c:numRef>
          </c:val>
        </c:ser>
        <c:ser>
          <c:idx val="4"/>
          <c:order val="4"/>
          <c:tx>
            <c:strRef>
              <c:f>Лист1!$A$39</c:f>
              <c:strCache>
                <c:ptCount val="1"/>
                <c:pt idx="0">
                  <c:v>матем. 2012 - 2013</c:v>
                </c:pt>
              </c:strCache>
            </c:strRef>
          </c:tx>
          <c:dLbls>
            <c:showVal val="1"/>
          </c:dLbls>
          <c:cat>
            <c:strRef>
              <c:f>Лист1!$B$34</c:f>
              <c:strCache>
                <c:ptCount val="1"/>
                <c:pt idx="0">
                  <c:v>Качество образования в %</c:v>
                </c:pt>
              </c:strCache>
            </c:strRef>
          </c:cat>
          <c:val>
            <c:numRef>
              <c:f>Лист1!$B$39</c:f>
              <c:numCache>
                <c:formatCode>General</c:formatCode>
                <c:ptCount val="1"/>
                <c:pt idx="0">
                  <c:v>88</c:v>
                </c:pt>
              </c:numCache>
            </c:numRef>
          </c:val>
        </c:ser>
        <c:ser>
          <c:idx val="5"/>
          <c:order val="5"/>
          <c:tx>
            <c:strRef>
              <c:f>Лист1!$A$40</c:f>
              <c:strCache>
                <c:ptCount val="1"/>
                <c:pt idx="0">
                  <c:v>матем. 2013 - 2014</c:v>
                </c:pt>
              </c:strCache>
            </c:strRef>
          </c:tx>
          <c:dLbls>
            <c:showVal val="1"/>
          </c:dLbls>
          <c:cat>
            <c:strRef>
              <c:f>Лист1!$B$34</c:f>
              <c:strCache>
                <c:ptCount val="1"/>
                <c:pt idx="0">
                  <c:v>Качество образования в %</c:v>
                </c:pt>
              </c:strCache>
            </c:strRef>
          </c:cat>
          <c:val>
            <c:numRef>
              <c:f>Лист1!$B$40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</c:ser>
        <c:ser>
          <c:idx val="6"/>
          <c:order val="6"/>
          <c:tx>
            <c:strRef>
              <c:f>Лист1!$A$41</c:f>
              <c:strCache>
                <c:ptCount val="1"/>
                <c:pt idx="0">
                  <c:v>окр. мир 2012 - 2013</c:v>
                </c:pt>
              </c:strCache>
            </c:strRef>
          </c:tx>
          <c:dLbls>
            <c:showVal val="1"/>
          </c:dLbls>
          <c:cat>
            <c:strRef>
              <c:f>Лист1!$B$34</c:f>
              <c:strCache>
                <c:ptCount val="1"/>
                <c:pt idx="0">
                  <c:v>Качество образования в %</c:v>
                </c:pt>
              </c:strCache>
            </c:strRef>
          </c:cat>
          <c:val>
            <c:numRef>
              <c:f>Лист1!$B$41</c:f>
              <c:numCache>
                <c:formatCode>General</c:formatCode>
                <c:ptCount val="1"/>
                <c:pt idx="0">
                  <c:v>96</c:v>
                </c:pt>
              </c:numCache>
            </c:numRef>
          </c:val>
        </c:ser>
        <c:ser>
          <c:idx val="7"/>
          <c:order val="7"/>
          <c:tx>
            <c:strRef>
              <c:f>Лист1!$A$42</c:f>
              <c:strCache>
                <c:ptCount val="1"/>
                <c:pt idx="0">
                  <c:v>окр. мир 2013 - 2014</c:v>
                </c:pt>
              </c:strCache>
            </c:strRef>
          </c:tx>
          <c:dLbls>
            <c:showVal val="1"/>
          </c:dLbls>
          <c:cat>
            <c:strRef>
              <c:f>Лист1!$B$34</c:f>
              <c:strCache>
                <c:ptCount val="1"/>
                <c:pt idx="0">
                  <c:v>Качество образования в %</c:v>
                </c:pt>
              </c:strCache>
            </c:strRef>
          </c:cat>
          <c:val>
            <c:numRef>
              <c:f>Лист1!$B$42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hape val="cylinder"/>
        <c:axId val="70695552"/>
        <c:axId val="73077888"/>
        <c:axId val="0"/>
      </c:bar3DChart>
      <c:catAx>
        <c:axId val="70695552"/>
        <c:scaling>
          <c:orientation val="minMax"/>
        </c:scaling>
        <c:axPos val="b"/>
        <c:tickLblPos val="nextTo"/>
        <c:crossAx val="73077888"/>
        <c:crosses val="autoZero"/>
        <c:auto val="1"/>
        <c:lblAlgn val="ctr"/>
        <c:lblOffset val="100"/>
      </c:catAx>
      <c:valAx>
        <c:axId val="73077888"/>
        <c:scaling>
          <c:orientation val="minMax"/>
        </c:scaling>
        <c:axPos val="l"/>
        <c:majorGridlines/>
        <c:numFmt formatCode="General" sourceLinked="1"/>
        <c:tickLblPos val="nextTo"/>
        <c:crossAx val="7069555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5760" cy="535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3147"/>
              <a:ext cx="5760" cy="117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 rot="5400000" flipH="1">
              <a:off x="83" y="3779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 flipH="1">
            <a:off x="547688" y="2717800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433388" y="26971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463550" y="2700338"/>
            <a:ext cx="161925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9236075" y="2697163"/>
            <a:ext cx="304800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484188" y="2760663"/>
            <a:ext cx="8751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22" name="AutoShape 20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AutoShape 21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AutoShape 22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AutoShape 23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AutoShape 24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AutoShape 25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66"/>
                </a:cxn>
                <a:cxn ang="0">
                  <a:pos x="532" y="465"/>
                </a:cxn>
                <a:cxn ang="0">
                  <a:pos x="532" y="201"/>
                </a:cxn>
                <a:cxn ang="0">
                  <a:pos x="172" y="0"/>
                </a:cxn>
                <a:cxn ang="0">
                  <a:pos x="1" y="0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/>
              <a:ahLst/>
              <a:cxnLst>
                <a:cxn ang="0">
                  <a:pos x="457" y="260"/>
                </a:cxn>
                <a:cxn ang="0">
                  <a:pos x="1" y="0"/>
                </a:cxn>
                <a:cxn ang="0">
                  <a:pos x="0" y="264"/>
                </a:cxn>
                <a:cxn ang="0">
                  <a:pos x="457" y="260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24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1154113" y="1211263"/>
            <a:ext cx="7772400" cy="14319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25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71575" y="3124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>
          <a:xfrm>
            <a:off x="1119188" y="63182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8A2DD6-793C-446F-BD17-ED2DB98456FB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7588" y="63182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86588" y="63182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CC51FB-A101-428F-9285-33008062C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utoUpdateAnimBg="0"/>
      <p:bldP spid="19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8A2DD6-793C-446F-BD17-ED2DB98456FB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C51FB-A101-428F-9285-33008062C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144463"/>
            <a:ext cx="1962150" cy="5951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144463"/>
            <a:ext cx="5734050" cy="5951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8A2DD6-793C-446F-BD17-ED2DB98456FB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C51FB-A101-428F-9285-33008062C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44463"/>
            <a:ext cx="77724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066800" y="1981200"/>
            <a:ext cx="78486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8A2DD6-793C-446F-BD17-ED2DB98456FB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C51FB-A101-428F-9285-33008062C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44463"/>
            <a:ext cx="77724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8481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067300" y="1981200"/>
            <a:ext cx="38481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клипа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8A2DD6-793C-446F-BD17-ED2DB98456FB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C51FB-A101-428F-9285-33008062C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8A2DD6-793C-446F-BD17-ED2DB98456FB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C51FB-A101-428F-9285-33008062C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8A2DD6-793C-446F-BD17-ED2DB98456FB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C51FB-A101-428F-9285-33008062C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673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8A2DD6-793C-446F-BD17-ED2DB98456FB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C51FB-A101-428F-9285-33008062C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8A2DD6-793C-446F-BD17-ED2DB98456FB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C51FB-A101-428F-9285-33008062C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8A2DD6-793C-446F-BD17-ED2DB98456FB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C51FB-A101-428F-9285-33008062C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8A2DD6-793C-446F-BD17-ED2DB98456FB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C51FB-A101-428F-9285-33008062C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8A2DD6-793C-446F-BD17-ED2DB98456FB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C51FB-A101-428F-9285-33008062C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8A2DD6-793C-446F-BD17-ED2DB98456FB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C51FB-A101-428F-9285-33008062C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3075" name="AutoShape 3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6" name="AutoShape 4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7" name="AutoShape 5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8" name="AutoShape 6"/>
            <p:cNvSpPr>
              <a:spLocks noChangeArrowheads="1"/>
            </p:cNvSpPr>
            <p:nvPr/>
          </p:nvSpPr>
          <p:spPr bwMode="auto">
            <a:xfrm rot="5400000" flipH="1">
              <a:off x="83" y="3779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9" name="AutoShape 7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0" name="AutoShape 8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" name="AutoShape 9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 flipH="1">
            <a:off x="547688" y="1703388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3084" name="Oval 12"/>
          <p:cNvSpPr>
            <a:spLocks noChangeArrowheads="1"/>
          </p:cNvSpPr>
          <p:nvPr/>
        </p:nvSpPr>
        <p:spPr bwMode="auto">
          <a:xfrm>
            <a:off x="460375" y="17065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9209088" y="1676400"/>
            <a:ext cx="304800" cy="274638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457200" y="1739900"/>
            <a:ext cx="8751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3089" name="AutoShape 17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0" name="AutoShape 18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1" name="AutoShape 19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2" name="AutoShape 20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3" name="AutoShape 21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4" name="AutoShape 22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66"/>
                </a:cxn>
                <a:cxn ang="0">
                  <a:pos x="532" y="465"/>
                </a:cxn>
                <a:cxn ang="0">
                  <a:pos x="532" y="201"/>
                </a:cxn>
                <a:cxn ang="0">
                  <a:pos x="172" y="0"/>
                </a:cxn>
                <a:cxn ang="0">
                  <a:pos x="1" y="0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/>
              <a:ahLst/>
              <a:cxnLst>
                <a:cxn ang="0">
                  <a:pos x="457" y="260"/>
                </a:cxn>
                <a:cxn ang="0">
                  <a:pos x="1" y="0"/>
                </a:cxn>
                <a:cxn ang="0">
                  <a:pos x="0" y="264"/>
                </a:cxn>
                <a:cxn ang="0">
                  <a:pos x="457" y="260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9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44463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41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78A2DD6-793C-446F-BD17-ED2DB98456FB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2513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15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CC51FB-A101-428F-9285-33008062C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 animBg="1" autoUpdateAnimBg="0"/>
      <p:bldP spid="3086" grpId="0" animBg="1" autoUpdateAnimBg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himki-edu.ru/general/index.d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festival.1september.ru/articles/313509/" TargetMode="External"/><Relationship Id="rId2" Type="http://schemas.openxmlformats.org/officeDocument/2006/relationships/hyperlink" Target="http://festival.1september.ru/articles/21390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edsovet.org/component/option,com_mtree/task,viewlink/link_id,121878/" TargetMode="External"/><Relationship Id="rId5" Type="http://schemas.openxmlformats.org/officeDocument/2006/relationships/hyperlink" Target="http://www.zavuch.info/methodlib/272/73949/" TargetMode="External"/><Relationship Id="rId4" Type="http://schemas.openxmlformats.org/officeDocument/2006/relationships/hyperlink" Target="http://festival.1september.ru/articles/534247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aleksei.pedgazeta.ru/index.php" TargetMode="External"/><Relationship Id="rId3" Type="http://schemas.openxmlformats.org/officeDocument/2006/relationships/hyperlink" Target="http://nsportal.ru/aleksey-vasilevich-novikov" TargetMode="External"/><Relationship Id="rId7" Type="http://schemas.openxmlformats.org/officeDocument/2006/relationships/hyperlink" Target="http://pedsovet.org/forum/member174020.html" TargetMode="External"/><Relationship Id="rId2" Type="http://schemas.openxmlformats.org/officeDocument/2006/relationships/hyperlink" Target="http://&#1091;&#1095;&#1080;&#1090;&#1077;&#1083;&#1103;.1&#1089;&#1077;&#1085;&#1090;&#1103;&#1073;&#1088;&#1103;.&#1088;&#1092;/104-330-60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oshkolu.ru/user/alekseinovikov1980/folder/" TargetMode="External"/><Relationship Id="rId5" Type="http://schemas.openxmlformats.org/officeDocument/2006/relationships/hyperlink" Target="http://metodisty.ru/aleksei1980" TargetMode="External"/><Relationship Id="rId4" Type="http://schemas.openxmlformats.org/officeDocument/2006/relationships/hyperlink" Target="http://www.zavuch.info/accounts/profile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minobr.org/index.php/2012-08-22-10-07-35/139-2012-08-22-10-04-38/593-vgjg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53097"/>
            <a:ext cx="6264696" cy="1015663"/>
          </a:xfrm>
        </p:spPr>
        <p:txBody>
          <a:bodyPr/>
          <a:lstStyle/>
          <a:p>
            <a:pPr algn="ctr"/>
            <a:r>
              <a:rPr lang="ru-RU" sz="2000" b="1" dirty="0" smtClean="0"/>
              <a:t>ПРИОРИТЕТНЫЙ </a:t>
            </a:r>
            <a:br>
              <a:rPr lang="ru-RU" sz="2000" b="1" dirty="0" smtClean="0"/>
            </a:br>
            <a:r>
              <a:rPr lang="ru-RU" sz="2000" b="1" dirty="0" smtClean="0"/>
              <a:t>НАЦИОНАЛЬНЫЙ ПРОЕКТ «ОБРАЗОВАНИЕ»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000" b="1" cap="all" dirty="0" smtClean="0"/>
              <a:t>КОНКУРС </a:t>
            </a:r>
            <a:endParaRPr lang="ru-RU" sz="2000" b="1" cap="all" dirty="0" smtClean="0"/>
          </a:p>
          <a:p>
            <a:pPr algn="ctr">
              <a:buNone/>
            </a:pPr>
            <a:r>
              <a:rPr lang="ru-RU" sz="2000" b="1" cap="all" dirty="0" smtClean="0"/>
              <a:t>на </a:t>
            </a:r>
            <a:r>
              <a:rPr lang="ru-RU" sz="2000" b="1" cap="all" dirty="0" smtClean="0"/>
              <a:t>получение денежного поощрения </a:t>
            </a:r>
            <a:endParaRPr lang="ru-RU" sz="2000" b="1" dirty="0" smtClean="0"/>
          </a:p>
          <a:p>
            <a:pPr algn="ctr">
              <a:buNone/>
            </a:pPr>
            <a:r>
              <a:rPr lang="ru-RU" sz="2000" cap="all" dirty="0" smtClean="0"/>
              <a:t>лучшими учителями МОСКОВСКОЙ ОБЛАСТИ </a:t>
            </a:r>
            <a:endParaRPr lang="ru-RU" sz="2000" dirty="0" smtClean="0"/>
          </a:p>
          <a:p>
            <a:pPr algn="ctr">
              <a:buNone/>
            </a:pPr>
            <a:endParaRPr lang="ru-RU" sz="1400" b="1" u="sng" dirty="0" smtClean="0"/>
          </a:p>
          <a:p>
            <a:pPr algn="ctr">
              <a:buNone/>
            </a:pPr>
            <a:r>
              <a:rPr lang="ru-RU" sz="2000" b="1" dirty="0" smtClean="0"/>
              <a:t>ПУБЛИЧНАЯ ПРЕЗЕНТАЦИЯ  </a:t>
            </a:r>
          </a:p>
          <a:p>
            <a:pPr algn="ctr">
              <a:buNone/>
            </a:pPr>
            <a:r>
              <a:rPr lang="ru-RU" sz="2000" b="1" dirty="0" smtClean="0"/>
              <a:t>РЕЗУЛЬТАТОВ  ПЕДАГОГИЧЕСКОЙ ДЕЯТЕЛЬНОСТИ</a:t>
            </a:r>
          </a:p>
          <a:p>
            <a:pPr algn="ctr">
              <a:buNone/>
            </a:pPr>
            <a:r>
              <a:rPr lang="ru-RU" sz="2000" b="1" u="sng" dirty="0" smtClean="0"/>
              <a:t>НОВИКОВА АЛЕКСЕЯ ВАСИЛЬЕВИЧА</a:t>
            </a:r>
            <a:r>
              <a:rPr lang="ru-RU" sz="2000" dirty="0" smtClean="0"/>
              <a:t>,</a:t>
            </a: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учителя начальных </a:t>
            </a:r>
            <a:r>
              <a:rPr lang="ru-RU" sz="2000" dirty="0" smtClean="0"/>
              <a:t>классов </a:t>
            </a:r>
          </a:p>
          <a:p>
            <a:pPr algn="ctr">
              <a:buNone/>
            </a:pPr>
            <a:r>
              <a:rPr lang="ru-RU" sz="2000" dirty="0" smtClean="0"/>
              <a:t>муниципального бюджетного общеобразовательного учреждения </a:t>
            </a:r>
          </a:p>
          <a:p>
            <a:pPr algn="ctr">
              <a:buNone/>
            </a:pPr>
            <a:r>
              <a:rPr lang="ru-RU" sz="2000" dirty="0" smtClean="0"/>
              <a:t>Средней общеобразовательной школы </a:t>
            </a:r>
          </a:p>
          <a:p>
            <a:pPr algn="ctr">
              <a:buNone/>
            </a:pPr>
            <a:r>
              <a:rPr lang="ru-RU" sz="2000" dirty="0" smtClean="0"/>
              <a:t>№ 20 г. Химки</a:t>
            </a:r>
          </a:p>
          <a:p>
            <a:pPr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2014 г.</a:t>
            </a: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2049890" cy="14232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52949"/>
            <a:ext cx="7772400" cy="1323439"/>
          </a:xfrm>
        </p:spPr>
        <p:txBody>
          <a:bodyPr/>
          <a:lstStyle/>
          <a:p>
            <a:pPr algn="ctr"/>
            <a:r>
              <a:rPr lang="ru-RU" sz="2000" dirty="0" smtClean="0"/>
              <a:t>Создание условий для взаимодействия школьного, ученического сообщества с местными властными структурами с целью решения тех или иных проблем местного социума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916832"/>
            <a:ext cx="7848600" cy="4179168"/>
          </a:xfrm>
        </p:spPr>
        <p:txBody>
          <a:bodyPr/>
          <a:lstStyle/>
          <a:p>
            <a:pPr>
              <a:buNone/>
            </a:pPr>
            <a:r>
              <a:rPr lang="ru-RU" sz="1600" dirty="0" smtClean="0"/>
              <a:t>Муниципальное бюджетное общеобразовательное учреждение Средняя общеобразовательная школа №20 г. Химки является центром общественной жизни микрорайона </a:t>
            </a:r>
            <a:r>
              <a:rPr lang="ru-RU" sz="1600" dirty="0" err="1" smtClean="0"/>
              <a:t>Подрезково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dirty="0" smtClean="0"/>
              <a:t>Совместно с Управлением по образованию Администрации городского округа Химки, Территориальным Управлением микрорайона </a:t>
            </a:r>
            <a:r>
              <a:rPr lang="ru-RU" sz="1600" dirty="0" err="1" smtClean="0"/>
              <a:t>Подрезково</a:t>
            </a:r>
            <a:r>
              <a:rPr lang="ru-RU" sz="1600" dirty="0" smtClean="0"/>
              <a:t> проводятся социально-значимые проекты и </a:t>
            </a:r>
            <a:r>
              <a:rPr lang="ru-RU" sz="1600" dirty="0" smtClean="0"/>
              <a:t>акции: Проект</a:t>
            </a:r>
            <a:r>
              <a:rPr lang="ru-RU" sz="1600" b="1" i="1" dirty="0" smtClean="0"/>
              <a:t> </a:t>
            </a:r>
            <a:r>
              <a:rPr lang="ru-RU" sz="1600" b="1" i="1" dirty="0" smtClean="0"/>
              <a:t>«Чистый двор», «Экология родного края», «Диалог поколений», «Люди существуют друг для друга» </a:t>
            </a:r>
            <a:r>
              <a:rPr lang="ru-RU" sz="1600" dirty="0" smtClean="0"/>
              <a:t>(общение с начальником Территориального Управления микрорайона </a:t>
            </a:r>
            <a:r>
              <a:rPr lang="ru-RU" sz="1600" dirty="0" err="1" smtClean="0"/>
              <a:t>Подрезково</a:t>
            </a:r>
            <a:r>
              <a:rPr lang="ru-RU" sz="1600" dirty="0" smtClean="0"/>
              <a:t>, И.П. </a:t>
            </a:r>
            <a:r>
              <a:rPr lang="ru-RU" sz="1600" dirty="0" err="1" smtClean="0"/>
              <a:t>Панчуком</a:t>
            </a:r>
            <a:r>
              <a:rPr lang="ru-RU" sz="1600" dirty="0" smtClean="0"/>
              <a:t>; депутатом Совета депутатов, председателем постоянной депутатской комиссии по вопросам социальной сферы, здравоохранения, религиозным и общественным организациям, Л.П. Павловой; специалистом Управления по образованию Администрации городского округа Химки, Н.Н. Сорокиной;  многократной чемпионкой по лыжным гонкам и биатлону А.А. Резцовой, родителями учащихся).  </a:t>
            </a:r>
            <a:endParaRPr lang="ru-RU" sz="1600" dirty="0" smtClean="0"/>
          </a:p>
          <a:p>
            <a:pPr algn="r">
              <a:buNone/>
            </a:pPr>
            <a:r>
              <a:rPr lang="ru-RU" sz="1600" dirty="0" smtClean="0"/>
              <a:t>Количество </a:t>
            </a:r>
            <a:r>
              <a:rPr lang="ru-RU" sz="1600" dirty="0" smtClean="0"/>
              <a:t>участников проектов – 26 человек. </a:t>
            </a:r>
            <a:endParaRPr lang="ru-RU" sz="1600" dirty="0" smtClean="0"/>
          </a:p>
          <a:p>
            <a:pPr algn="r">
              <a:buNone/>
            </a:pPr>
            <a:r>
              <a:rPr lang="ru-RU" sz="1600" dirty="0" smtClean="0"/>
              <a:t>Охват </a:t>
            </a:r>
            <a:r>
              <a:rPr lang="ru-RU" sz="1600" dirty="0" smtClean="0"/>
              <a:t>учащихся -100%</a:t>
            </a: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20688"/>
            <a:ext cx="7772400" cy="720080"/>
          </a:xfrm>
        </p:spPr>
        <p:txBody>
          <a:bodyPr/>
          <a:lstStyle/>
          <a:p>
            <a:pPr algn="ctr"/>
            <a:r>
              <a:rPr lang="ru-RU" sz="2000" dirty="0" smtClean="0"/>
              <a:t>Инновационные образовательные технологии, используемые педагогом: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Педагогика сотрудничества.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Групповые </a:t>
            </a:r>
            <a:r>
              <a:rPr lang="ru-RU" sz="2000" b="1" dirty="0" smtClean="0"/>
              <a:t>технологии.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Педагогическая технология на основе системы эффективных </a:t>
            </a:r>
            <a:r>
              <a:rPr lang="ru-RU" sz="2000" b="1" dirty="0" smtClean="0"/>
              <a:t>уроков.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Технология личностно-ориентированного </a:t>
            </a:r>
            <a:r>
              <a:rPr lang="ru-RU" sz="2000" b="1" dirty="0" smtClean="0"/>
              <a:t>подхода.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Технология проблемного </a:t>
            </a:r>
            <a:r>
              <a:rPr lang="ru-RU" sz="2000" b="1" dirty="0" smtClean="0"/>
              <a:t>обучения.</a:t>
            </a:r>
          </a:p>
          <a:p>
            <a:pPr>
              <a:buNone/>
            </a:pPr>
            <a:r>
              <a:rPr lang="ru-RU" sz="2000" b="1" dirty="0" err="1" smtClean="0"/>
              <a:t>Здоровьесберегающие</a:t>
            </a:r>
            <a:r>
              <a:rPr lang="ru-RU" sz="2000" b="1" dirty="0" smtClean="0"/>
              <a:t> технологии.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Компьютерные технологии </a:t>
            </a:r>
            <a:r>
              <a:rPr lang="ru-RU" sz="2000" b="1" dirty="0" smtClean="0"/>
              <a:t>обучения.</a:t>
            </a:r>
            <a:endParaRPr lang="ru-RU" sz="2000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76672"/>
            <a:ext cx="7772400" cy="864096"/>
          </a:xfrm>
        </p:spPr>
        <p:txBody>
          <a:bodyPr/>
          <a:lstStyle/>
          <a:p>
            <a:pPr algn="ctr"/>
            <a:r>
              <a:rPr lang="ru-RU" sz="2000" dirty="0" smtClean="0"/>
              <a:t>Сущность и статус собственной методической системы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1988840"/>
            <a:ext cx="7848600" cy="2880320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/>
              <a:t>Программа формирования культуры здорового и безопасного образа жизни «Школа – территория </a:t>
            </a:r>
            <a:r>
              <a:rPr lang="ru-RU" sz="1600" b="1" dirty="0" smtClean="0"/>
              <a:t>здоровья»</a:t>
            </a:r>
            <a:r>
              <a:rPr lang="ru-RU" sz="1600" dirty="0" smtClean="0"/>
              <a:t>. </a:t>
            </a:r>
            <a:r>
              <a:rPr lang="ru-RU" sz="1600" b="1" dirty="0" smtClean="0"/>
              <a:t>Уровень </a:t>
            </a:r>
            <a:r>
              <a:rPr lang="ru-RU" sz="1600" b="1" dirty="0" smtClean="0"/>
              <a:t>признания – школьный (2011 г.), муниципальный (2013 г</a:t>
            </a:r>
            <a:r>
              <a:rPr lang="ru-RU" sz="1600" b="1" dirty="0" smtClean="0"/>
              <a:t>.), </a:t>
            </a:r>
            <a:r>
              <a:rPr lang="ru-RU" sz="1600" b="1" dirty="0" smtClean="0"/>
              <a:t>Лауреат в номинации «Продвижение инноваций в сфере </a:t>
            </a:r>
            <a:r>
              <a:rPr lang="ru-RU" sz="1600" b="1" dirty="0" err="1" smtClean="0"/>
              <a:t>здоровьесбережения</a:t>
            </a:r>
            <a:r>
              <a:rPr lang="ru-RU" sz="1600" b="1" dirty="0" smtClean="0"/>
              <a:t> школьников</a:t>
            </a:r>
            <a:r>
              <a:rPr lang="ru-RU" sz="1600" b="1" dirty="0" smtClean="0"/>
              <a:t>».</a:t>
            </a:r>
          </a:p>
          <a:p>
            <a:pPr>
              <a:buNone/>
            </a:pPr>
            <a:r>
              <a:rPr lang="ru-RU" sz="1600" b="1" dirty="0" smtClean="0"/>
              <a:t>Программа </a:t>
            </a:r>
            <a:r>
              <a:rPr lang="ru-RU" sz="1600" b="1" dirty="0" smtClean="0"/>
              <a:t>по работе с семьей и </a:t>
            </a:r>
            <a:r>
              <a:rPr lang="ru-RU" sz="1600" b="1" dirty="0" smtClean="0"/>
              <a:t>родителями.</a:t>
            </a:r>
            <a:r>
              <a:rPr lang="ru-RU" sz="1600" dirty="0" smtClean="0"/>
              <a:t> </a:t>
            </a:r>
            <a:r>
              <a:rPr lang="ru-RU" sz="1600" b="1" dirty="0" smtClean="0"/>
              <a:t>Уровень </a:t>
            </a:r>
            <a:r>
              <a:rPr lang="ru-RU" sz="1600" b="1" dirty="0" smtClean="0"/>
              <a:t>признания – школьный</a:t>
            </a:r>
            <a:r>
              <a:rPr lang="ru-RU" sz="1600" b="1" dirty="0" smtClean="0"/>
              <a:t>.</a:t>
            </a:r>
          </a:p>
          <a:p>
            <a:pPr>
              <a:buNone/>
            </a:pPr>
            <a:r>
              <a:rPr lang="ru-RU" sz="1600" b="1" dirty="0" smtClean="0"/>
              <a:t>Комплексно-целевая </a:t>
            </a:r>
            <a:r>
              <a:rPr lang="ru-RU" sz="1600" b="1" dirty="0" smtClean="0"/>
              <a:t>программа «Патриотическое образование и воспитание учащихся» на 2011-2015 гг</a:t>
            </a:r>
            <a:r>
              <a:rPr lang="ru-RU" sz="1600" b="1" dirty="0" smtClean="0"/>
              <a:t>. </a:t>
            </a:r>
            <a:r>
              <a:rPr lang="ru-RU" sz="1600" b="1" dirty="0" smtClean="0"/>
              <a:t>Уровень признания – муниципальный.</a:t>
            </a:r>
            <a:endParaRPr lang="ru-RU" sz="16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4100" name="Picture 4" descr="C:\Users\Алексей\Desktop\УВР\IMG_33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581128"/>
            <a:ext cx="2880320" cy="1919014"/>
          </a:xfrm>
          <a:prstGeom prst="rect">
            <a:avLst/>
          </a:prstGeom>
          <a:noFill/>
        </p:spPr>
      </p:pic>
      <p:pic>
        <p:nvPicPr>
          <p:cNvPr id="4099" name="Picture 3" descr="C:\Users\Алексей\Desktop\УВР\Мои рисунки\Семинар Патриот\DSCF13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725144"/>
            <a:ext cx="2592288" cy="1944216"/>
          </a:xfrm>
          <a:prstGeom prst="rect">
            <a:avLst/>
          </a:prstGeom>
          <a:noFill/>
        </p:spPr>
      </p:pic>
      <p:pic>
        <p:nvPicPr>
          <p:cNvPr id="4098" name="Picture 2" descr="C:\Users\Алексей\Desktop\УВР\Мои рисунки\Семинар Патриот\DSCF13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869160"/>
            <a:ext cx="2880320" cy="18275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04664"/>
            <a:ext cx="7772400" cy="720080"/>
          </a:xfrm>
        </p:spPr>
        <p:txBody>
          <a:bodyPr/>
          <a:lstStyle/>
          <a:p>
            <a:pPr algn="ctr"/>
            <a:r>
              <a:rPr lang="ru-RU" sz="2000" dirty="0" smtClean="0"/>
              <a:t>Методическое руководство группой педагогов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2009 </a:t>
            </a:r>
            <a:r>
              <a:rPr lang="ru-RU" sz="2000" dirty="0" smtClean="0"/>
              <a:t>– 2010 гг. руководство ММО заместителей директора по воспитательной </a:t>
            </a:r>
            <a:r>
              <a:rPr lang="ru-RU" sz="2000" dirty="0" smtClean="0"/>
              <a:t>работе.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2012-2014 гг. руководство </a:t>
            </a:r>
            <a:r>
              <a:rPr lang="ru-RU" sz="2000" dirty="0" smtClean="0"/>
              <a:t>педагогической практикой студентов высших учебных заведений.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76672"/>
            <a:ext cx="7772400" cy="792088"/>
          </a:xfrm>
        </p:spPr>
        <p:txBody>
          <a:bodyPr/>
          <a:lstStyle/>
          <a:p>
            <a:pPr algn="ctr"/>
            <a:r>
              <a:rPr lang="ru-RU" sz="2000" dirty="0" smtClean="0"/>
              <a:t>Ведение экспериментальной работы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400" dirty="0" smtClean="0"/>
              <a:t>Муниципальная экспериментальная площадка </a:t>
            </a:r>
            <a:r>
              <a:rPr lang="ru-RU" sz="1400" u="sng" dirty="0" smtClean="0">
                <a:hlinkClick r:id="rId2"/>
              </a:rPr>
              <a:t>http://</a:t>
            </a:r>
            <a:r>
              <a:rPr lang="ru-RU" sz="1400" u="sng" dirty="0" smtClean="0">
                <a:hlinkClick r:id="rId2"/>
              </a:rPr>
              <a:t>himki-edu.ru/general/index.do</a:t>
            </a:r>
            <a:r>
              <a:rPr lang="ru-RU" sz="1400" u="sng" dirty="0" smtClean="0"/>
              <a:t>.</a:t>
            </a:r>
            <a:r>
              <a:rPr lang="ru-RU" sz="1400" dirty="0" smtClean="0"/>
              <a:t> Тема</a:t>
            </a:r>
            <a:r>
              <a:rPr lang="ru-RU" sz="1400" dirty="0" smtClean="0"/>
              <a:t>: «Организация деятельности детских оздоровительных лагерей с дневным пребыванием детей», 2013-2015 гг.</a:t>
            </a:r>
          </a:p>
          <a:p>
            <a:pPr>
              <a:buNone/>
            </a:pPr>
            <a:r>
              <a:rPr lang="ru-RU" sz="1400" dirty="0" smtClean="0"/>
              <a:t>В рамках экспериментальной площадки организованы постоянно действующие семинары «Организация отдыха и оздоровления детей в детском оздоровительном лагере при муниципальных общеобразовательных учреждениях городского округа Химки»</a:t>
            </a:r>
            <a:endParaRPr lang="ru-RU" sz="1400" dirty="0"/>
          </a:p>
        </p:txBody>
      </p:sp>
      <p:pic>
        <p:nvPicPr>
          <p:cNvPr id="5125" name="Picture 5" descr="C:\Users\Алексей\Desktop\УВР\ЛАГЕРЬ\ЛАГЕРЬ 2013\ФОТО 2013\день игры 10,06,2013\IMG_06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1" y="3789040"/>
            <a:ext cx="2784309" cy="2088232"/>
          </a:xfrm>
          <a:prstGeom prst="rect">
            <a:avLst/>
          </a:prstGeom>
          <a:noFill/>
        </p:spPr>
      </p:pic>
      <p:pic>
        <p:nvPicPr>
          <p:cNvPr id="5122" name="Picture 2" descr="C:\Users\Алексей\Desktop\УВР\ЛАГЕРЬ\ЛАГЕРЬ 2013\ФОТО 2013\Открытие ларегя\DSC009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933056"/>
            <a:ext cx="3456384" cy="2592288"/>
          </a:xfrm>
          <a:prstGeom prst="rect">
            <a:avLst/>
          </a:prstGeom>
          <a:noFill/>
        </p:spPr>
      </p:pic>
      <p:pic>
        <p:nvPicPr>
          <p:cNvPr id="5123" name="Picture 3" descr="C:\Users\Алексей\Desktop\УВР\ЛАГЕРЬ\ЛАГЕРЬ 2013\ФОТО 2013\день сказок\IMG_07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941168"/>
            <a:ext cx="2376264" cy="17821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32656"/>
            <a:ext cx="7772400" cy="720080"/>
          </a:xfrm>
        </p:spPr>
        <p:txBody>
          <a:bodyPr/>
          <a:lstStyle/>
          <a:p>
            <a:pPr algn="ctr"/>
            <a:r>
              <a:rPr lang="ru-RU" sz="2000" dirty="0" smtClean="0"/>
              <a:t>Печатные работы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300" dirty="0" smtClean="0"/>
              <a:t>Урок-путешествие по изо во 2 классе по теме: «Древнейшее чудо света – наскальные рисунки (Первобытный художник)». Свидетельство к диплому № 201710 удостоверяет факт публикации в материалах Фестиваля педагогических идей «Открытый урок» 2004/2005 учебного года (на сайте Фестиваля, на компакт-диске и в сборнике тезисов), 2005 г. 6 с. </a:t>
            </a:r>
            <a:r>
              <a:rPr lang="ru-RU" sz="1300" u="sng" dirty="0" smtClean="0">
                <a:hlinkClick r:id="rId2"/>
              </a:rPr>
              <a:t>http://festival.1september.ru/articles/213903/</a:t>
            </a:r>
            <a:endParaRPr lang="ru-RU" sz="1300" dirty="0" smtClean="0"/>
          </a:p>
          <a:p>
            <a:pPr>
              <a:buNone/>
            </a:pPr>
            <a:r>
              <a:rPr lang="ru-RU" sz="1300" dirty="0" smtClean="0"/>
              <a:t>Уроки-путешествия по ИЗО во 2 классе на тему: «Художник и природа земли в прошлом, настоящем и будущем». Свидетельство к диплому № 305986 удостоверяет факт публикации в материалах Фестиваля педагогических идей «Открытый урок» 2005/2006 учебного года (на сайте Фестиваля, на компакт-диске и в сборнике тезисов), 2006 г. 6 с. </a:t>
            </a:r>
            <a:r>
              <a:rPr lang="ru-RU" sz="1300" u="sng" dirty="0" smtClean="0">
                <a:hlinkClick r:id="rId3"/>
              </a:rPr>
              <a:t>http://festival.1september.ru/articles/313509/</a:t>
            </a:r>
            <a:endParaRPr lang="ru-RU" sz="1300" dirty="0" smtClean="0"/>
          </a:p>
          <a:p>
            <a:pPr>
              <a:buNone/>
            </a:pPr>
            <a:r>
              <a:rPr lang="ru-RU" sz="1300" dirty="0" smtClean="0"/>
              <a:t>Знаки препинания в конце предложения. Свидетельство к диплому № 104-330-605 удостоверяет факт публикации в материалах Фестиваля педагогических идей «Открытый урок» 2008/2009 учебного года (на сайте Фестиваля, на компакт-диске и в сборнике тезисов), 2009 г. 6 с. </a:t>
            </a:r>
            <a:r>
              <a:rPr lang="ru-RU" sz="1300" u="sng" dirty="0" smtClean="0">
                <a:hlinkClick r:id="rId4"/>
              </a:rPr>
              <a:t>http://festival.1september.ru/articles/534247/</a:t>
            </a:r>
            <a:endParaRPr lang="ru-RU" sz="1300" dirty="0" smtClean="0"/>
          </a:p>
          <a:p>
            <a:pPr>
              <a:buNone/>
            </a:pPr>
            <a:r>
              <a:rPr lang="ru-RU" sz="1300" dirty="0" smtClean="0"/>
              <a:t>Программа формирования культуры здорового и безопасного образа жизни, Свидетельство о публикации методического материала/пособия Серия В № 21383/2012 от 29.10.2012 г. 53 с. </a:t>
            </a:r>
            <a:r>
              <a:rPr lang="ru-RU" sz="1300" u="sng" dirty="0" smtClean="0">
                <a:hlinkClick r:id="rId5"/>
              </a:rPr>
              <a:t>http://www.zavuch.info/methodlib/272/73949/</a:t>
            </a:r>
            <a:endParaRPr lang="ru-RU" sz="1300" dirty="0" smtClean="0"/>
          </a:p>
          <a:p>
            <a:pPr>
              <a:buNone/>
            </a:pPr>
            <a:r>
              <a:rPr lang="ru-RU" sz="1300" dirty="0" smtClean="0"/>
              <a:t>Конспект урока по русскому языку на тему: «Знаки препинания в конце предложения», Сертификат, 24.09.2013 г., 6 </a:t>
            </a:r>
            <a:r>
              <a:rPr lang="ru-RU" sz="1300" dirty="0" smtClean="0"/>
              <a:t>с. </a:t>
            </a:r>
            <a:r>
              <a:rPr lang="ru-RU" sz="1300" u="sng" dirty="0" smtClean="0">
                <a:hlinkClick r:id="rId6"/>
              </a:rPr>
              <a:t>http</a:t>
            </a:r>
            <a:r>
              <a:rPr lang="ru-RU" sz="1300" u="sng" dirty="0" smtClean="0">
                <a:hlinkClick r:id="rId6"/>
              </a:rPr>
              <a:t>://pedsovet.org/component/option,com_mtree/task,viewlink/link_id,121878/</a:t>
            </a:r>
            <a:endParaRPr lang="ru-RU" sz="1300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76672"/>
            <a:ext cx="7772400" cy="792088"/>
          </a:xfrm>
        </p:spPr>
        <p:txBody>
          <a:bodyPr/>
          <a:lstStyle/>
          <a:p>
            <a:pPr algn="ctr"/>
            <a:r>
              <a:rPr lang="ru-RU" sz="2000" dirty="0" smtClean="0"/>
              <a:t>Участие в постоянно действующем семинаре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600" b="1" i="1" dirty="0" smtClean="0"/>
              <a:t>Региональный уровень</a:t>
            </a:r>
            <a:r>
              <a:rPr lang="ru-RU" sz="1600" dirty="0" smtClean="0"/>
              <a:t>, постоянно действующий проблемно-тематический семинар "Педагоги Подмосковья - национальной образовательной инициативе "Наша новая школа". Тема семинара: "Реализация ФГОС НОО. </a:t>
            </a:r>
            <a:r>
              <a:rPr lang="ru-RU" sz="1600" dirty="0" err="1" smtClean="0"/>
              <a:t>Компетентностный</a:t>
            </a:r>
            <a:r>
              <a:rPr lang="ru-RU" sz="1600" dirty="0" smtClean="0"/>
              <a:t> подход в формировании УУД в начальной школе". </a:t>
            </a:r>
          </a:p>
          <a:p>
            <a:pPr>
              <a:buNone/>
            </a:pPr>
            <a:r>
              <a:rPr lang="ru-RU" sz="1600" b="1" i="1" dirty="0" smtClean="0"/>
              <a:t>Муниципальный уровень,</a:t>
            </a:r>
            <a:r>
              <a:rPr lang="ru-RU" sz="1600" dirty="0" smtClean="0"/>
              <a:t> «Методическое объединение учителей как ресурс развития педагогической компетентности в условиях реализации национальной образовательной инициативы «Наша новая школа». Тема: «Организация гражданско-патриотического воспитания учащихся в учебно-воспитательном пространстве школы».</a:t>
            </a:r>
          </a:p>
          <a:p>
            <a:pPr>
              <a:buNone/>
            </a:pPr>
            <a:r>
              <a:rPr lang="ru-RU" sz="1600" b="1" i="1" dirty="0" smtClean="0"/>
              <a:t>Общероссийский проект, </a:t>
            </a:r>
            <a:r>
              <a:rPr lang="ru-RU" sz="1600" dirty="0" smtClean="0"/>
              <a:t>«Школа цифрового века» 2011/2012, 2012/2013, 2013/2014 учебные года. Применение в работе современных информационных технологий, эффективное использование цифровых предметно-методических материалов в рамках проекта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32656"/>
            <a:ext cx="7772400" cy="936104"/>
          </a:xfrm>
        </p:spPr>
        <p:txBody>
          <a:bodyPr/>
          <a:lstStyle/>
          <a:p>
            <a:pPr algn="ctr"/>
            <a:r>
              <a:rPr lang="ru-RU" sz="2000" dirty="0" smtClean="0"/>
              <a:t>Участие в профессиональных ассоциациях, объединениях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600" dirty="0" smtClean="0"/>
              <a:t>Муниципальное методическое объединение:</a:t>
            </a:r>
          </a:p>
          <a:p>
            <a:pPr>
              <a:buNone/>
            </a:pPr>
            <a:r>
              <a:rPr lang="ru-RU" sz="1600" dirty="0" smtClean="0"/>
              <a:t>- учителей начальных классов (2000-2014 гг.),</a:t>
            </a:r>
          </a:p>
          <a:p>
            <a:pPr>
              <a:buNone/>
            </a:pPr>
            <a:r>
              <a:rPr lang="ru-RU" sz="1600" dirty="0" smtClean="0"/>
              <a:t>- классных руководителей (2003-2014 гг.), </a:t>
            </a:r>
          </a:p>
          <a:p>
            <a:pPr>
              <a:buNone/>
            </a:pPr>
            <a:r>
              <a:rPr lang="ru-RU" sz="1600" dirty="0" smtClean="0"/>
              <a:t>- заместителей директора по воспитательной работе (2003-2010 гг.),</a:t>
            </a:r>
          </a:p>
          <a:p>
            <a:pPr>
              <a:buNone/>
            </a:pPr>
            <a:r>
              <a:rPr lang="ru-RU" sz="1600" dirty="0" smtClean="0"/>
              <a:t>- руководителей школьных музеев (2004-2014 гг.).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Педагогический </a:t>
            </a:r>
            <a:r>
              <a:rPr lang="ru-RU" sz="1600" dirty="0" smtClean="0"/>
              <a:t>совет МБОУ СОШ № 20 г. Химки (2000-2014 гг.).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Методический </a:t>
            </a:r>
            <a:r>
              <a:rPr lang="ru-RU" sz="1600" dirty="0" smtClean="0"/>
              <a:t>совет МБОУ СОШ № 20 г. Химки (2003-2014 гг.).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Школьное </a:t>
            </a:r>
            <a:r>
              <a:rPr lang="ru-RU" sz="1600" dirty="0" smtClean="0"/>
              <a:t>методическое объединение:</a:t>
            </a:r>
          </a:p>
          <a:p>
            <a:pPr>
              <a:buNone/>
            </a:pPr>
            <a:r>
              <a:rPr lang="ru-RU" sz="1600" dirty="0" smtClean="0"/>
              <a:t>- учителей начальных классов МБОУ СОШ № 20 г. Химки (2000-2014 гг.),</a:t>
            </a:r>
          </a:p>
          <a:p>
            <a:pPr>
              <a:buNone/>
            </a:pPr>
            <a:r>
              <a:rPr lang="ru-RU" sz="1600" dirty="0" smtClean="0"/>
              <a:t>- классных руководителей (2003-2014 гг.).</a:t>
            </a: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76672"/>
            <a:ext cx="7772400" cy="792088"/>
          </a:xfrm>
        </p:spPr>
        <p:txBody>
          <a:bodyPr/>
          <a:lstStyle/>
          <a:p>
            <a:pPr algn="ctr"/>
            <a:r>
              <a:rPr lang="ru-RU" sz="2000" dirty="0" smtClean="0"/>
              <a:t>Участие в постоянно действующем семинаре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400" dirty="0" smtClean="0"/>
              <a:t>Социальная сеть, сообщество работников образования:</a:t>
            </a:r>
          </a:p>
          <a:p>
            <a:pPr>
              <a:buNone/>
            </a:pPr>
            <a:r>
              <a:rPr lang="ru-RU" sz="1400" dirty="0" smtClean="0"/>
              <a:t>- Педагогический </a:t>
            </a:r>
            <a:r>
              <a:rPr lang="ru-RU" sz="1400" dirty="0" smtClean="0"/>
              <a:t>клуб «Первое сентября» (2005-2014 гг.) </a:t>
            </a:r>
            <a:r>
              <a:rPr lang="en-US" sz="1400" u="sng" dirty="0" smtClean="0">
                <a:hlinkClick r:id="rId2"/>
              </a:rPr>
              <a:t>http://xn--e1afk0ady4d.xn--1-btbl6aqcj8hc.xn--p1ai/104-330-605</a:t>
            </a:r>
            <a:r>
              <a:rPr lang="en-US" sz="1400" dirty="0" smtClean="0"/>
              <a:t>. 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- </a:t>
            </a:r>
            <a:r>
              <a:rPr lang="en-US" sz="1400" dirty="0" smtClean="0"/>
              <a:t>nsportal.ru </a:t>
            </a:r>
            <a:r>
              <a:rPr lang="en-US" sz="1400" dirty="0" smtClean="0"/>
              <a:t>(2013/2014 </a:t>
            </a:r>
            <a:r>
              <a:rPr lang="ru-RU" sz="1400" dirty="0" err="1" smtClean="0"/>
              <a:t>гг</a:t>
            </a:r>
            <a:r>
              <a:rPr lang="en-US" sz="1400" dirty="0" smtClean="0"/>
              <a:t>.) </a:t>
            </a:r>
            <a:r>
              <a:rPr lang="ru-RU" sz="1400" u="sng" dirty="0" smtClean="0">
                <a:hlinkClick r:id="rId3"/>
              </a:rPr>
              <a:t>http://nsportal.ru/aleksey-vasilevich-novikov</a:t>
            </a:r>
            <a:r>
              <a:rPr lang="ru-RU" sz="1400" dirty="0" smtClean="0"/>
              <a:t>, </a:t>
            </a:r>
          </a:p>
          <a:p>
            <a:pPr>
              <a:buNone/>
            </a:pPr>
            <a:r>
              <a:rPr lang="ru-RU" sz="1400" dirty="0" smtClean="0"/>
              <a:t>- </a:t>
            </a:r>
            <a:r>
              <a:rPr lang="ru-RU" sz="1400" dirty="0" err="1" smtClean="0"/>
              <a:t>ЗАВУЧ.инфо</a:t>
            </a:r>
            <a:r>
              <a:rPr lang="ru-RU" sz="1400" dirty="0" smtClean="0"/>
              <a:t> </a:t>
            </a:r>
            <a:r>
              <a:rPr lang="ru-RU" sz="1400" dirty="0" smtClean="0"/>
              <a:t>(2013/2014 гг.) </a:t>
            </a:r>
            <a:r>
              <a:rPr lang="ru-RU" sz="1400" u="sng" dirty="0" smtClean="0">
                <a:hlinkClick r:id="rId4"/>
              </a:rPr>
              <a:t>http://www.zavuch.info/accounts/profile/</a:t>
            </a:r>
            <a:r>
              <a:rPr lang="ru-RU" sz="1400" dirty="0" smtClean="0"/>
              <a:t>, </a:t>
            </a:r>
          </a:p>
          <a:p>
            <a:pPr>
              <a:buNone/>
            </a:pPr>
            <a:r>
              <a:rPr lang="ru-RU" sz="1400" dirty="0" smtClean="0"/>
              <a:t>- профессиональное </a:t>
            </a:r>
            <a:r>
              <a:rPr lang="ru-RU" sz="1400" dirty="0" smtClean="0"/>
              <a:t>сообщество педагогов «МЕТОДИСТЫ» (2013-2014 гг.) </a:t>
            </a:r>
            <a:r>
              <a:rPr lang="ru-RU" sz="1400" u="sng" dirty="0" smtClean="0">
                <a:hlinkClick r:id="rId5"/>
              </a:rPr>
              <a:t>http://metodisty.ru/aleksei1980</a:t>
            </a:r>
            <a:r>
              <a:rPr lang="ru-RU" sz="1400" dirty="0" smtClean="0"/>
              <a:t>, </a:t>
            </a:r>
          </a:p>
          <a:p>
            <a:pPr>
              <a:buNone/>
            </a:pPr>
            <a:r>
              <a:rPr lang="ru-RU" sz="1400" dirty="0" smtClean="0"/>
              <a:t>- интернет </a:t>
            </a:r>
            <a:r>
              <a:rPr lang="ru-RU" sz="1400" dirty="0" smtClean="0"/>
              <a:t>портал «</a:t>
            </a:r>
            <a:r>
              <a:rPr lang="en-US" sz="1400" dirty="0" smtClean="0"/>
              <a:t>Pro</a:t>
            </a:r>
            <a:r>
              <a:rPr lang="ru-RU" sz="1400" dirty="0" smtClean="0"/>
              <a:t>Школу.</a:t>
            </a:r>
            <a:r>
              <a:rPr lang="en-US" sz="1400" dirty="0" err="1" smtClean="0"/>
              <a:t>ru</a:t>
            </a:r>
            <a:r>
              <a:rPr lang="ru-RU" sz="1400" dirty="0" smtClean="0"/>
              <a:t>» (2013-2014 </a:t>
            </a:r>
            <a:r>
              <a:rPr lang="ru-RU" sz="1400" dirty="0" err="1" smtClean="0"/>
              <a:t>гг</a:t>
            </a:r>
            <a:r>
              <a:rPr lang="ru-RU" sz="1400" dirty="0" smtClean="0"/>
              <a:t>) </a:t>
            </a:r>
            <a:r>
              <a:rPr lang="ru-RU" sz="1400" u="sng" dirty="0" smtClean="0">
                <a:hlinkClick r:id="rId6"/>
              </a:rPr>
              <a:t>http://www.proshkolu.ru/user/alekseinovikov1980/folder/</a:t>
            </a:r>
            <a:r>
              <a:rPr lang="ru-RU" sz="1400" dirty="0" smtClean="0"/>
              <a:t>,</a:t>
            </a:r>
            <a:r>
              <a:rPr lang="ru-RU" sz="1400" cap="all" dirty="0" smtClean="0"/>
              <a:t> </a:t>
            </a:r>
            <a:endParaRPr lang="ru-RU" sz="1400" dirty="0" smtClean="0"/>
          </a:p>
          <a:p>
            <a:pPr>
              <a:buNone/>
            </a:pPr>
            <a:r>
              <a:rPr lang="ru-RU" sz="1400" cap="all" dirty="0" smtClean="0"/>
              <a:t>- ПЕДСОВЕТ.ORG </a:t>
            </a:r>
            <a:r>
              <a:rPr lang="ru-RU" sz="1400" cap="all" dirty="0" smtClean="0"/>
              <a:t>(2013-2014 </a:t>
            </a:r>
            <a:r>
              <a:rPr lang="ru-RU" sz="1400" dirty="0" smtClean="0"/>
              <a:t>гг.) </a:t>
            </a:r>
            <a:r>
              <a:rPr lang="ru-RU" sz="1400" u="sng" dirty="0" smtClean="0">
                <a:hlinkClick r:id="rId7"/>
              </a:rPr>
              <a:t>http://pedsovet.org/forum/member174020.html</a:t>
            </a:r>
            <a:r>
              <a:rPr lang="ru-RU" sz="1400" dirty="0" smtClean="0"/>
              <a:t>, </a:t>
            </a:r>
          </a:p>
          <a:p>
            <a:pPr>
              <a:buNone/>
            </a:pPr>
            <a:r>
              <a:rPr lang="ru-RU" sz="1400" dirty="0" smtClean="0"/>
              <a:t>- электронное </a:t>
            </a:r>
            <a:r>
              <a:rPr lang="ru-RU" sz="1400" dirty="0" smtClean="0"/>
              <a:t>периодическое издание «ПЕДАГОГИЧЕСКАЯ ГАЗЕТА» (2013-2014 гг.) </a:t>
            </a:r>
            <a:r>
              <a:rPr lang="ru-RU" sz="1400" u="sng" dirty="0" smtClean="0">
                <a:hlinkClick r:id="rId8"/>
              </a:rPr>
              <a:t>http://aleksei.pedgazeta.ru/index.php</a:t>
            </a:r>
            <a:r>
              <a:rPr lang="ru-RU" sz="1400" dirty="0" smtClean="0"/>
              <a:t>. 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В рамках работы ШМО и ММО </a:t>
            </a:r>
            <a:r>
              <a:rPr lang="ru-RU" sz="1400" dirty="0" smtClean="0"/>
              <a:t>выступаю </a:t>
            </a:r>
            <a:r>
              <a:rPr lang="ru-RU" sz="1400" dirty="0" smtClean="0"/>
              <a:t>с докладами по актуальным темам самообразования, </a:t>
            </a:r>
            <a:r>
              <a:rPr lang="ru-RU" sz="1400" dirty="0" smtClean="0"/>
              <a:t>организую </a:t>
            </a:r>
            <a:r>
              <a:rPr lang="ru-RU" sz="1400" dirty="0" smtClean="0"/>
              <a:t>и </a:t>
            </a:r>
            <a:r>
              <a:rPr lang="ru-RU" sz="1400" dirty="0" smtClean="0"/>
              <a:t>провожу социально значимые акции; </a:t>
            </a:r>
            <a:r>
              <a:rPr lang="ru-RU" sz="1400" dirty="0" smtClean="0"/>
              <a:t>в социальных сетях </a:t>
            </a:r>
            <a:r>
              <a:rPr lang="ru-RU" sz="1400" dirty="0" smtClean="0"/>
              <a:t>изучаю современные подходы </a:t>
            </a:r>
            <a:r>
              <a:rPr lang="ru-RU" sz="1400" dirty="0" smtClean="0"/>
              <a:t>в обучении и воспитании, </a:t>
            </a:r>
            <a:r>
              <a:rPr lang="ru-RU" sz="1400" dirty="0" smtClean="0"/>
              <a:t>обмениваюсь опытом работы, представляю собственный </a:t>
            </a:r>
            <a:r>
              <a:rPr lang="ru-RU" sz="1400" dirty="0" smtClean="0"/>
              <a:t>педагогического </a:t>
            </a:r>
            <a:r>
              <a:rPr lang="ru-RU" sz="1400" dirty="0" smtClean="0"/>
              <a:t>опыт </a:t>
            </a:r>
            <a:r>
              <a:rPr lang="ru-RU" sz="1400" dirty="0" smtClean="0"/>
              <a:t>на </a:t>
            </a:r>
            <a:r>
              <a:rPr lang="ru-RU" sz="1400" dirty="0" smtClean="0"/>
              <a:t>профессиональных сайтах</a:t>
            </a:r>
            <a:r>
              <a:rPr lang="ru-RU" sz="1400" dirty="0" smtClean="0"/>
              <a:t>. </a:t>
            </a:r>
            <a:endParaRPr lang="ru-RU" sz="1400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76672"/>
            <a:ext cx="7772400" cy="864096"/>
          </a:xfrm>
        </p:spPr>
        <p:txBody>
          <a:bodyPr/>
          <a:lstStyle/>
          <a:p>
            <a:pPr algn="ctr"/>
            <a:r>
              <a:rPr lang="ru-RU" sz="2000" dirty="0" smtClean="0"/>
              <a:t>Участие в муниципальных, региональных и всероссийских профессиональных конкурсах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400" dirty="0" smtClean="0"/>
              <a:t>«</a:t>
            </a:r>
            <a:r>
              <a:rPr lang="ru-RU" sz="1400" dirty="0" smtClean="0"/>
              <a:t>Грант Москвы» в области наук и технологий в сфере образования, </a:t>
            </a:r>
            <a:r>
              <a:rPr lang="ru-RU" sz="1400" b="1" i="1" dirty="0" smtClean="0"/>
              <a:t>региональный уровень, </a:t>
            </a:r>
            <a:r>
              <a:rPr lang="ru-RU" sz="1400" dirty="0" smtClean="0"/>
              <a:t>2002 </a:t>
            </a:r>
            <a:r>
              <a:rPr lang="ru-RU" sz="1400" dirty="0" smtClean="0"/>
              <a:t>г., Лауреат.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«Лучший кабинет» 2001/2002 учебного года, </a:t>
            </a:r>
            <a:r>
              <a:rPr lang="ru-RU" sz="1400" b="1" i="1" dirty="0" smtClean="0"/>
              <a:t>муниципальный уровень, </a:t>
            </a:r>
            <a:r>
              <a:rPr lang="ru-RU" sz="1400" dirty="0" smtClean="0"/>
              <a:t> 2002 </a:t>
            </a:r>
            <a:r>
              <a:rPr lang="ru-RU" sz="1400" dirty="0" smtClean="0"/>
              <a:t>г., 3 </a:t>
            </a:r>
            <a:r>
              <a:rPr lang="ru-RU" sz="1400" dirty="0" smtClean="0"/>
              <a:t>место</a:t>
            </a:r>
          </a:p>
          <a:p>
            <a:pPr>
              <a:buNone/>
            </a:pPr>
            <a:r>
              <a:rPr lang="ru-RU" sz="1400" dirty="0" smtClean="0"/>
              <a:t>«Учительство Подмосковья – воспитанию будущего поколения России</a:t>
            </a:r>
            <a:r>
              <a:rPr lang="ru-RU" sz="1400" b="1" i="1" dirty="0" smtClean="0"/>
              <a:t>!», региональный уровень,</a:t>
            </a:r>
            <a:r>
              <a:rPr lang="ru-RU" sz="1400" dirty="0" smtClean="0"/>
              <a:t> 2009 </a:t>
            </a:r>
            <a:r>
              <a:rPr lang="ru-RU" sz="1400" dirty="0" smtClean="0"/>
              <a:t>г., Участник </a:t>
            </a:r>
            <a:r>
              <a:rPr lang="ru-RU" sz="1400" dirty="0" smtClean="0"/>
              <a:t>заочного </a:t>
            </a:r>
            <a:r>
              <a:rPr lang="ru-RU" sz="1400" dirty="0" smtClean="0"/>
              <a:t>этапа.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Ярмарка научных идей и  инноваций -2012 «Проектирование новых моделей образовательного пространства в рамках внеурочной деятельности ФГОС в части формирования личности ученика начальной школы», </a:t>
            </a:r>
            <a:r>
              <a:rPr lang="ru-RU" sz="1400" b="1" i="1" dirty="0" smtClean="0"/>
              <a:t>муниципальный уровень, </a:t>
            </a:r>
            <a:r>
              <a:rPr lang="ru-RU" sz="1400" dirty="0" smtClean="0"/>
              <a:t>2012 </a:t>
            </a:r>
            <a:r>
              <a:rPr lang="ru-RU" sz="1400" dirty="0" smtClean="0"/>
              <a:t>г., Участник.</a:t>
            </a:r>
          </a:p>
          <a:p>
            <a:pPr>
              <a:buNone/>
            </a:pPr>
            <a:r>
              <a:rPr lang="ru-RU" sz="1400" dirty="0" smtClean="0"/>
              <a:t>Конкурс </a:t>
            </a:r>
            <a:r>
              <a:rPr lang="ru-RU" sz="1400" dirty="0" smtClean="0"/>
              <a:t>на замещение вакантной должности «директор», </a:t>
            </a:r>
            <a:r>
              <a:rPr lang="ru-RU" sz="1400" b="1" i="1" dirty="0" smtClean="0"/>
              <a:t>муниципальный уровень, </a:t>
            </a:r>
            <a:r>
              <a:rPr lang="ru-RU" sz="1400" dirty="0" smtClean="0"/>
              <a:t>2013 </a:t>
            </a:r>
            <a:r>
              <a:rPr lang="ru-RU" sz="1400" dirty="0" smtClean="0"/>
              <a:t>г., Участник.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Ярмарка научных идей и  инноваций -2013 «Формирование культуры здорового и безопасного образа жизни в общеобразовательном учреждении в рамках программы «Школа – территория здоровья», </a:t>
            </a:r>
            <a:r>
              <a:rPr lang="ru-RU" sz="1400" b="1" i="1" dirty="0" smtClean="0"/>
              <a:t>муниципальный уровень, </a:t>
            </a:r>
            <a:r>
              <a:rPr lang="ru-RU" sz="1400" dirty="0" smtClean="0"/>
              <a:t>2013 </a:t>
            </a:r>
            <a:r>
              <a:rPr lang="ru-RU" sz="1400" dirty="0" smtClean="0"/>
              <a:t>г., Лауреат </a:t>
            </a:r>
            <a:r>
              <a:rPr lang="ru-RU" sz="1400" dirty="0" smtClean="0"/>
              <a:t>в номинации «Продвижение инноваций в сфере </a:t>
            </a:r>
            <a:r>
              <a:rPr lang="ru-RU" sz="1400" dirty="0" err="1" smtClean="0"/>
              <a:t>здоровьесбережения</a:t>
            </a:r>
            <a:r>
              <a:rPr lang="ru-RU" sz="1400" dirty="0" smtClean="0"/>
              <a:t> школьников</a:t>
            </a:r>
            <a:r>
              <a:rPr lang="ru-RU" sz="1400" dirty="0" smtClean="0"/>
              <a:t>».</a:t>
            </a:r>
            <a:endParaRPr lang="ru-RU" sz="1400" dirty="0" smtClean="0"/>
          </a:p>
          <a:p>
            <a:pPr>
              <a:buNone/>
            </a:pPr>
            <a:endParaRPr lang="ru-RU" sz="1200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971600" y="2174874"/>
            <a:ext cx="4176464" cy="4350469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В 2003 г. окончил Московский городской педагогический университет </a:t>
            </a:r>
            <a:r>
              <a:rPr lang="ru-RU" sz="1800" dirty="0" smtClean="0"/>
              <a:t>по специальности  «Педагогика и методика начального </a:t>
            </a:r>
            <a:r>
              <a:rPr lang="ru-RU" sz="1800" dirty="0" smtClean="0"/>
              <a:t>образования», специализация </a:t>
            </a:r>
            <a:r>
              <a:rPr lang="ru-RU" sz="1800" dirty="0" smtClean="0"/>
              <a:t>«Изобразительное искусство</a:t>
            </a:r>
            <a:r>
              <a:rPr lang="ru-RU" sz="1800" dirty="0" smtClean="0"/>
              <a:t>». </a:t>
            </a:r>
          </a:p>
          <a:p>
            <a:pPr>
              <a:buNone/>
            </a:pPr>
            <a:r>
              <a:rPr lang="ru-RU" sz="1800" dirty="0" smtClean="0"/>
              <a:t>С 2000 г. работаю в МБОУ СОШ № 20 г. Химки по настоящее время.</a:t>
            </a:r>
          </a:p>
          <a:p>
            <a:pPr>
              <a:buNone/>
            </a:pPr>
            <a:r>
              <a:rPr lang="ru-RU" sz="1800" dirty="0" smtClean="0"/>
              <a:t>Стаж педагогической деятельности: 14 лет. </a:t>
            </a:r>
          </a:p>
          <a:p>
            <a:pPr>
              <a:buNone/>
            </a:pPr>
            <a:r>
              <a:rPr lang="ru-RU" sz="1800" dirty="0" smtClean="0"/>
              <a:t>Квалификационная категория: высшая.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2051" name="Picture 3" descr="C:\Users\Алексей\Desktop\УВР\CRW_9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7704856" cy="1556793"/>
          </a:xfrm>
          <a:prstGeom prst="rect">
            <a:avLst/>
          </a:prstGeom>
          <a:noFill/>
        </p:spPr>
      </p:pic>
      <p:pic>
        <p:nvPicPr>
          <p:cNvPr id="2053" name="Picture 5" descr="C:\Users\Алексей\Desktop\УВР\display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060848"/>
            <a:ext cx="3501223" cy="44944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868502"/>
            <a:ext cx="7772400" cy="707886"/>
          </a:xfrm>
        </p:spPr>
        <p:txBody>
          <a:bodyPr/>
          <a:lstStyle/>
          <a:p>
            <a:pPr algn="ctr"/>
            <a:r>
              <a:rPr lang="ru-RU" sz="2000" dirty="0" smtClean="0"/>
              <a:t>Качество знаний по предмету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за </a:t>
            </a:r>
            <a:r>
              <a:rPr lang="ru-RU" sz="2000" dirty="0" smtClean="0"/>
              <a:t>последние 3 </a:t>
            </a:r>
            <a:r>
              <a:rPr lang="ru-RU" sz="2000" dirty="0" smtClean="0"/>
              <a:t>года в </a:t>
            </a:r>
            <a:r>
              <a:rPr lang="ru-RU" sz="2000" dirty="0" smtClean="0"/>
              <a:t>%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66800" y="1981200"/>
          <a:ext cx="7753672" cy="288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63688" y="5229200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 результатам внутреннего контроля выявлен высокий уровень качества знаний.</a:t>
            </a:r>
            <a:endParaRPr lang="ru-RU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32656"/>
            <a:ext cx="7772400" cy="864096"/>
          </a:xfrm>
        </p:spPr>
        <p:txBody>
          <a:bodyPr/>
          <a:lstStyle/>
          <a:p>
            <a:pPr algn="ctr"/>
            <a:r>
              <a:rPr lang="ru-RU" sz="2000" dirty="0" smtClean="0"/>
              <a:t>Руководство кружками, </a:t>
            </a:r>
            <a:r>
              <a:rPr lang="ru-RU" sz="2000" dirty="0" smtClean="0"/>
              <a:t>факультативами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000" b="1" dirty="0" smtClean="0"/>
              <a:t>2011/2012 </a:t>
            </a:r>
            <a:r>
              <a:rPr lang="ru-RU" sz="2000" b="1" dirty="0" err="1" smtClean="0"/>
              <a:t>уч</a:t>
            </a:r>
            <a:r>
              <a:rPr lang="ru-RU" sz="2000" b="1" dirty="0" smtClean="0"/>
              <a:t>. г.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Музейные занятия (95 чел.).</a:t>
            </a:r>
            <a:endParaRPr lang="ru-RU" sz="2000" dirty="0" smtClean="0"/>
          </a:p>
          <a:p>
            <a:pPr algn="ctr">
              <a:buNone/>
            </a:pPr>
            <a:r>
              <a:rPr lang="ru-RU" sz="2000" b="1" dirty="0" smtClean="0"/>
              <a:t>2013/2014 </a:t>
            </a:r>
            <a:r>
              <a:rPr lang="ru-RU" sz="2000" b="1" dirty="0" err="1" smtClean="0"/>
              <a:t>уч</a:t>
            </a:r>
            <a:r>
              <a:rPr lang="ru-RU" sz="2000" b="1" dirty="0" smtClean="0"/>
              <a:t>. г.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Школа здоровья (26 чел.),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Страна Мастеров (26 чел.).</a:t>
            </a:r>
            <a:endParaRPr lang="ru-RU" sz="2000" dirty="0"/>
          </a:p>
        </p:txBody>
      </p:sp>
      <p:pic>
        <p:nvPicPr>
          <p:cNvPr id="3075" name="Picture 3" descr="C:\Users\Алексей\Desktop\УВР\Мои рисунки\IMG_09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509120"/>
            <a:ext cx="2747797" cy="2060848"/>
          </a:xfrm>
          <a:prstGeom prst="rect">
            <a:avLst/>
          </a:prstGeom>
          <a:noFill/>
        </p:spPr>
      </p:pic>
      <p:pic>
        <p:nvPicPr>
          <p:cNvPr id="3074" name="Picture 2" descr="C:\Users\Алексей\Desktop\УВР\Мои рисунки\IMG_23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861048"/>
            <a:ext cx="2304256" cy="1728192"/>
          </a:xfrm>
          <a:prstGeom prst="rect">
            <a:avLst/>
          </a:prstGeom>
          <a:noFill/>
        </p:spPr>
      </p:pic>
      <p:pic>
        <p:nvPicPr>
          <p:cNvPr id="3076" name="Picture 4" descr="C:\Users\Алексей\Desktop\УВР\Мои рисунки\Масленица 4а\масленица 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861048"/>
            <a:ext cx="3054860" cy="2039119"/>
          </a:xfrm>
          <a:prstGeom prst="rect">
            <a:avLst/>
          </a:prstGeom>
          <a:noFill/>
        </p:spPr>
      </p:pic>
      <p:pic>
        <p:nvPicPr>
          <p:cNvPr id="3077" name="Picture 5" descr="C:\Users\Алексей\Desktop\УВР\Мои рисунки\Субботник Фото 21 сентября 2013\11а класс\IMG_44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5157192"/>
            <a:ext cx="2880320" cy="15121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796642"/>
            <a:ext cx="7772400" cy="400110"/>
          </a:xfrm>
        </p:spPr>
        <p:txBody>
          <a:bodyPr/>
          <a:lstStyle/>
          <a:p>
            <a:pPr algn="ctr"/>
            <a:r>
              <a:rPr lang="ru-RU" sz="2000" dirty="0" smtClean="0"/>
              <a:t>Участие учащихся в предметных олимпиадах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/>
              <a:t>Школьный тур олимпиады по математике, </a:t>
            </a: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2012 </a:t>
            </a:r>
            <a:r>
              <a:rPr lang="ru-RU" sz="2000" b="1" dirty="0" smtClean="0"/>
              <a:t>г. 3 чел. 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Школьный тур олимпиады по русскому языку, </a:t>
            </a: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2012 г</a:t>
            </a:r>
            <a:r>
              <a:rPr lang="ru-RU" sz="2000" b="1" dirty="0" smtClean="0"/>
              <a:t>. 5 чел.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Школьный тур муниципальной олимпиады по математике для учащихся 3-4 классов, 2013 г. 5 чел. 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Школьный тур муниципальной олимпиады по русскому языку для учащихся 3-4 классов, 2013 г. 4 чел.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Муниципальная олимпиада по математике для учащихся 3-4 классов, 2013 г. 1 чел.</a:t>
            </a:r>
            <a:endParaRPr lang="ru-RU" sz="2000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04664"/>
            <a:ext cx="7772400" cy="720080"/>
          </a:xfrm>
        </p:spPr>
        <p:txBody>
          <a:bodyPr/>
          <a:lstStyle/>
          <a:p>
            <a:pPr algn="ctr"/>
            <a:r>
              <a:rPr lang="ru-RU" sz="2000" dirty="0" smtClean="0"/>
              <a:t>Участие учащихся в конкурсах, турнирах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100" dirty="0" smtClean="0"/>
              <a:t>Международный математический конкурс-игра «Кенгуру», международный </a:t>
            </a:r>
            <a:r>
              <a:rPr lang="ru-RU" sz="1100" dirty="0" smtClean="0"/>
              <a:t>уровень: 2011 </a:t>
            </a:r>
            <a:r>
              <a:rPr lang="ru-RU" sz="1100" dirty="0" smtClean="0"/>
              <a:t>г. – 10 </a:t>
            </a:r>
            <a:r>
              <a:rPr lang="ru-RU" sz="1100" dirty="0" smtClean="0"/>
              <a:t>чел., 2013 </a:t>
            </a:r>
            <a:r>
              <a:rPr lang="ru-RU" sz="1100" dirty="0" smtClean="0"/>
              <a:t>г.  – 13 чел.</a:t>
            </a:r>
          </a:p>
          <a:p>
            <a:pPr>
              <a:buNone/>
            </a:pPr>
            <a:r>
              <a:rPr lang="ru-RU" sz="1100" dirty="0" smtClean="0"/>
              <a:t>Международная игра-конкурс «Русский медвежонок</a:t>
            </a:r>
            <a:r>
              <a:rPr lang="ru-RU" sz="1100" dirty="0" smtClean="0"/>
              <a:t>», международный </a:t>
            </a:r>
            <a:r>
              <a:rPr lang="ru-RU" sz="1100" dirty="0" smtClean="0"/>
              <a:t>уровень: </a:t>
            </a:r>
            <a:r>
              <a:rPr lang="ru-RU" sz="1100" dirty="0" smtClean="0"/>
              <a:t> 2012 </a:t>
            </a:r>
            <a:r>
              <a:rPr lang="ru-RU" sz="1100" dirty="0" smtClean="0"/>
              <a:t>г. – 19 </a:t>
            </a:r>
            <a:r>
              <a:rPr lang="ru-RU" sz="1100" dirty="0" smtClean="0"/>
              <a:t>чел., 2013 </a:t>
            </a:r>
            <a:r>
              <a:rPr lang="ru-RU" sz="1100" dirty="0" smtClean="0"/>
              <a:t>г. – 15 чел.</a:t>
            </a:r>
          </a:p>
          <a:p>
            <a:pPr>
              <a:buNone/>
            </a:pPr>
            <a:r>
              <a:rPr lang="ru-RU" sz="1100" dirty="0" smtClean="0"/>
              <a:t>Школьный конкурс «Масленица», школьный уровень, 2011 г.  25 чел.</a:t>
            </a:r>
          </a:p>
          <a:p>
            <a:pPr>
              <a:buNone/>
            </a:pPr>
            <a:r>
              <a:rPr lang="ru-RU" sz="1100" dirty="0" smtClean="0"/>
              <a:t>Школьная выставка «Природа и фантазия», школьный </a:t>
            </a:r>
            <a:r>
              <a:rPr lang="ru-RU" sz="1100" dirty="0" smtClean="0"/>
              <a:t>уровень, 2011 </a:t>
            </a:r>
            <a:r>
              <a:rPr lang="ru-RU" sz="1100" dirty="0" smtClean="0"/>
              <a:t>г. – 15 </a:t>
            </a:r>
            <a:r>
              <a:rPr lang="ru-RU" sz="1100" dirty="0" smtClean="0"/>
              <a:t>чел., 2012 </a:t>
            </a:r>
            <a:r>
              <a:rPr lang="ru-RU" sz="1100" dirty="0" smtClean="0"/>
              <a:t>г. – 17 </a:t>
            </a:r>
            <a:r>
              <a:rPr lang="ru-RU" sz="1100" dirty="0" smtClean="0"/>
              <a:t>чел., 2013 </a:t>
            </a:r>
            <a:r>
              <a:rPr lang="ru-RU" sz="1100" dirty="0" smtClean="0"/>
              <a:t>г. – 15 чел. </a:t>
            </a:r>
          </a:p>
          <a:p>
            <a:pPr>
              <a:buNone/>
            </a:pPr>
            <a:r>
              <a:rPr lang="ru-RU" sz="1100" dirty="0" smtClean="0"/>
              <a:t>Викторина, посвященная Единому дню профилактики БДД, школьный уровень, 2011 г. 22 чел.</a:t>
            </a:r>
          </a:p>
          <a:p>
            <a:pPr>
              <a:buNone/>
            </a:pPr>
            <a:r>
              <a:rPr lang="ru-RU" sz="1100" dirty="0" smtClean="0"/>
              <a:t>Школьный фотоконкурс «Наши деды – славные Победы», 2011 - 2012 г., 6 чел.</a:t>
            </a:r>
          </a:p>
          <a:p>
            <a:pPr>
              <a:buNone/>
            </a:pPr>
            <a:r>
              <a:rPr lang="ru-RU" sz="1100" dirty="0" smtClean="0"/>
              <a:t>Акция «Подари книгу в библиотеку», школьный уровень,  2011 - 2012 г., 6 чел.</a:t>
            </a:r>
          </a:p>
          <a:p>
            <a:pPr>
              <a:buNone/>
            </a:pPr>
            <a:r>
              <a:rPr lang="ru-RU" sz="1100" dirty="0" smtClean="0"/>
              <a:t>Конкурс рисунков «Моя мама», школьный уровень: </a:t>
            </a:r>
            <a:r>
              <a:rPr lang="ru-RU" sz="1100" dirty="0" smtClean="0"/>
              <a:t>2011 </a:t>
            </a:r>
            <a:r>
              <a:rPr lang="ru-RU" sz="1100" dirty="0" smtClean="0"/>
              <a:t>г. – 24 чел</a:t>
            </a:r>
            <a:r>
              <a:rPr lang="ru-RU" sz="1100" dirty="0" smtClean="0"/>
              <a:t>., 2012 </a:t>
            </a:r>
            <a:r>
              <a:rPr lang="ru-RU" sz="1100" dirty="0" smtClean="0"/>
              <a:t>г. – 26 чел</a:t>
            </a:r>
            <a:r>
              <a:rPr lang="ru-RU" sz="1100" dirty="0" smtClean="0"/>
              <a:t>., 2013 </a:t>
            </a:r>
            <a:r>
              <a:rPr lang="ru-RU" sz="1100" dirty="0" smtClean="0"/>
              <a:t>г. – 25 чел.</a:t>
            </a:r>
          </a:p>
          <a:p>
            <a:pPr>
              <a:buNone/>
            </a:pPr>
            <a:r>
              <a:rPr lang="ru-RU" sz="1100" dirty="0" smtClean="0"/>
              <a:t>Школьный конкурс чтецов произведений собственного сочинения, посвященного Дню Матери, 2012 г. 3 чел.</a:t>
            </a:r>
          </a:p>
          <a:p>
            <a:pPr>
              <a:buNone/>
            </a:pPr>
            <a:r>
              <a:rPr lang="ru-RU" sz="1100" dirty="0" smtClean="0"/>
              <a:t>Всероссийский конкурс-игра по естествознанию «Человек и природа», федеральный уровень, 2013 г., 9 чел.</a:t>
            </a:r>
          </a:p>
          <a:p>
            <a:pPr>
              <a:buNone/>
            </a:pPr>
            <a:r>
              <a:rPr lang="ru-RU" sz="1100" dirty="0" smtClean="0"/>
              <a:t>Всероссийский конкурс рисунков «Фантастическое животное», федеральный уровень, 2013 г., 12 чел. </a:t>
            </a:r>
            <a:r>
              <a:rPr lang="ru-RU" sz="1100" u="sng" dirty="0" smtClean="0">
                <a:hlinkClick r:id="rId2"/>
              </a:rPr>
              <a:t>http://minobr.org/index.php/2012-08-22-10-07-35/139-2012-08-22-10-04-38/593-vgjgk</a:t>
            </a:r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Всероссийский конкурс детского рисунка «Маша и Медведь», федеральный уровень, 2013 г., 7 чел.</a:t>
            </a:r>
          </a:p>
          <a:p>
            <a:pPr>
              <a:buNone/>
            </a:pPr>
            <a:r>
              <a:rPr lang="ru-RU" sz="1100" dirty="0" smtClean="0"/>
              <a:t>Всероссийский конкурс детского рисунка «Незнайка и его друзья», федеральный уровень, 2013 г., 9 чел.</a:t>
            </a:r>
          </a:p>
          <a:p>
            <a:pPr>
              <a:buNone/>
            </a:pPr>
            <a:r>
              <a:rPr lang="ru-RU" sz="1100" dirty="0" smtClean="0"/>
              <a:t>Творческий конкурс военной песни «Память», школьный уровень, 2014 г., 24 чел.</a:t>
            </a:r>
            <a:endParaRPr lang="ru-RU" sz="1100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548680"/>
            <a:ext cx="7772400" cy="864096"/>
          </a:xfrm>
        </p:spPr>
        <p:txBody>
          <a:bodyPr/>
          <a:lstStyle/>
          <a:p>
            <a:pPr algn="ctr"/>
            <a:r>
              <a:rPr lang="ru-RU" sz="2000" dirty="0" smtClean="0"/>
              <a:t>Организация мероприятий (конференции, конкурсы, фестивали, предметные недели и др.)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400" b="1" dirty="0" smtClean="0"/>
              <a:t>Организация и проведение школьного конкурса «Природа и фантазия» в 1-11 </a:t>
            </a:r>
            <a:r>
              <a:rPr lang="ru-RU" sz="1400" b="1" dirty="0" smtClean="0"/>
              <a:t>классах: 2011 </a:t>
            </a:r>
            <a:r>
              <a:rPr lang="ru-RU" sz="1400" b="1" dirty="0" smtClean="0"/>
              <a:t>г. - 105 </a:t>
            </a:r>
            <a:r>
              <a:rPr lang="ru-RU" sz="1400" b="1" dirty="0" smtClean="0"/>
              <a:t>чел.</a:t>
            </a:r>
            <a:r>
              <a:rPr lang="ru-RU" sz="1400" dirty="0" smtClean="0"/>
              <a:t>, </a:t>
            </a:r>
            <a:r>
              <a:rPr lang="ru-RU" sz="1400" b="1" dirty="0" smtClean="0"/>
              <a:t>2012 </a:t>
            </a:r>
            <a:r>
              <a:rPr lang="ru-RU" sz="1400" b="1" dirty="0" smtClean="0"/>
              <a:t>г. - 178 </a:t>
            </a:r>
            <a:r>
              <a:rPr lang="ru-RU" sz="1400" b="1" dirty="0" smtClean="0"/>
              <a:t>чел.</a:t>
            </a:r>
            <a:r>
              <a:rPr lang="ru-RU" sz="1400" dirty="0" smtClean="0"/>
              <a:t>, </a:t>
            </a:r>
            <a:r>
              <a:rPr lang="ru-RU" sz="1400" b="1" dirty="0" smtClean="0"/>
              <a:t>2013 </a:t>
            </a:r>
            <a:r>
              <a:rPr lang="ru-RU" sz="1400" b="1" dirty="0" smtClean="0"/>
              <a:t>г. - 243 чел.</a:t>
            </a:r>
            <a:endParaRPr lang="ru-RU" sz="1400" dirty="0" smtClean="0"/>
          </a:p>
          <a:p>
            <a:pPr>
              <a:buNone/>
            </a:pPr>
            <a:r>
              <a:rPr lang="ru-RU" sz="1400" b="1" dirty="0" smtClean="0"/>
              <a:t>Подготовка и проведение международного математического конкурса «Кенгуру» 1-4 </a:t>
            </a:r>
            <a:r>
              <a:rPr lang="ru-RU" sz="1400" b="1" dirty="0" err="1" smtClean="0"/>
              <a:t>кл</a:t>
            </a:r>
            <a:r>
              <a:rPr lang="ru-RU" sz="1400" b="1" dirty="0" smtClean="0"/>
              <a:t>.: 2011 </a:t>
            </a:r>
            <a:r>
              <a:rPr lang="ru-RU" sz="1400" b="1" dirty="0" smtClean="0"/>
              <a:t>г. – 10 </a:t>
            </a:r>
            <a:r>
              <a:rPr lang="ru-RU" sz="1400" b="1" dirty="0" smtClean="0"/>
              <a:t>чел.</a:t>
            </a:r>
            <a:r>
              <a:rPr lang="ru-RU" sz="1400" dirty="0" smtClean="0"/>
              <a:t>, </a:t>
            </a:r>
            <a:r>
              <a:rPr lang="ru-RU" sz="1400" b="1" dirty="0" smtClean="0"/>
              <a:t>2012 </a:t>
            </a:r>
            <a:r>
              <a:rPr lang="ru-RU" sz="1400" b="1" dirty="0" smtClean="0"/>
              <a:t>г. – 15 </a:t>
            </a:r>
            <a:r>
              <a:rPr lang="ru-RU" sz="1400" b="1" dirty="0" smtClean="0"/>
              <a:t>чел.</a:t>
            </a:r>
            <a:r>
              <a:rPr lang="ru-RU" sz="1400" dirty="0" smtClean="0"/>
              <a:t>, </a:t>
            </a:r>
            <a:r>
              <a:rPr lang="ru-RU" sz="1400" b="1" dirty="0" smtClean="0"/>
              <a:t>2013 </a:t>
            </a:r>
            <a:r>
              <a:rPr lang="ru-RU" sz="1400" b="1" dirty="0" smtClean="0"/>
              <a:t>г. – 15 чел.</a:t>
            </a:r>
            <a:endParaRPr lang="ru-RU" sz="1400" dirty="0" smtClean="0"/>
          </a:p>
          <a:p>
            <a:pPr>
              <a:buNone/>
            </a:pPr>
            <a:r>
              <a:rPr lang="ru-RU" sz="1400" b="1" dirty="0" smtClean="0"/>
              <a:t>Организация и проведение Всероссийского  конкурса «Алгоритм» в 5-11 </a:t>
            </a:r>
            <a:r>
              <a:rPr lang="ru-RU" sz="1400" b="1" dirty="0" err="1" smtClean="0"/>
              <a:t>кл</a:t>
            </a:r>
            <a:r>
              <a:rPr lang="ru-RU" sz="1400" b="1" dirty="0" smtClean="0"/>
              <a:t>. 2012 г. - 117 чел.</a:t>
            </a:r>
            <a:endParaRPr lang="ru-RU" sz="1400" dirty="0" smtClean="0"/>
          </a:p>
          <a:p>
            <a:pPr>
              <a:buNone/>
            </a:pPr>
            <a:r>
              <a:rPr lang="ru-RU" sz="1400" b="1" dirty="0" smtClean="0"/>
              <a:t>Организация, проведение международной игры-конкурса «Русский медвежонок – языкознание для всех» в 2-11 </a:t>
            </a:r>
            <a:r>
              <a:rPr lang="ru-RU" sz="1400" b="1" dirty="0" err="1" smtClean="0"/>
              <a:t>кл</a:t>
            </a:r>
            <a:r>
              <a:rPr lang="ru-RU" sz="1400" b="1" dirty="0" smtClean="0"/>
              <a:t>.: 2012 </a:t>
            </a:r>
            <a:r>
              <a:rPr lang="ru-RU" sz="1400" b="1" dirty="0" smtClean="0"/>
              <a:t>г. - 285 </a:t>
            </a:r>
            <a:r>
              <a:rPr lang="ru-RU" sz="1400" b="1" dirty="0" smtClean="0"/>
              <a:t>чел.</a:t>
            </a:r>
            <a:r>
              <a:rPr lang="ru-RU" sz="1400" dirty="0" smtClean="0"/>
              <a:t>, </a:t>
            </a:r>
            <a:r>
              <a:rPr lang="ru-RU" sz="1400" b="1" dirty="0" smtClean="0"/>
              <a:t>2013 </a:t>
            </a:r>
            <a:r>
              <a:rPr lang="ru-RU" sz="1400" b="1" dirty="0" smtClean="0"/>
              <a:t>г. – 15 чел.</a:t>
            </a:r>
            <a:endParaRPr lang="ru-RU" sz="1400" dirty="0" smtClean="0"/>
          </a:p>
          <a:p>
            <a:pPr>
              <a:buNone/>
            </a:pPr>
            <a:r>
              <a:rPr lang="ru-RU" sz="1400" b="1" dirty="0" smtClean="0"/>
              <a:t>Подготовка и проведение всероссийского конкурса-игры по естествознанию «Человек и природа». 2013 г. 15 чел.</a:t>
            </a:r>
            <a:endParaRPr lang="ru-RU" sz="1400" dirty="0" smtClean="0"/>
          </a:p>
          <a:p>
            <a:pPr>
              <a:buNone/>
            </a:pPr>
            <a:r>
              <a:rPr lang="ru-RU" sz="1400" b="1" dirty="0" smtClean="0"/>
              <a:t>Организация Всероссийского конкурса по русскому языку и литературе «Родное слово» в 1-11 </a:t>
            </a:r>
            <a:r>
              <a:rPr lang="ru-RU" sz="1400" b="1" dirty="0" err="1" smtClean="0"/>
              <a:t>кл</a:t>
            </a:r>
            <a:r>
              <a:rPr lang="ru-RU" sz="1400" b="1" dirty="0" smtClean="0"/>
              <a:t>. 2013 г. 79 чел.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Организация и проведение школьного этапа Всероссийского конкурса детского рисунка «Маша и Медведь» в 1-4 </a:t>
            </a:r>
            <a:r>
              <a:rPr lang="ru-RU" sz="1400" dirty="0" err="1" smtClean="0"/>
              <a:t>кл</a:t>
            </a:r>
            <a:r>
              <a:rPr lang="ru-RU" sz="1400" dirty="0" smtClean="0"/>
              <a:t>. 2013 г. 161 чел.</a:t>
            </a:r>
          </a:p>
          <a:p>
            <a:pPr>
              <a:buNone/>
            </a:pPr>
            <a:r>
              <a:rPr lang="ru-RU" sz="1400" dirty="0" smtClean="0"/>
              <a:t>Организация и проведение школьного этапа Всероссийского конкурса детского рисунка «Незнайка и его друзья» в 1-4 </a:t>
            </a:r>
            <a:r>
              <a:rPr lang="ru-RU" sz="1400" dirty="0" err="1" smtClean="0"/>
              <a:t>кл</a:t>
            </a:r>
            <a:r>
              <a:rPr lang="ru-RU" sz="1400" dirty="0" smtClean="0"/>
              <a:t>. 2013 г.161 чел.</a:t>
            </a:r>
            <a:endParaRPr lang="ru-RU" sz="1400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76672"/>
            <a:ext cx="7772400" cy="864096"/>
          </a:xfrm>
        </p:spPr>
        <p:txBody>
          <a:bodyPr/>
          <a:lstStyle/>
          <a:p>
            <a:pPr algn="ctr"/>
            <a:r>
              <a:rPr lang="ru-RU" sz="2000" dirty="0" smtClean="0"/>
              <a:t>Создание условий для активного участия учащихся в социально направленной деятельности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100" b="1" i="1" dirty="0" smtClean="0"/>
              <a:t>Цель:</a:t>
            </a:r>
            <a:r>
              <a:rPr lang="ru-RU" sz="1100" b="1" dirty="0" smtClean="0"/>
              <a:t> </a:t>
            </a:r>
            <a:r>
              <a:rPr lang="ru-RU" sz="1100" dirty="0" smtClean="0"/>
              <a:t>создание условий для осуществления практической деятельности учащихся, направленной на приобретение социальных навыков и опыта.</a:t>
            </a:r>
          </a:p>
          <a:p>
            <a:pPr>
              <a:buNone/>
            </a:pPr>
            <a:r>
              <a:rPr lang="ru-RU" sz="1100" b="1" i="1" dirty="0" smtClean="0"/>
              <a:t>Задачи:</a:t>
            </a:r>
            <a:endParaRPr lang="ru-RU" sz="1100" dirty="0" smtClean="0"/>
          </a:p>
          <a:p>
            <a:pPr>
              <a:buNone/>
            </a:pPr>
            <a:r>
              <a:rPr lang="ru-RU" sz="1100" b="1" dirty="0" smtClean="0"/>
              <a:t>- </a:t>
            </a:r>
            <a:r>
              <a:rPr lang="ru-RU" sz="1100" dirty="0" smtClean="0"/>
              <a:t>формирование системы мотивов на основе потребности школьников в самовыражении в общественно оцениваемых делах, потребности в общении, вовлекающем его в систему социальных отношений;</a:t>
            </a:r>
          </a:p>
          <a:p>
            <a:pPr>
              <a:buNone/>
            </a:pPr>
            <a:r>
              <a:rPr lang="ru-RU" sz="1100" dirty="0" smtClean="0"/>
              <a:t>- организация </a:t>
            </a:r>
            <a:r>
              <a:rPr lang="ru-RU" sz="1100" dirty="0" smtClean="0"/>
              <a:t>общественно-полезной социальной деятельности;</a:t>
            </a:r>
          </a:p>
          <a:p>
            <a:pPr>
              <a:buNone/>
            </a:pPr>
            <a:r>
              <a:rPr lang="ru-RU" sz="1100" dirty="0" smtClean="0"/>
              <a:t>- создание отношения партнерства и сотрудничества в ходе осуществления общественно-полезной деятельности;</a:t>
            </a:r>
          </a:p>
          <a:p>
            <a:pPr>
              <a:buNone/>
            </a:pPr>
            <a:r>
              <a:rPr lang="ru-RU" sz="1100" dirty="0" smtClean="0"/>
              <a:t>- формирование гуманистического отношения к миру.</a:t>
            </a:r>
          </a:p>
          <a:p>
            <a:pPr>
              <a:buNone/>
            </a:pPr>
            <a:r>
              <a:rPr lang="ru-RU" sz="1600" b="1" i="1" dirty="0" smtClean="0"/>
              <a:t>Проект «Диалог поколений».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Акция «Никто не забыт, ничто не забыто»  (общение с ветеранами ВОВ и тружениками тыла, запись их воспоминаний).</a:t>
            </a:r>
          </a:p>
          <a:p>
            <a:pPr>
              <a:buNone/>
            </a:pPr>
            <a:r>
              <a:rPr lang="ru-RU" sz="1600" dirty="0" smtClean="0"/>
              <a:t>Акция «День пожилого человека» - организация праздника для жителей микрорайона </a:t>
            </a:r>
            <a:r>
              <a:rPr lang="ru-RU" sz="1600" dirty="0" err="1" smtClean="0"/>
              <a:t>Подрезково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b="1" i="1" dirty="0" smtClean="0"/>
              <a:t>Проект «Люди существуют друг для друга».</a:t>
            </a:r>
            <a:endParaRPr lang="ru-RU" sz="1600" dirty="0" smtClean="0"/>
          </a:p>
          <a:p>
            <a:pPr>
              <a:buNone/>
            </a:pPr>
            <a:r>
              <a:rPr lang="ru-RU" sz="1600" b="1" i="1" dirty="0" smtClean="0"/>
              <a:t>Проект «Мы за здоровый образ жизни»</a:t>
            </a:r>
            <a:endParaRPr lang="ru-RU" sz="1600" dirty="0" smtClean="0"/>
          </a:p>
          <a:p>
            <a:pPr algn="r">
              <a:buNone/>
            </a:pPr>
            <a:r>
              <a:rPr lang="ru-RU" sz="1600" dirty="0" smtClean="0"/>
              <a:t>Количество участников проекта – 26 человек.</a:t>
            </a:r>
          </a:p>
          <a:p>
            <a:pPr algn="r">
              <a:buNone/>
            </a:pPr>
            <a:r>
              <a:rPr lang="ru-RU" sz="1600" dirty="0" smtClean="0"/>
              <a:t>Охват учащихся </a:t>
            </a:r>
            <a:r>
              <a:rPr lang="ru-RU" sz="1600" dirty="0" smtClean="0"/>
              <a:t>- 100</a:t>
            </a:r>
            <a:r>
              <a:rPr lang="ru-RU" sz="1600" dirty="0" smtClean="0"/>
              <a:t>%</a:t>
            </a:r>
            <a:endParaRPr lang="ru-RU" sz="1600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560725"/>
            <a:ext cx="7772400" cy="1015663"/>
          </a:xfrm>
        </p:spPr>
        <p:txBody>
          <a:bodyPr/>
          <a:lstStyle/>
          <a:p>
            <a:pPr algn="ctr"/>
            <a:r>
              <a:rPr lang="ru-RU" sz="2000" dirty="0" smtClean="0"/>
              <a:t>Создание условий для участия в проектах, направленных на благоустройство территории, улучшение качества окружающей среды и др.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i="1" dirty="0" smtClean="0"/>
              <a:t>Проект «Чистый двор». </a:t>
            </a:r>
            <a:endParaRPr lang="ru-RU" sz="2000" dirty="0" smtClean="0"/>
          </a:p>
          <a:p>
            <a:pPr>
              <a:buNone/>
            </a:pPr>
            <a:r>
              <a:rPr lang="ru-RU" sz="2000" b="1" i="1" dirty="0" smtClean="0"/>
              <a:t>Проект «Экология родного края».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Акции: </a:t>
            </a:r>
          </a:p>
          <a:p>
            <a:pPr>
              <a:buNone/>
            </a:pPr>
            <a:r>
              <a:rPr lang="ru-RU" sz="2000" dirty="0" smtClean="0"/>
              <a:t>- «Посади своё  дерево» (посадка деревьев и озеленение территории школы),</a:t>
            </a:r>
          </a:p>
          <a:p>
            <a:pPr>
              <a:buNone/>
            </a:pPr>
            <a:r>
              <a:rPr lang="ru-RU" sz="2000" dirty="0" smtClean="0"/>
              <a:t>- «Чистота вокруг нас» (участие в благоустройстве школьного двора,  прилегающей территории, детских и дворовых площадок), </a:t>
            </a:r>
          </a:p>
          <a:p>
            <a:pPr>
              <a:buNone/>
            </a:pPr>
            <a:r>
              <a:rPr lang="ru-RU" sz="2000" dirty="0" smtClean="0"/>
              <a:t>- «Украсим школу» (благоустройство и озеленение помещения школы).</a:t>
            </a:r>
          </a:p>
          <a:p>
            <a:pPr algn="r">
              <a:buNone/>
            </a:pPr>
            <a:r>
              <a:rPr lang="ru-RU" sz="2000" dirty="0" smtClean="0"/>
              <a:t>Количество участников – 25 человек.</a:t>
            </a:r>
          </a:p>
          <a:p>
            <a:pPr algn="r">
              <a:buNone/>
            </a:pPr>
            <a:r>
              <a:rPr lang="ru-RU" sz="2000" dirty="0" smtClean="0"/>
              <a:t>Охват учащихся -96,3%</a:t>
            </a:r>
            <a:endParaRPr lang="ru-RU" sz="2000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ысокое напряжение">
  <a:themeElements>
    <a:clrScheme name="Высокое напряжение 1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Высокое напряжение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Высокое напряжение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ысокое напряжение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окое напряжение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окое напряжение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окое напряжение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ысокое напряжение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окое напряжение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жизнь или энергетик</Template>
  <TotalTime>528</TotalTime>
  <Words>2057</Words>
  <Application>Microsoft Office PowerPoint</Application>
  <PresentationFormat>Экран (4:3)</PresentationFormat>
  <Paragraphs>150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Высокое напряжение</vt:lpstr>
      <vt:lpstr>ПРИОРИТЕТНЫЙ  НАЦИОНАЛЬНЫЙ ПРОЕКТ «ОБРАЗОВАНИЕ»</vt:lpstr>
      <vt:lpstr>Слайд 2</vt:lpstr>
      <vt:lpstr>Качество знаний по предмету  за последние 3 года в %</vt:lpstr>
      <vt:lpstr>Руководство кружками, факультативами</vt:lpstr>
      <vt:lpstr>Участие учащихся в предметных олимпиадах</vt:lpstr>
      <vt:lpstr>Участие учащихся в конкурсах, турнирах</vt:lpstr>
      <vt:lpstr>Организация мероприятий (конференции, конкурсы, фестивали, предметные недели и др.)</vt:lpstr>
      <vt:lpstr>Создание условий для активного участия учащихся в социально направленной деятельности</vt:lpstr>
      <vt:lpstr>Создание условий для участия в проектах, направленных на благоустройство территории, улучшение качества окружающей среды и др.</vt:lpstr>
      <vt:lpstr>Создание условий для взаимодействия школьного, ученического сообщества с местными властными структурами с целью решения тех или иных проблем местного социума</vt:lpstr>
      <vt:lpstr>Инновационные образовательные технологии, используемые педагогом:</vt:lpstr>
      <vt:lpstr>Сущность и статус собственной методической системы</vt:lpstr>
      <vt:lpstr>Методическое руководство группой педагогов</vt:lpstr>
      <vt:lpstr>Ведение экспериментальной работы</vt:lpstr>
      <vt:lpstr>Печатные работы</vt:lpstr>
      <vt:lpstr>Участие в постоянно действующем семинаре</vt:lpstr>
      <vt:lpstr>Участие в профессиональных ассоциациях, объединениях</vt:lpstr>
      <vt:lpstr>Участие в постоянно действующем семинаре</vt:lpstr>
      <vt:lpstr>Участие в муниципальных, региональных и всероссийских профессиональных конкурсах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Алексей</cp:lastModifiedBy>
  <cp:revision>79</cp:revision>
  <dcterms:created xsi:type="dcterms:W3CDTF">2013-02-09T10:41:17Z</dcterms:created>
  <dcterms:modified xsi:type="dcterms:W3CDTF">2014-03-14T13:56:27Z</dcterms:modified>
</cp:coreProperties>
</file>