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0" r:id="rId6"/>
    <p:sldId id="262" r:id="rId7"/>
    <p:sldId id="261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Урок русского языка в 4 классе по теме </a:t>
            </a:r>
            <a:r>
              <a:rPr lang="ru-RU" dirty="0" smtClean="0"/>
              <a:t>«</a:t>
            </a:r>
            <a:r>
              <a:rPr lang="ru-RU" b="1" dirty="0" smtClean="0"/>
              <a:t>Правописание окончаний имён прилагательных мужского и среднего рода в родительном и дательном падежах единственного числа».</a:t>
            </a:r>
          </a:p>
          <a:p>
            <a:r>
              <a:rPr lang="ru-RU" b="1" dirty="0" smtClean="0"/>
              <a:t>Учитель </a:t>
            </a:r>
            <a:r>
              <a:rPr lang="ru-RU" b="1" dirty="0" err="1" smtClean="0"/>
              <a:t>Биткова</a:t>
            </a:r>
            <a:r>
              <a:rPr lang="ru-RU" b="1" dirty="0" smtClean="0"/>
              <a:t> Елена Владимировна.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785926"/>
            <a:ext cx="623356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Синяя сказка</a:t>
            </a:r>
            <a:endParaRPr lang="ru-RU" sz="7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  </a:t>
            </a:r>
            <a:r>
              <a:rPr lang="ru-RU" sz="2800" b="1" dirty="0" smtClean="0"/>
              <a:t>Безударные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падежные окончания имён прилагательных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                                                     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50" y="1357298"/>
          <a:ext cx="742955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10"/>
                <a:gridCol w="1485910"/>
                <a:gridCol w="1485910"/>
                <a:gridCol w="1485910"/>
                <a:gridCol w="1485910"/>
              </a:tblGrid>
              <a:tr h="646813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Ед.ч.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Мн.ч.</a:t>
                      </a:r>
                      <a:endParaRPr lang="ru-RU" sz="3200" dirty="0"/>
                    </a:p>
                  </a:txBody>
                  <a:tcPr/>
                </a:tc>
              </a:tr>
              <a:tr h="646813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М.р.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Ср.р.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Ж.р.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37474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</a:t>
                      </a:r>
                      <a:r>
                        <a:rPr lang="ru-RU" sz="2400" b="1" dirty="0" err="1" smtClean="0"/>
                        <a:t>ий</a:t>
                      </a:r>
                      <a:r>
                        <a:rPr lang="ru-RU" sz="2400" b="1" dirty="0" smtClean="0"/>
                        <a:t>, -</a:t>
                      </a:r>
                      <a:r>
                        <a:rPr lang="ru-RU" sz="2400" b="1" dirty="0" err="1" smtClean="0"/>
                        <a:t>ый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</a:t>
                      </a:r>
                      <a:r>
                        <a:rPr lang="ru-RU" sz="2400" b="1" dirty="0" err="1" smtClean="0"/>
                        <a:t>ое</a:t>
                      </a:r>
                      <a:r>
                        <a:rPr lang="ru-RU" sz="2400" b="1" dirty="0" smtClean="0"/>
                        <a:t>,</a:t>
                      </a:r>
                      <a:r>
                        <a:rPr lang="ru-RU" sz="2400" b="1" baseline="0" dirty="0" smtClean="0"/>
                        <a:t> -ее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</a:tr>
              <a:tr h="37474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</a:tr>
              <a:tr h="37474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</a:t>
                      </a:r>
                      <a:endParaRPr lang="ru-RU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</a:tr>
              <a:tr h="64681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</a:t>
                      </a:r>
                      <a:r>
                        <a:rPr lang="ru-RU" sz="2400" b="1" dirty="0" err="1" smtClean="0"/>
                        <a:t>ий,-ый</a:t>
                      </a:r>
                      <a:r>
                        <a:rPr lang="ru-RU" sz="2400" b="1" dirty="0" smtClean="0"/>
                        <a:t>, -</a:t>
                      </a:r>
                      <a:r>
                        <a:rPr lang="ru-RU" sz="2400" b="1" dirty="0" err="1" smtClean="0"/>
                        <a:t>ого,-его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</a:t>
                      </a:r>
                      <a:r>
                        <a:rPr lang="ru-RU" sz="2400" b="1" dirty="0" err="1" smtClean="0"/>
                        <a:t>ое</a:t>
                      </a:r>
                      <a:r>
                        <a:rPr lang="ru-RU" sz="2400" b="1" dirty="0" smtClean="0"/>
                        <a:t>, -ее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</a:tr>
              <a:tr h="37474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37474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</a:t>
                      </a:r>
                      <a:endParaRPr lang="ru-RU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51033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Имя прилагательное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967302"/>
          </a:xfrm>
          <a:ln>
            <a:solidFill>
              <a:schemeClr val="bg1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			</a:t>
            </a:r>
          </a:p>
          <a:p>
            <a:pPr>
              <a:buNone/>
            </a:pPr>
            <a:r>
              <a:rPr lang="ru-RU" b="1" dirty="0" smtClean="0"/>
              <a:t>     		</a:t>
            </a:r>
            <a:r>
              <a:rPr lang="ru-RU" sz="2800" b="1" dirty="0" smtClean="0"/>
              <a:t> Как      ?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   ч., р., п.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sz="3200" b="1" dirty="0" err="1" smtClean="0"/>
              <a:t>Сущ</a:t>
            </a:r>
            <a:r>
              <a:rPr lang="ru-RU" sz="3200" b="1" dirty="0" smtClean="0"/>
              <a:t>			  </a:t>
            </a:r>
            <a:r>
              <a:rPr lang="ru-RU" sz="3200" b="1" dirty="0" err="1" smtClean="0"/>
              <a:t>Прил</a:t>
            </a:r>
            <a:r>
              <a:rPr lang="ru-RU" sz="3200" b="1" dirty="0" smtClean="0"/>
              <a:t>     </a:t>
            </a:r>
            <a:r>
              <a:rPr lang="ru-RU" sz="2000" b="1" dirty="0" smtClean="0"/>
              <a:t>        </a:t>
            </a:r>
            <a:r>
              <a:rPr lang="ru-RU" sz="2200" b="1" dirty="0" err="1" smtClean="0"/>
              <a:t>Искл</a:t>
            </a:r>
            <a:r>
              <a:rPr lang="ru-RU" sz="2200" b="1" dirty="0" smtClean="0"/>
              <a:t>: И.п. и </a:t>
            </a:r>
            <a:r>
              <a:rPr lang="ru-RU" sz="2200" b="1" dirty="0" err="1" smtClean="0"/>
              <a:t>В.п</a:t>
            </a:r>
            <a:r>
              <a:rPr lang="ru-RU" sz="2200" b="1" dirty="0" smtClean="0"/>
              <a:t> </a:t>
            </a:r>
          </a:p>
          <a:p>
            <a:pPr>
              <a:buNone/>
            </a:pPr>
            <a:r>
              <a:rPr lang="ru-RU" sz="2200" b="1" dirty="0" smtClean="0"/>
              <a:t>						                                   м.р. ед.ч.</a:t>
            </a:r>
          </a:p>
          <a:p>
            <a:pPr>
              <a:buNone/>
            </a:pPr>
            <a:r>
              <a:rPr lang="ru-RU" sz="2000" b="1" dirty="0" smtClean="0"/>
              <a:t>								</a:t>
            </a:r>
            <a:r>
              <a:rPr lang="ru-RU" sz="2000" b="1" smtClean="0"/>
              <a:t>     </a:t>
            </a:r>
            <a:r>
              <a:rPr lang="ru-RU" sz="2000" b="1" dirty="0" smtClean="0"/>
              <a:t>-</a:t>
            </a:r>
            <a:r>
              <a:rPr lang="ru-RU" sz="2000" b="1" dirty="0" err="1" smtClean="0"/>
              <a:t>ый</a:t>
            </a:r>
            <a:r>
              <a:rPr lang="ru-RU" sz="2000" b="1" dirty="0" smtClean="0"/>
              <a:t>, -</a:t>
            </a:r>
            <a:r>
              <a:rPr lang="ru-RU" sz="2000" b="1" dirty="0" err="1" smtClean="0"/>
              <a:t>ий</a:t>
            </a: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						    </a:t>
            </a:r>
            <a:r>
              <a:rPr lang="ru-RU" sz="3600" b="1" dirty="0" smtClean="0"/>
              <a:t>а - я</a:t>
            </a:r>
          </a:p>
          <a:p>
            <a:pPr>
              <a:buNone/>
            </a:pPr>
            <a:r>
              <a:rPr lang="ru-RU" sz="3600" b="1" dirty="0" smtClean="0"/>
              <a:t>ед.ч.		мн.ч.	  </a:t>
            </a:r>
            <a:r>
              <a:rPr lang="ru-RU" sz="3600" b="1" dirty="0" err="1" smtClean="0"/>
              <a:t>ы</a:t>
            </a:r>
            <a:r>
              <a:rPr lang="ru-RU" sz="3600" b="1" dirty="0" smtClean="0"/>
              <a:t> -и</a:t>
            </a:r>
          </a:p>
          <a:p>
            <a:pPr>
              <a:buNone/>
            </a:pPr>
            <a:r>
              <a:rPr lang="ru-RU" sz="3600" b="1" dirty="0" smtClean="0"/>
              <a:t>                                                о - е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192880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572132" y="2857496"/>
            <a:ext cx="28575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четверенная стрелка 6"/>
          <p:cNvSpPr/>
          <p:nvPr/>
        </p:nvSpPr>
        <p:spPr>
          <a:xfrm rot="2846208">
            <a:off x="1216724" y="2502616"/>
            <a:ext cx="357190" cy="357190"/>
          </a:xfrm>
          <a:prstGeom prst="quadArrow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1357290" y="2214554"/>
            <a:ext cx="3143272" cy="1128714"/>
          </a:xfrm>
          <a:prstGeom prst="arc">
            <a:avLst>
              <a:gd name="adj1" fmla="val 11366823"/>
              <a:gd name="adj2" fmla="val 2141686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8" idx="2"/>
          </p:cNvCxnSpPr>
          <p:nvPr/>
        </p:nvCxnSpPr>
        <p:spPr>
          <a:xfrm rot="5400000" flipH="1">
            <a:off x="4358465" y="2570965"/>
            <a:ext cx="195707" cy="543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8" idx="2"/>
          </p:cNvCxnSpPr>
          <p:nvPr/>
        </p:nvCxnSpPr>
        <p:spPr>
          <a:xfrm rot="5400000" flipH="1">
            <a:off x="4322746" y="2535246"/>
            <a:ext cx="124269" cy="197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857224" y="3071810"/>
            <a:ext cx="1928826" cy="150019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 flipV="1">
            <a:off x="1285852" y="3643314"/>
            <a:ext cx="2857520" cy="12144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3321835" y="3964785"/>
            <a:ext cx="1285884" cy="6429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олилиния 28"/>
          <p:cNvSpPr/>
          <p:nvPr/>
        </p:nvSpPr>
        <p:spPr>
          <a:xfrm rot="151862" flipV="1">
            <a:off x="4288598" y="3322458"/>
            <a:ext cx="1648691" cy="142876"/>
          </a:xfrm>
          <a:custGeom>
            <a:avLst/>
            <a:gdLst>
              <a:gd name="connsiteX0" fmla="*/ 0 w 1648691"/>
              <a:gd name="connsiteY0" fmla="*/ 49280 h 109317"/>
              <a:gd name="connsiteX1" fmla="*/ 110837 w 1648691"/>
              <a:gd name="connsiteY1" fmla="*/ 49280 h 109317"/>
              <a:gd name="connsiteX2" fmla="*/ 152400 w 1648691"/>
              <a:gd name="connsiteY2" fmla="*/ 63135 h 109317"/>
              <a:gd name="connsiteX3" fmla="*/ 207818 w 1648691"/>
              <a:gd name="connsiteY3" fmla="*/ 49280 h 109317"/>
              <a:gd name="connsiteX4" fmla="*/ 221673 w 1648691"/>
              <a:gd name="connsiteY4" fmla="*/ 7717 h 109317"/>
              <a:gd name="connsiteX5" fmla="*/ 304800 w 1648691"/>
              <a:gd name="connsiteY5" fmla="*/ 21571 h 109317"/>
              <a:gd name="connsiteX6" fmla="*/ 387927 w 1648691"/>
              <a:gd name="connsiteY6" fmla="*/ 76989 h 109317"/>
              <a:gd name="connsiteX7" fmla="*/ 443346 w 1648691"/>
              <a:gd name="connsiteY7" fmla="*/ 63135 h 109317"/>
              <a:gd name="connsiteX8" fmla="*/ 526473 w 1648691"/>
              <a:gd name="connsiteY8" fmla="*/ 35426 h 109317"/>
              <a:gd name="connsiteX9" fmla="*/ 568037 w 1648691"/>
              <a:gd name="connsiteY9" fmla="*/ 49280 h 109317"/>
              <a:gd name="connsiteX10" fmla="*/ 609600 w 1648691"/>
              <a:gd name="connsiteY10" fmla="*/ 76989 h 109317"/>
              <a:gd name="connsiteX11" fmla="*/ 692727 w 1648691"/>
              <a:gd name="connsiteY11" fmla="*/ 63135 h 109317"/>
              <a:gd name="connsiteX12" fmla="*/ 720437 w 1648691"/>
              <a:gd name="connsiteY12" fmla="*/ 35426 h 109317"/>
              <a:gd name="connsiteX13" fmla="*/ 831273 w 1648691"/>
              <a:gd name="connsiteY13" fmla="*/ 35426 h 109317"/>
              <a:gd name="connsiteX14" fmla="*/ 914400 w 1648691"/>
              <a:gd name="connsiteY14" fmla="*/ 76989 h 109317"/>
              <a:gd name="connsiteX15" fmla="*/ 969818 w 1648691"/>
              <a:gd name="connsiteY15" fmla="*/ 63135 h 109317"/>
              <a:gd name="connsiteX16" fmla="*/ 1011382 w 1648691"/>
              <a:gd name="connsiteY16" fmla="*/ 35426 h 109317"/>
              <a:gd name="connsiteX17" fmla="*/ 1108364 w 1648691"/>
              <a:gd name="connsiteY17" fmla="*/ 76989 h 109317"/>
              <a:gd name="connsiteX18" fmla="*/ 1219200 w 1648691"/>
              <a:gd name="connsiteY18" fmla="*/ 63135 h 109317"/>
              <a:gd name="connsiteX19" fmla="*/ 1260764 w 1648691"/>
              <a:gd name="connsiteY19" fmla="*/ 49280 h 109317"/>
              <a:gd name="connsiteX20" fmla="*/ 1330037 w 1648691"/>
              <a:gd name="connsiteY20" fmla="*/ 63135 h 109317"/>
              <a:gd name="connsiteX21" fmla="*/ 1413164 w 1648691"/>
              <a:gd name="connsiteY21" fmla="*/ 104699 h 109317"/>
              <a:gd name="connsiteX22" fmla="*/ 1496291 w 1648691"/>
              <a:gd name="connsiteY22" fmla="*/ 90844 h 109317"/>
              <a:gd name="connsiteX23" fmla="*/ 1634837 w 1648691"/>
              <a:gd name="connsiteY23" fmla="*/ 63135 h 109317"/>
              <a:gd name="connsiteX24" fmla="*/ 1648691 w 1648691"/>
              <a:gd name="connsiteY24" fmla="*/ 104699 h 109317"/>
              <a:gd name="connsiteX25" fmla="*/ 1634837 w 1648691"/>
              <a:gd name="connsiteY25" fmla="*/ 104699 h 10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648691" h="109317">
                <a:moveTo>
                  <a:pt x="0" y="49280"/>
                </a:moveTo>
                <a:cubicBezTo>
                  <a:pt x="141861" y="1993"/>
                  <a:pt x="41748" y="7827"/>
                  <a:pt x="110837" y="49280"/>
                </a:cubicBezTo>
                <a:cubicBezTo>
                  <a:pt x="123360" y="56794"/>
                  <a:pt x="138546" y="58517"/>
                  <a:pt x="152400" y="63135"/>
                </a:cubicBezTo>
                <a:cubicBezTo>
                  <a:pt x="170873" y="58517"/>
                  <a:pt x="192949" y="61175"/>
                  <a:pt x="207818" y="49280"/>
                </a:cubicBezTo>
                <a:cubicBezTo>
                  <a:pt x="219222" y="40157"/>
                  <a:pt x="207631" y="11729"/>
                  <a:pt x="221673" y="7717"/>
                </a:cubicBezTo>
                <a:cubicBezTo>
                  <a:pt x="248683" y="0"/>
                  <a:pt x="277091" y="16953"/>
                  <a:pt x="304800" y="21571"/>
                </a:cubicBezTo>
                <a:cubicBezTo>
                  <a:pt x="332509" y="40044"/>
                  <a:pt x="355619" y="85066"/>
                  <a:pt x="387927" y="76989"/>
                </a:cubicBezTo>
                <a:cubicBezTo>
                  <a:pt x="406400" y="72371"/>
                  <a:pt x="425108" y="68606"/>
                  <a:pt x="443346" y="63135"/>
                </a:cubicBezTo>
                <a:cubicBezTo>
                  <a:pt x="471322" y="54742"/>
                  <a:pt x="526473" y="35426"/>
                  <a:pt x="526473" y="35426"/>
                </a:cubicBezTo>
                <a:cubicBezTo>
                  <a:pt x="540328" y="40044"/>
                  <a:pt x="554975" y="42749"/>
                  <a:pt x="568037" y="49280"/>
                </a:cubicBezTo>
                <a:cubicBezTo>
                  <a:pt x="582930" y="56726"/>
                  <a:pt x="593051" y="75150"/>
                  <a:pt x="609600" y="76989"/>
                </a:cubicBezTo>
                <a:cubicBezTo>
                  <a:pt x="637519" y="80091"/>
                  <a:pt x="665018" y="67753"/>
                  <a:pt x="692727" y="63135"/>
                </a:cubicBezTo>
                <a:cubicBezTo>
                  <a:pt x="701964" y="53899"/>
                  <a:pt x="709236" y="42147"/>
                  <a:pt x="720437" y="35426"/>
                </a:cubicBezTo>
                <a:cubicBezTo>
                  <a:pt x="763040" y="9864"/>
                  <a:pt x="782025" y="25576"/>
                  <a:pt x="831273" y="35426"/>
                </a:cubicBezTo>
                <a:cubicBezTo>
                  <a:pt x="852288" y="49436"/>
                  <a:pt x="885720" y="76989"/>
                  <a:pt x="914400" y="76989"/>
                </a:cubicBezTo>
                <a:cubicBezTo>
                  <a:pt x="933441" y="76989"/>
                  <a:pt x="951345" y="67753"/>
                  <a:pt x="969818" y="63135"/>
                </a:cubicBezTo>
                <a:cubicBezTo>
                  <a:pt x="983673" y="53899"/>
                  <a:pt x="994898" y="37781"/>
                  <a:pt x="1011382" y="35426"/>
                </a:cubicBezTo>
                <a:cubicBezTo>
                  <a:pt x="1048221" y="30163"/>
                  <a:pt x="1081330" y="58967"/>
                  <a:pt x="1108364" y="76989"/>
                </a:cubicBezTo>
                <a:cubicBezTo>
                  <a:pt x="1145309" y="72371"/>
                  <a:pt x="1182568" y="69795"/>
                  <a:pt x="1219200" y="63135"/>
                </a:cubicBezTo>
                <a:cubicBezTo>
                  <a:pt x="1233569" y="60523"/>
                  <a:pt x="1246160" y="49280"/>
                  <a:pt x="1260764" y="49280"/>
                </a:cubicBezTo>
                <a:cubicBezTo>
                  <a:pt x="1284312" y="49280"/>
                  <a:pt x="1306946" y="58517"/>
                  <a:pt x="1330037" y="63135"/>
                </a:cubicBezTo>
                <a:cubicBezTo>
                  <a:pt x="1351051" y="77145"/>
                  <a:pt x="1384484" y="104699"/>
                  <a:pt x="1413164" y="104699"/>
                </a:cubicBezTo>
                <a:cubicBezTo>
                  <a:pt x="1441255" y="104699"/>
                  <a:pt x="1468582" y="95462"/>
                  <a:pt x="1496291" y="90844"/>
                </a:cubicBezTo>
                <a:cubicBezTo>
                  <a:pt x="1519240" y="21998"/>
                  <a:pt x="1507460" y="12183"/>
                  <a:pt x="1634837" y="63135"/>
                </a:cubicBezTo>
                <a:cubicBezTo>
                  <a:pt x="1648396" y="68559"/>
                  <a:pt x="1648691" y="90095"/>
                  <a:pt x="1648691" y="104699"/>
                </a:cubicBezTo>
                <a:cubicBezTo>
                  <a:pt x="1648691" y="109317"/>
                  <a:pt x="1639455" y="104699"/>
                  <a:pt x="1634837" y="104699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643570" y="3214686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214942" y="3786190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000760" y="3786190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ый треугольник 32"/>
          <p:cNvSpPr/>
          <p:nvPr/>
        </p:nvSpPr>
        <p:spPr>
          <a:xfrm>
            <a:off x="6000760" y="3786190"/>
            <a:ext cx="428628" cy="414334"/>
          </a:xfrm>
          <a:prstGeom prst="rt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760419">
            <a:off x="2928926" y="1714488"/>
            <a:ext cx="2857520" cy="1500198"/>
          </a:xfrm>
          <a:prstGeom prst="arc">
            <a:avLst>
              <a:gd name="adj1" fmla="val 12226806"/>
              <a:gd name="adj2" fmla="val 2155729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3428992" y="1785926"/>
            <a:ext cx="71438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8" idx="2"/>
          </p:cNvCxnSpPr>
          <p:nvPr/>
        </p:nvCxnSpPr>
        <p:spPr>
          <a:xfrm rot="5400000" flipH="1" flipV="1">
            <a:off x="5712053" y="2614827"/>
            <a:ext cx="188913" cy="1027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8" idx="2"/>
          </p:cNvCxnSpPr>
          <p:nvPr/>
        </p:nvCxnSpPr>
        <p:spPr>
          <a:xfrm rot="5400000" flipH="1">
            <a:off x="5604897" y="2610418"/>
            <a:ext cx="188913" cy="1115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Тема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Правописание окончаний имён прилагательных мужского и среднего рода в родительном и дательном падежах единственного числа»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8675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3600" b="1" dirty="0" smtClean="0"/>
              <a:t>План определения безударного окончания имени прилагательного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Clr>
                <a:schemeClr val="accent1"/>
              </a:buClr>
              <a:buFont typeface="+mj-lt"/>
              <a:buAutoNum type="arabicPeriod"/>
            </a:pPr>
            <a:endParaRPr lang="ru-RU" b="1" dirty="0" smtClean="0">
              <a:solidFill>
                <a:schemeClr val="accent1"/>
              </a:solidFill>
            </a:endParaRPr>
          </a:p>
          <a:p>
            <a:pPr marL="514350" lvl="0" indent="-514350">
              <a:buClr>
                <a:schemeClr val="accent1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/>
                </a:solidFill>
              </a:rPr>
              <a:t>Подбери существительное нужного рода в И.п. в единственном числе и прилагательное к нему. </a:t>
            </a:r>
          </a:p>
          <a:p>
            <a:pPr marL="514350" lvl="0" indent="-514350">
              <a:buClr>
                <a:schemeClr val="accent1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/>
                </a:solidFill>
              </a:rPr>
              <a:t>Поставь существительное и прилагательное в нужный падеж.</a:t>
            </a:r>
          </a:p>
          <a:p>
            <a:pPr marL="514350" lvl="0" indent="-514350">
              <a:buClr>
                <a:schemeClr val="accent1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/>
                </a:solidFill>
              </a:rPr>
              <a:t>Определи окончание прилагательного, используя опорную схему.</a:t>
            </a:r>
          </a:p>
          <a:p>
            <a:pPr marL="514350" lvl="0" indent="-514350">
              <a:buClr>
                <a:schemeClr val="accent1"/>
              </a:buClr>
              <a:buNone/>
            </a:pPr>
            <a:endParaRPr lang="ru-RU" b="1" dirty="0" smtClean="0">
              <a:solidFill>
                <a:schemeClr val="accent1"/>
              </a:solidFill>
            </a:endParaRPr>
          </a:p>
          <a:p>
            <a:pPr marL="514350" lvl="0" indent="-514350">
              <a:buClr>
                <a:schemeClr val="accent1"/>
              </a:buClr>
              <a:buNone/>
            </a:pPr>
            <a:endParaRPr lang="ru-RU" b="1" dirty="0" smtClean="0">
              <a:solidFill>
                <a:schemeClr val="accent1"/>
              </a:solidFill>
            </a:endParaRPr>
          </a:p>
          <a:p>
            <a:pPr marL="514350" lvl="0" indent="-514350">
              <a:buClr>
                <a:schemeClr val="accent1"/>
              </a:buClr>
              <a:buNone/>
            </a:pPr>
            <a:endParaRPr lang="ru-RU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  </a:t>
            </a:r>
            <a:r>
              <a:rPr lang="ru-RU" sz="2800" b="1" dirty="0" smtClean="0"/>
              <a:t>Безударные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падежные окончания имён прилагательных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                                                     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50" y="1357298"/>
          <a:ext cx="742955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10"/>
                <a:gridCol w="1485910"/>
                <a:gridCol w="1485910"/>
                <a:gridCol w="1485910"/>
                <a:gridCol w="1485910"/>
              </a:tblGrid>
              <a:tr h="646813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Ед.ч.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Мн.ч.</a:t>
                      </a:r>
                      <a:endParaRPr lang="ru-RU" sz="3200" dirty="0"/>
                    </a:p>
                  </a:txBody>
                  <a:tcPr/>
                </a:tc>
              </a:tr>
              <a:tr h="646813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М.р.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Ср.р.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Ж.р.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</a:tr>
              <a:tr h="37474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</a:t>
                      </a:r>
                      <a:r>
                        <a:rPr lang="ru-RU" sz="2400" b="1" dirty="0" err="1" smtClean="0"/>
                        <a:t>ий</a:t>
                      </a:r>
                      <a:r>
                        <a:rPr lang="ru-RU" sz="2400" b="1" dirty="0" smtClean="0"/>
                        <a:t>, -</a:t>
                      </a:r>
                      <a:r>
                        <a:rPr lang="ru-RU" sz="2400" b="1" dirty="0" err="1" smtClean="0"/>
                        <a:t>ый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</a:t>
                      </a:r>
                      <a:r>
                        <a:rPr lang="ru-RU" sz="2400" b="1" dirty="0" err="1" smtClean="0"/>
                        <a:t>ое</a:t>
                      </a:r>
                      <a:r>
                        <a:rPr lang="ru-RU" sz="2400" b="1" dirty="0" smtClean="0"/>
                        <a:t>,</a:t>
                      </a:r>
                      <a:r>
                        <a:rPr lang="ru-RU" sz="2400" b="1" baseline="0" dirty="0" smtClean="0"/>
                        <a:t> -ее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</a:tr>
              <a:tr h="37474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-ого, -его</a:t>
                      </a:r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</a:tr>
              <a:tr h="37474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</a:t>
                      </a:r>
                      <a:endParaRPr lang="ru-RU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</a:t>
                      </a:r>
                      <a:r>
                        <a:rPr lang="ru-RU" sz="2400" b="1" dirty="0" err="1" smtClean="0"/>
                        <a:t>ому</a:t>
                      </a:r>
                      <a:r>
                        <a:rPr lang="ru-RU" sz="2400" b="1" dirty="0" smtClean="0"/>
                        <a:t>, </a:t>
                      </a:r>
                      <a:r>
                        <a:rPr lang="ru-RU" sz="2400" b="1" smtClean="0"/>
                        <a:t>-ему</a:t>
                      </a:r>
                      <a:endParaRPr lang="ru-RU" sz="24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</a:tr>
              <a:tr h="64681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</a:t>
                      </a:r>
                      <a:r>
                        <a:rPr lang="ru-RU" sz="2400" b="1" dirty="0" err="1" smtClean="0"/>
                        <a:t>ий,-ый</a:t>
                      </a:r>
                      <a:r>
                        <a:rPr lang="ru-RU" sz="2400" b="1" dirty="0" smtClean="0"/>
                        <a:t>, -</a:t>
                      </a:r>
                      <a:r>
                        <a:rPr lang="ru-RU" sz="2400" b="1" dirty="0" err="1" smtClean="0"/>
                        <a:t>ого,-его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</a:t>
                      </a:r>
                      <a:r>
                        <a:rPr lang="ru-RU" sz="2400" b="1" dirty="0" err="1" smtClean="0"/>
                        <a:t>ое</a:t>
                      </a:r>
                      <a:r>
                        <a:rPr lang="ru-RU" sz="2400" b="1" dirty="0" smtClean="0"/>
                        <a:t>, -ее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</a:tr>
              <a:tr h="37474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37474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</a:t>
                      </a:r>
                      <a:endParaRPr lang="ru-RU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1-й уровень</a:t>
            </a:r>
            <a:r>
              <a:rPr lang="ru-RU" dirty="0" smtClean="0"/>
              <a:t>: придумать и записать 2-3 предложения в художественном стиле, в которых имена прилагательные будут в родительном и дательном падеже.</a:t>
            </a:r>
          </a:p>
          <a:p>
            <a:endParaRPr lang="ru-RU" dirty="0" smtClean="0"/>
          </a:p>
          <a:p>
            <a:r>
              <a:rPr lang="ru-RU" b="1" dirty="0" smtClean="0"/>
              <a:t>2-й уровень</a:t>
            </a:r>
            <a:r>
              <a:rPr lang="ru-RU" dirty="0" smtClean="0"/>
              <a:t>: Рабочая тетрадь №2, упражнение 65.</a:t>
            </a:r>
          </a:p>
          <a:p>
            <a:endParaRPr lang="ru-RU" dirty="0" smtClean="0"/>
          </a:p>
          <a:p>
            <a:r>
              <a:rPr lang="ru-RU" b="1" dirty="0" smtClean="0"/>
              <a:t>3-й уровень</a:t>
            </a:r>
            <a:r>
              <a:rPr lang="ru-RU" dirty="0" smtClean="0"/>
              <a:t>: Учебник, упражнение 297.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Викторина по русскому языку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000" dirty="0" smtClean="0"/>
              <a:t>Как называется наука о языке, которая изучает части речи? </a:t>
            </a:r>
          </a:p>
          <a:p>
            <a:pPr lvl="0"/>
            <a:r>
              <a:rPr lang="ru-RU" sz="2000" dirty="0" smtClean="0"/>
              <a:t>Составьте 2 предложения, в одном из которых слово «дежурный» было бы именем существительным, а в другом – именем прилагательным.</a:t>
            </a:r>
          </a:p>
          <a:p>
            <a:pPr lvl="0"/>
            <a:r>
              <a:rPr lang="ru-RU" sz="2000" dirty="0" smtClean="0"/>
              <a:t>Назовите имя прилагательное, в котором слышим только мягкие согласные звуки. </a:t>
            </a:r>
          </a:p>
          <a:p>
            <a:pPr lvl="0"/>
            <a:r>
              <a:rPr lang="ru-RU" sz="2000" dirty="0" smtClean="0"/>
              <a:t>В каком прилагательном на конце стоят сразу 3 буквы е? </a:t>
            </a:r>
          </a:p>
          <a:p>
            <a:pPr lvl="0"/>
            <a:r>
              <a:rPr lang="ru-RU" sz="2000" dirty="0" smtClean="0"/>
              <a:t>В каком типе текста больше других частей речи используется имя прилагательное? </a:t>
            </a:r>
          </a:p>
          <a:p>
            <a:pPr lvl="0"/>
            <a:r>
              <a:rPr lang="ru-RU" sz="2000" dirty="0" smtClean="0"/>
              <a:t>Каким членом предложения обычно является имя прилагательное? </a:t>
            </a:r>
          </a:p>
          <a:p>
            <a:pPr lvl="0"/>
            <a:r>
              <a:rPr lang="ru-RU" sz="2000" dirty="0" smtClean="0"/>
              <a:t>Как называется красочное определение в художественном стиле речи? </a:t>
            </a:r>
            <a:endParaRPr lang="ru-RU" sz="2000" dirty="0"/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1-й уровень : мини – сочинение «Сказки матушки-зимы».</a:t>
            </a:r>
          </a:p>
          <a:p>
            <a:pPr algn="ctr">
              <a:buNone/>
            </a:pPr>
            <a:r>
              <a:rPr lang="ru-RU" sz="3600" dirty="0" smtClean="0"/>
              <a:t>	2-й уровень :      упражнение 303.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315</Words>
  <PresentationFormat>Экран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   Безударные падежные окончания имён прилагательных</vt:lpstr>
      <vt:lpstr>Имя прилагательное</vt:lpstr>
      <vt:lpstr> Тема урока:</vt:lpstr>
      <vt:lpstr>      План определения безударного окончания имени прилагательного</vt:lpstr>
      <vt:lpstr>   Безударные падежные окончания имён прилагательных</vt:lpstr>
      <vt:lpstr>Самостоятельная работа</vt:lpstr>
      <vt:lpstr>Викторина по русскому языку </vt:lpstr>
      <vt:lpstr>Домашняя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Битков Леонид</cp:lastModifiedBy>
  <cp:revision>31</cp:revision>
  <dcterms:modified xsi:type="dcterms:W3CDTF">2010-04-04T17:17:18Z</dcterms:modified>
</cp:coreProperties>
</file>