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39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6318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0803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110630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138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768340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5990796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327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0804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2532547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4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15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7200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1983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0895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151924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42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4334250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819264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5135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2058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878263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508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6069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16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1300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8777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950758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234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179715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297434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627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1114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79654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9227590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356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041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44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969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7049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7565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38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964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0123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95947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380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115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172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217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99378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22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799571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750743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638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13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357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65064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395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771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539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950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55676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377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7256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54346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2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38216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852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15826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382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248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720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331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07076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47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12728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0842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413676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380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47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658223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75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0058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612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313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22554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744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8929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61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6098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443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557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271948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51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1280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76016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132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23364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93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693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746482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172137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1189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0633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981919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544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8084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68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8770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8895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661503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72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92359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457670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951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7144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011696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900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884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33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29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537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176700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3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692105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2087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8695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8B92-A7DE-4F1A-94B2-41BA61E955C5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D3EA-9993-4238-AF3B-B734481D6BDF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1412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2843491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DDE9EC"/>
                </a:solidFill>
              </a:rPr>
              <a:pPr/>
              <a:t>05.02.2015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12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3742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4F70-05CA-43AF-A9B2-90BE19D6677C}" type="datetimeFigureOut">
              <a:rPr lang="ru-RU" smtClean="0">
                <a:solidFill>
                  <a:srgbClr val="464653"/>
                </a:solidFill>
              </a:rPr>
              <a:pPr/>
              <a:t>05.02.2015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06E6-2611-4262-A18E-B15771F16DCB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46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74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08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0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9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42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15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62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6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77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6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2/5/2015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83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71.jpeg"/><Relationship Id="rId3" Type="http://schemas.openxmlformats.org/officeDocument/2006/relationships/image" Target="../media/image17.jpeg"/><Relationship Id="rId21" Type="http://schemas.openxmlformats.org/officeDocument/2006/relationships/image" Target="../media/image74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70.jpeg"/><Relationship Id="rId2" Type="http://schemas.openxmlformats.org/officeDocument/2006/relationships/image" Target="../media/image16.jpeg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8.jpeg"/><Relationship Id="rId10" Type="http://schemas.openxmlformats.org/officeDocument/2006/relationships/image" Target="../media/image24.jpeg"/><Relationship Id="rId19" Type="http://schemas.openxmlformats.org/officeDocument/2006/relationships/image" Target="../media/image72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76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6.jpeg"/><Relationship Id="rId3" Type="http://schemas.openxmlformats.org/officeDocument/2006/relationships/image" Target="../media/image17.jpeg"/><Relationship Id="rId21" Type="http://schemas.openxmlformats.org/officeDocument/2006/relationships/image" Target="../media/image39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5.jpeg"/><Relationship Id="rId2" Type="http://schemas.openxmlformats.org/officeDocument/2006/relationships/image" Target="../media/image16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10" Type="http://schemas.openxmlformats.org/officeDocument/2006/relationships/image" Target="../media/image24.jpeg"/><Relationship Id="rId19" Type="http://schemas.openxmlformats.org/officeDocument/2006/relationships/image" Target="../media/image37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2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46.jpeg"/><Relationship Id="rId3" Type="http://schemas.openxmlformats.org/officeDocument/2006/relationships/image" Target="../media/image17.jpeg"/><Relationship Id="rId21" Type="http://schemas.openxmlformats.org/officeDocument/2006/relationships/image" Target="../media/image49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45.jpeg"/><Relationship Id="rId2" Type="http://schemas.openxmlformats.org/officeDocument/2006/relationships/image" Target="../media/image16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43.jpeg"/><Relationship Id="rId10" Type="http://schemas.openxmlformats.org/officeDocument/2006/relationships/image" Target="../media/image24.jpeg"/><Relationship Id="rId19" Type="http://schemas.openxmlformats.org/officeDocument/2006/relationships/image" Target="../media/image47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54.jpeg"/><Relationship Id="rId3" Type="http://schemas.openxmlformats.org/officeDocument/2006/relationships/image" Target="../media/image17.jpeg"/><Relationship Id="rId21" Type="http://schemas.openxmlformats.org/officeDocument/2006/relationships/image" Target="../media/image5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53.jpeg"/><Relationship Id="rId2" Type="http://schemas.openxmlformats.org/officeDocument/2006/relationships/image" Target="../media/image16.jpe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10" Type="http://schemas.openxmlformats.org/officeDocument/2006/relationships/image" Target="../media/image24.jpeg"/><Relationship Id="rId19" Type="http://schemas.openxmlformats.org/officeDocument/2006/relationships/image" Target="../media/image55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63.jpeg"/><Relationship Id="rId3" Type="http://schemas.openxmlformats.org/officeDocument/2006/relationships/image" Target="../media/image17.jpeg"/><Relationship Id="rId21" Type="http://schemas.openxmlformats.org/officeDocument/2006/relationships/image" Target="../media/image66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62.jpeg"/><Relationship Id="rId2" Type="http://schemas.openxmlformats.org/officeDocument/2006/relationships/image" Target="../media/image16.jpeg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60.jpeg"/><Relationship Id="rId10" Type="http://schemas.openxmlformats.org/officeDocument/2006/relationships/image" Target="../media/image24.jpeg"/><Relationship Id="rId19" Type="http://schemas.openxmlformats.org/officeDocument/2006/relationships/image" Target="../media/image6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2946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445224"/>
              <a:ext cx="1619672" cy="1412776"/>
            </a:xfrm>
            <a:prstGeom prst="rect">
              <a:avLst/>
            </a:prstGeom>
            <a:noFill/>
          </p:spPr>
        </p:pic>
        <p:pic>
          <p:nvPicPr>
            <p:cNvPr id="82950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487816" y="4077072"/>
              <a:ext cx="1656184" cy="1412776"/>
            </a:xfrm>
            <a:prstGeom prst="rect">
              <a:avLst/>
            </a:prstGeom>
            <a:noFill/>
          </p:spPr>
        </p:pic>
        <p:pic>
          <p:nvPicPr>
            <p:cNvPr id="82952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452320" y="0"/>
              <a:ext cx="1691680" cy="1412776"/>
            </a:xfrm>
            <a:prstGeom prst="rect">
              <a:avLst/>
            </a:prstGeom>
            <a:noFill/>
          </p:spPr>
        </p:pic>
        <p:pic>
          <p:nvPicPr>
            <p:cNvPr id="82954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1340768"/>
              <a:ext cx="1632182" cy="1368152"/>
            </a:xfrm>
            <a:prstGeom prst="rect">
              <a:avLst/>
            </a:prstGeom>
            <a:noFill/>
          </p:spPr>
        </p:pic>
        <p:pic>
          <p:nvPicPr>
            <p:cNvPr id="82956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4077072"/>
              <a:ext cx="1619672" cy="1368152"/>
            </a:xfrm>
            <a:prstGeom prst="rect">
              <a:avLst/>
            </a:prstGeom>
            <a:noFill/>
          </p:spPr>
        </p:pic>
        <p:pic>
          <p:nvPicPr>
            <p:cNvPr id="8295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419872" y="5445224"/>
              <a:ext cx="2232249" cy="1412776"/>
            </a:xfrm>
            <a:prstGeom prst="rect">
              <a:avLst/>
            </a:prstGeom>
            <a:noFill/>
          </p:spPr>
        </p:pic>
        <p:pic>
          <p:nvPicPr>
            <p:cNvPr id="82960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619672" y="5445224"/>
              <a:ext cx="1800200" cy="1412776"/>
            </a:xfrm>
            <a:prstGeom prst="rect">
              <a:avLst/>
            </a:prstGeom>
            <a:noFill/>
          </p:spPr>
        </p:pic>
        <p:pic>
          <p:nvPicPr>
            <p:cNvPr id="82962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652120" y="5445224"/>
              <a:ext cx="1872208" cy="1412776"/>
            </a:xfrm>
            <a:prstGeom prst="rect">
              <a:avLst/>
            </a:prstGeom>
            <a:noFill/>
          </p:spPr>
        </p:pic>
        <p:pic>
          <p:nvPicPr>
            <p:cNvPr id="82964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0" y="2708920"/>
              <a:ext cx="1619672" cy="1368152"/>
            </a:xfrm>
            <a:prstGeom prst="rect">
              <a:avLst/>
            </a:prstGeom>
            <a:noFill/>
          </p:spPr>
        </p:pic>
        <p:pic>
          <p:nvPicPr>
            <p:cNvPr id="82966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486331" y="2708920"/>
              <a:ext cx="1657669" cy="1368152"/>
            </a:xfrm>
            <a:prstGeom prst="rect">
              <a:avLst/>
            </a:prstGeom>
            <a:noFill/>
          </p:spPr>
        </p:pic>
        <p:pic>
          <p:nvPicPr>
            <p:cNvPr id="82948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7487816" y="5429250"/>
              <a:ext cx="1656184" cy="1428750"/>
            </a:xfrm>
            <a:prstGeom prst="rect">
              <a:avLst/>
            </a:prstGeom>
            <a:noFill/>
          </p:spPr>
        </p:pic>
        <p:pic>
          <p:nvPicPr>
            <p:cNvPr id="82968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7452320" y="1340768"/>
              <a:ext cx="1691680" cy="1412802"/>
            </a:xfrm>
            <a:prstGeom prst="rect">
              <a:avLst/>
            </a:prstGeom>
            <a:noFill/>
          </p:spPr>
        </p:pic>
        <p:pic>
          <p:nvPicPr>
            <p:cNvPr id="82972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619672" cy="1378124"/>
            </a:xfrm>
            <a:prstGeom prst="rect">
              <a:avLst/>
            </a:prstGeom>
            <a:noFill/>
          </p:spPr>
        </p:pic>
        <p:pic>
          <p:nvPicPr>
            <p:cNvPr id="82974" name="Picture 30" descr="Forest Wallpapers :: NoNaMe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19672" y="0"/>
              <a:ext cx="5904656" cy="5445224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2051720" y="188640"/>
            <a:ext cx="508664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Царство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грибов</a:t>
            </a:r>
            <a:endParaRPr lang="ru-RU" sz="8800" b="1" i="1" dirty="0">
              <a:ln w="28575" cmpd="sng">
                <a:solidFill>
                  <a:srgbClr val="FFFFFF"/>
                </a:solidFill>
                <a:prstDash val="solid"/>
              </a:ln>
              <a:solidFill>
                <a:srgbClr val="D2DA7A">
                  <a:lumMod val="75000"/>
                </a:srgbClr>
              </a:solidFill>
              <a:effectLst>
                <a:glow rad="228600">
                  <a:srgbClr val="D2DA7A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6846" y="4228921"/>
            <a:ext cx="3259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Презентацию подготовила</a:t>
            </a:r>
          </a:p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учитель 1 класса «А»</a:t>
            </a:r>
          </a:p>
          <a:p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ГБОУ школы 237(СП242)</a:t>
            </a:r>
          </a:p>
          <a:p>
            <a:r>
              <a:rPr lang="ru-RU" i="1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Гронская</a:t>
            </a:r>
            <a:r>
              <a:rPr lang="ru-RU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Georgia" panose="02040502050405020303" pitchFamily="18" charset="0"/>
              </a:rPr>
              <a:t> Н.Н.</a:t>
            </a:r>
          </a:p>
        </p:txBody>
      </p:sp>
    </p:spTree>
    <p:extLst>
      <p:ext uri="{BB962C8B-B14F-4D97-AF65-F5344CB8AC3E}">
        <p14:creationId xmlns="" xmlns:p14="http://schemas.microsoft.com/office/powerpoint/2010/main" val="11828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Кроссворд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15612" y="1340768"/>
          <a:ext cx="6504372" cy="450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  <a:gridCol w="361354"/>
              </a:tblGrid>
              <a:tr h="3755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915816" y="1268760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126876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76056" y="162880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96136" y="90872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427984" y="126876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242088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75656" y="3573016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4293096"/>
            <a:ext cx="340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3419872" y="5229200"/>
            <a:ext cx="1296144" cy="864096"/>
            <a:chOff x="3419872" y="5229200"/>
            <a:chExt cx="1296144" cy="864096"/>
          </a:xfrm>
        </p:grpSpPr>
        <p:pic>
          <p:nvPicPr>
            <p:cNvPr id="66576" name="Picture 16" descr="redshon: &amp;Gcy;&amp;rcy;&amp;icy;&amp;bcy; &amp;gcy;&amp;ocy;&amp;dcy;&amp;acy;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3707904" y="5229200"/>
              <a:ext cx="1008112" cy="864096"/>
            </a:xfrm>
            <a:prstGeom prst="rect">
              <a:avLst/>
            </a:prstGeom>
            <a:noFill/>
          </p:spPr>
        </p:pic>
        <p:sp>
          <p:nvSpPr>
            <p:cNvPr id="39" name="Прямоугольник 38"/>
            <p:cNvSpPr/>
            <p:nvPr/>
          </p:nvSpPr>
          <p:spPr>
            <a:xfrm>
              <a:off x="3419872" y="522920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8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588224" y="3068960"/>
            <a:ext cx="1296144" cy="864096"/>
            <a:chOff x="6588224" y="3068960"/>
            <a:chExt cx="1296144" cy="864096"/>
          </a:xfrm>
        </p:grpSpPr>
        <p:pic>
          <p:nvPicPr>
            <p:cNvPr id="66570" name="Picture 10" descr="&amp;Pcy;&amp;ocy;&amp;dcy;&amp;ocy;&amp;scy;&amp;icy;&amp;ncy;&amp;ocy;&amp;vcy;&amp;icy;&amp;kcy; &amp;kcy;&amp;rcy;&amp;acy;&amp;scy;&amp;ncy;&amp;ycy;&amp;jcy; &amp;Acy;&amp;tcy;&amp;lcy;&amp;acy;&amp;scy; &amp;gcy;&amp;rcy;&amp;icy;&amp;bcy;&amp;ocy;&amp;vcy;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6876256" y="3068960"/>
              <a:ext cx="1008112" cy="864096"/>
            </a:xfrm>
            <a:prstGeom prst="rect">
              <a:avLst/>
            </a:prstGeom>
            <a:noFill/>
          </p:spPr>
        </p:pic>
        <p:sp>
          <p:nvSpPr>
            <p:cNvPr id="40" name="Прямоугольник 39"/>
            <p:cNvSpPr/>
            <p:nvPr/>
          </p:nvSpPr>
          <p:spPr>
            <a:xfrm>
              <a:off x="6588224" y="306896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868144" y="4149080"/>
            <a:ext cx="1296144" cy="863366"/>
            <a:chOff x="5868144" y="4149080"/>
            <a:chExt cx="1296144" cy="863366"/>
          </a:xfrm>
        </p:grpSpPr>
        <p:pic>
          <p:nvPicPr>
            <p:cNvPr id="66572" name="Picture 12" descr="&amp;Gcy;&amp;rcy;&amp;icy;&amp;bcy;&amp;ycy; &amp;rcy;&amp;ycy;&amp;zhcy;&amp;icy;&amp;kcy;&amp;icy;: &amp;ocy;&amp;pcy;&amp;icy;&amp;scy;&amp;acy;&amp;ncy;&amp;icy;&amp;iecy; &amp;icy; &amp;fcy;&amp;ocy;&amp;tcy;&amp;ocy;. &amp;Ocy;&amp;tcy;&amp;kcy;&amp;ucy;&amp;dcy;&amp;acy; &amp;vcy;&amp;zcy;&amp;yacy;&amp;lcy;&amp;ocy;&amp;scy;&amp;softcy; &amp;ncy;&amp;acy;&amp;zcy;&amp;vcy;&amp;acy;&amp;ncy;&amp;icy;&amp;iecy; &amp;rcy;&amp;ycy;&amp;zhcy;&amp;icy;&amp;kcy;&amp;icy; &amp;icy; &amp;gcy;&amp;dcy;&amp;iecy; &amp;ocy;&amp;ncy;&amp;icy; &amp;rcy;&amp;acy;&amp;scy;&amp;tcy;&amp;ucy;&amp;tcy;?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6156176" y="4149080"/>
              <a:ext cx="1008112" cy="863366"/>
            </a:xfrm>
            <a:prstGeom prst="rect">
              <a:avLst/>
            </a:prstGeom>
            <a:noFill/>
          </p:spPr>
        </p:pic>
        <p:sp>
          <p:nvSpPr>
            <p:cNvPr id="41" name="Прямоугольник 40"/>
            <p:cNvSpPr/>
            <p:nvPr/>
          </p:nvSpPr>
          <p:spPr>
            <a:xfrm>
              <a:off x="5868144" y="414908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7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716016" y="4869160"/>
            <a:ext cx="1296144" cy="864096"/>
            <a:chOff x="4716016" y="4869160"/>
            <a:chExt cx="1296144" cy="864096"/>
          </a:xfrm>
        </p:grpSpPr>
        <p:pic>
          <p:nvPicPr>
            <p:cNvPr id="66568" name="Picture 8" descr="&amp;Vcy;&amp;ycy;&amp;rcy;&amp;acy;&amp;shchcy;&amp;icy;&amp;vcy;&amp;acy;&amp;ncy;&amp;icy;&amp;iecy; &amp;pcy;&amp;ocy;&amp;dcy;&amp;bcy;&amp;iecy;&amp;rcy;&amp;iecy;&amp;zcy;&amp;ocy;&amp;vcy;&amp;icy;&amp;kcy;&amp;ocy;&amp;vcy;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5004048" y="4869160"/>
              <a:ext cx="1008112" cy="864096"/>
            </a:xfrm>
            <a:prstGeom prst="rect">
              <a:avLst/>
            </a:prstGeom>
            <a:noFill/>
          </p:spPr>
        </p:pic>
        <p:sp>
          <p:nvSpPr>
            <p:cNvPr id="42" name="Прямоугольник 41"/>
            <p:cNvSpPr/>
            <p:nvPr/>
          </p:nvSpPr>
          <p:spPr>
            <a:xfrm>
              <a:off x="4716016" y="486916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6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804248" y="1988840"/>
            <a:ext cx="1344149" cy="864096"/>
            <a:chOff x="6804248" y="1988840"/>
            <a:chExt cx="1344149" cy="864096"/>
          </a:xfrm>
        </p:grpSpPr>
        <p:pic>
          <p:nvPicPr>
            <p:cNvPr id="66566" name="Picture 6" descr="&amp;Scy;&amp;tcy;&amp;acy;&amp;tcy;&amp;softcy;&amp;yacy; &amp;ocy; &amp;scy;&amp;hardcy;&amp;iecy;&amp;dcy;&amp;ocy;&amp;bcy;&amp;ncy;&amp;ycy;&amp;khcy; &amp;gcy;&amp;rcy;&amp;icy;&amp;bcy;&amp;acy;&amp;khcy;: &amp;Lcy;&amp;icy;&amp;scy;&amp;icy;&amp;chcy;&amp;kcy;&amp;icy;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7092280" y="1988840"/>
              <a:ext cx="1056117" cy="864096"/>
            </a:xfrm>
            <a:prstGeom prst="rect">
              <a:avLst/>
            </a:prstGeom>
            <a:noFill/>
          </p:spPr>
        </p:pic>
        <p:sp>
          <p:nvSpPr>
            <p:cNvPr id="43" name="Прямоугольник 42"/>
            <p:cNvSpPr/>
            <p:nvPr/>
          </p:nvSpPr>
          <p:spPr>
            <a:xfrm>
              <a:off x="6804248" y="198884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732240" y="5157192"/>
            <a:ext cx="1296144" cy="864096"/>
            <a:chOff x="6732240" y="5157192"/>
            <a:chExt cx="1296144" cy="864096"/>
          </a:xfrm>
        </p:grpSpPr>
        <p:pic>
          <p:nvPicPr>
            <p:cNvPr id="66562" name="Picture 2" descr="&amp;Dcy;&amp;ocy;&amp;kcy;&amp;lcy;&amp;acy;&amp;dcy; &amp;pcy;&amp;rcy;&amp;ocy; &amp;gcy;&amp;rcy;&amp;icy;&amp;bcy; &amp;lcy;&amp;icy;&amp;scy;&amp;icy;&amp;chcy;&amp;kcy;&amp;acy;. &amp;Ocy;&amp;pcy;&amp;icy;&amp;scy;&amp;acy;&amp;ncy;&amp;icy;&amp;iecy; &amp;gcy;&amp;rcy;&amp;icy;&amp;bcy;&amp;ocy;&amp;vcy;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7020272" y="5157192"/>
              <a:ext cx="1008112" cy="864096"/>
            </a:xfrm>
            <a:prstGeom prst="rect">
              <a:avLst/>
            </a:prstGeom>
            <a:noFill/>
          </p:spPr>
        </p:pic>
        <p:sp>
          <p:nvSpPr>
            <p:cNvPr id="44" name="Прямоугольник 43"/>
            <p:cNvSpPr/>
            <p:nvPr/>
          </p:nvSpPr>
          <p:spPr>
            <a:xfrm>
              <a:off x="6732240" y="515719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043608" y="1340768"/>
            <a:ext cx="1296144" cy="864096"/>
            <a:chOff x="1043608" y="1340768"/>
            <a:chExt cx="1296144" cy="864096"/>
          </a:xfrm>
        </p:grpSpPr>
        <p:pic>
          <p:nvPicPr>
            <p:cNvPr id="66574" name="Picture 14" descr="&amp;Fcy;&amp;ocy;&amp;rcy;&amp;ucy;&amp;mcy; &quot;&amp;Vcy; &amp;Kcy;&amp;iecy;&amp;rcy;&amp;chcy;&amp;icy;&quot; * &amp;Pcy;&amp;rcy;&amp;ocy;&amp;scy;&amp;mcy;&amp;ocy;&amp;tcy;&amp;rcy; &amp;tcy;&amp;iecy;&amp;mcy;&amp;ycy; - &amp;Pcy;&amp;rcy;&amp;icy;&amp;kcy;&amp;lcy;&amp;acy;&amp;dcy;&amp;ncy;&amp;acy;&amp;yacy; &amp;gcy;&amp;iecy;&amp;ocy;&amp;gcy;&amp;rcy;&amp;acy;&amp;fcy;&amp;icy;&amp;yacy;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1331640" y="1340768"/>
              <a:ext cx="1008112" cy="864096"/>
            </a:xfrm>
            <a:prstGeom prst="rect">
              <a:avLst/>
            </a:prstGeom>
            <a:noFill/>
          </p:spPr>
        </p:pic>
        <p:sp>
          <p:nvSpPr>
            <p:cNvPr id="45" name="Прямоугольник 44"/>
            <p:cNvSpPr/>
            <p:nvPr/>
          </p:nvSpPr>
          <p:spPr>
            <a:xfrm>
              <a:off x="1043608" y="1340768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043608" y="5085184"/>
            <a:ext cx="1296144" cy="864095"/>
            <a:chOff x="1043608" y="5085184"/>
            <a:chExt cx="1296144" cy="864095"/>
          </a:xfrm>
        </p:grpSpPr>
        <p:pic>
          <p:nvPicPr>
            <p:cNvPr id="66564" name="Picture 4" descr="MedPortal - &amp;Gcy;&amp;rcy;&amp;icy;&amp;bcy;&amp;ncy;&amp;ocy;&amp;jcy; &amp;scy;&amp;iecy;&amp;zcy;&amp;ocy;&amp;ncy;: &amp;vcy;&amp;icy;&amp;dcy;&amp;ycy; &amp;gcy;&amp;rcy;&amp;icy;&amp;bcy;&amp;ocy;&amp;vcy;, &amp;gcy;&amp;rcy;&amp;icy;&amp;bcy;&amp;ycy;-&amp;dcy;&amp;vcy;&amp;ocy;&amp;jcy;&amp;ncy;&amp;icy;&amp;kcy;&amp;icy;, &amp;pcy;&amp;iecy;&amp;rcy;&amp;vcy;&amp;acy;&amp;yacy; &amp;pcy;&amp;ocy;&amp;mcy;&amp;ocy;&amp;shchcy;&amp;softcy; &amp;pcy;&amp;rcy;&amp;icy; &amp;ocy;&amp;tcy;&amp;rcy;&amp;acy;&amp;vcy;&amp;lcy;&amp;iecy;&amp;ncy;&amp;icy;&amp;icy;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>
              <a:off x="1331640" y="5085184"/>
              <a:ext cx="1008112" cy="864095"/>
            </a:xfrm>
            <a:prstGeom prst="rect">
              <a:avLst/>
            </a:prstGeom>
            <a:noFill/>
          </p:spPr>
        </p:pic>
        <p:sp>
          <p:nvSpPr>
            <p:cNvPr id="46" name="Прямоугольник 45"/>
            <p:cNvSpPr/>
            <p:nvPr/>
          </p:nvSpPr>
          <p:spPr>
            <a:xfrm>
              <a:off x="1043608" y="5085184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n w="1905"/>
                  <a:gradFill>
                    <a:gsLst>
                      <a:gs pos="0">
                        <a:srgbClr val="8E736A">
                          <a:shade val="20000"/>
                          <a:satMod val="200000"/>
                        </a:srgbClr>
                      </a:gs>
                      <a:gs pos="78000">
                        <a:srgbClr val="8E736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8E736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884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Проверь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043608" y="1196752"/>
          <a:ext cx="6144336" cy="472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  <a:gridCol w="341352"/>
              </a:tblGrid>
              <a:tr h="3935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М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А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Л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Ё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Н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Б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Д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Б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Е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Р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Ё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З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В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Г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Ч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В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Р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Ы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Ж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Н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Н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М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У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Х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М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Р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В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5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4514" name="Picture 2" descr="&amp;Ncy;&amp;ocy;&amp;vcy;&amp;ocy;&amp;gcy;&amp;ocy;&amp;dcy;&amp;ncy;&amp;iecy;&amp;iecy; &amp;mcy;&amp;iecy;&amp;ncy;&amp;yucy; 2015&amp;gcy; - 4 &amp;YAcy;&amp;ncy;&amp;vcy;&amp;acy;&amp;rcy;&amp;yacy; 2014 - &amp;Gcy;&amp;rcy;&amp;icy;&amp;bcy;&amp;ncy;&amp;acy;&amp;yacy; &amp;ecy;&amp;ncy;&amp;tscy;&amp;icy;&amp;kcy;&amp;lcy;&amp;ocy;&amp;pcy;&amp;iecy;&amp;dcy;&amp;icy;&amp;ya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364088" y="4005064"/>
            <a:ext cx="2736304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84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82946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5445224"/>
                <a:ext cx="1619672" cy="1412776"/>
              </a:xfrm>
              <a:prstGeom prst="rect">
                <a:avLst/>
              </a:prstGeom>
              <a:noFill/>
            </p:spPr>
          </p:pic>
          <p:pic>
            <p:nvPicPr>
              <p:cNvPr id="82950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7487816" y="4077072"/>
                <a:ext cx="1656184" cy="1412776"/>
              </a:xfrm>
              <a:prstGeom prst="rect">
                <a:avLst/>
              </a:prstGeom>
              <a:noFill/>
            </p:spPr>
          </p:pic>
          <p:pic>
            <p:nvPicPr>
              <p:cNvPr id="82952" name="Picture 8" descr="http://ziza.qip.ru/other/032007/22/wikimedia/misc/016_misc_5591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452320" y="0"/>
                <a:ext cx="1691680" cy="1412776"/>
              </a:xfrm>
              <a:prstGeom prst="rect">
                <a:avLst/>
              </a:prstGeom>
              <a:noFill/>
            </p:spPr>
          </p:pic>
          <p:pic>
            <p:nvPicPr>
              <p:cNvPr id="82954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0" y="1340768"/>
                <a:ext cx="1632182" cy="1368152"/>
              </a:xfrm>
              <a:prstGeom prst="rect">
                <a:avLst/>
              </a:prstGeom>
              <a:noFill/>
            </p:spPr>
          </p:pic>
          <p:pic>
            <p:nvPicPr>
              <p:cNvPr id="82956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0" y="4077072"/>
                <a:ext cx="1619672" cy="1368152"/>
              </a:xfrm>
              <a:prstGeom prst="rect">
                <a:avLst/>
              </a:prstGeom>
              <a:noFill/>
            </p:spPr>
          </p:pic>
          <p:pic>
            <p:nvPicPr>
              <p:cNvPr id="8295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419872" y="5445224"/>
                <a:ext cx="2232249" cy="1412776"/>
              </a:xfrm>
              <a:prstGeom prst="rect">
                <a:avLst/>
              </a:prstGeom>
              <a:noFill/>
            </p:spPr>
          </p:pic>
          <p:pic>
            <p:nvPicPr>
              <p:cNvPr id="82960" name="Picture 16" descr="&amp;Dcy;&amp;iecy;&amp;tcy;&amp;scy;&amp;kcy;&amp;acy;&amp;yacy; &amp;scy;&amp;tcy;&amp;rcy;&amp;acy;&amp;ncy;&amp;icy;&amp;chcy;&amp;kcy;&amp;acy;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619672" y="5445224"/>
                <a:ext cx="1800200" cy="1412776"/>
              </a:xfrm>
              <a:prstGeom prst="rect">
                <a:avLst/>
              </a:prstGeom>
              <a:noFill/>
            </p:spPr>
          </p:pic>
          <p:pic>
            <p:nvPicPr>
              <p:cNvPr id="82962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652120" y="5445224"/>
                <a:ext cx="1872208" cy="1412776"/>
              </a:xfrm>
              <a:prstGeom prst="rect">
                <a:avLst/>
              </a:prstGeom>
              <a:noFill/>
            </p:spPr>
          </p:pic>
          <p:pic>
            <p:nvPicPr>
              <p:cNvPr id="82964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0" y="2708920"/>
                <a:ext cx="1619672" cy="1368152"/>
              </a:xfrm>
              <a:prstGeom prst="rect">
                <a:avLst/>
              </a:prstGeom>
              <a:noFill/>
            </p:spPr>
          </p:pic>
          <p:pic>
            <p:nvPicPr>
              <p:cNvPr id="82966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7486331" y="2708920"/>
                <a:ext cx="1657669" cy="1368152"/>
              </a:xfrm>
              <a:prstGeom prst="rect">
                <a:avLst/>
              </a:prstGeom>
              <a:noFill/>
            </p:spPr>
          </p:pic>
          <p:pic>
            <p:nvPicPr>
              <p:cNvPr id="82948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7487816" y="5429250"/>
                <a:ext cx="1656184" cy="1428750"/>
              </a:xfrm>
              <a:prstGeom prst="rect">
                <a:avLst/>
              </a:prstGeom>
              <a:noFill/>
            </p:spPr>
          </p:pic>
          <p:pic>
            <p:nvPicPr>
              <p:cNvPr id="82968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7452320" y="1340768"/>
                <a:ext cx="1691680" cy="1412802"/>
              </a:xfrm>
              <a:prstGeom prst="rect">
                <a:avLst/>
              </a:prstGeom>
              <a:noFill/>
            </p:spPr>
          </p:pic>
          <p:pic>
            <p:nvPicPr>
              <p:cNvPr id="82972" name="Picture 28" descr="&amp;Pcy;&amp;ocy;&amp;dcy; &amp;bcy;&amp;iecy;&amp;rcy;&amp;iecy;&amp;zcy;&amp;acy;&amp;mcy;&amp;icy; &amp;icy; &amp;ocy;&amp;scy;&amp;icy;&amp;ncy;&amp;acy;&amp;mcy;&amp;icy;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0" y="0"/>
                <a:ext cx="1619672" cy="1378124"/>
              </a:xfrm>
              <a:prstGeom prst="rect">
                <a:avLst/>
              </a:prstGeom>
              <a:noFill/>
            </p:spPr>
          </p:pic>
        </p:grpSp>
        <p:pic>
          <p:nvPicPr>
            <p:cNvPr id="82974" name="Picture 30" descr="Forest Wallpapers :: NoNaMe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19672" y="0"/>
              <a:ext cx="5904656" cy="5445224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 18"/>
          <p:cNvSpPr/>
          <p:nvPr/>
        </p:nvSpPr>
        <p:spPr>
          <a:xfrm>
            <a:off x="611560" y="2606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за</a:t>
            </a:r>
          </a:p>
          <a:p>
            <a:pPr algn="ctr"/>
            <a:r>
              <a:rPr lang="ru-RU" sz="8800" i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rgbClr val="D2DA7A">
                    <a:lumMod val="75000"/>
                  </a:srgbClr>
                </a:solidFill>
                <a:latin typeface="Georgia" pitchFamily="18" charset="0"/>
              </a:rPr>
              <a:t>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58475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Царство грибов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2204864"/>
            <a:ext cx="6437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 лес за грибами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07345" y="5445224"/>
            <a:ext cx="17475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Урок № 2</a:t>
            </a:r>
          </a:p>
        </p:txBody>
      </p:sp>
    </p:spTree>
    <p:extLst>
      <p:ext uri="{BB962C8B-B14F-4D97-AF65-F5344CB8AC3E}">
        <p14:creationId xmlns="" xmlns:p14="http://schemas.microsoft.com/office/powerpoint/2010/main" val="23171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Когда собирают грибы?</a:t>
            </a:r>
          </a:p>
        </p:txBody>
      </p:sp>
      <p:pic>
        <p:nvPicPr>
          <p:cNvPr id="61442" name="Picture 2" descr="&amp;Pcy;&amp;ucy;&amp;shcy;&amp;icy;&amp;scy;&amp;tcy;&amp;acy;&amp;yacy; &amp;zcy;&amp;icy;&amp;m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187624" y="3645024"/>
            <a:ext cx="3308799" cy="2448272"/>
          </a:xfrm>
          <a:prstGeom prst="rect">
            <a:avLst/>
          </a:prstGeom>
          <a:noFill/>
        </p:spPr>
      </p:pic>
      <p:pic>
        <p:nvPicPr>
          <p:cNvPr id="61444" name="Picture 4" descr="&amp;Zcy;&amp;vcy;&amp;iecy;&amp;ncy;&amp;icy;&amp;tcy;, &amp;shcy;&amp;ucy;&amp;mcy;&amp;icy;&amp;tcy; &amp;vcy;&amp;iecy;&amp;scy;&amp;iecy;&amp;ncy;&amp;ncy;&amp;icy;&amp;jcy; &amp;lcy;&amp;iecy;&amp;scy; - &amp;Scy;&amp;tcy;&amp;icy;&amp;khcy;&amp;icy; &amp;icy; &amp;Pcy;&amp;rcy;&amp;ocy;&amp;zcy;&amp;acy; &amp;Rcy;&amp;ocy;&amp;scy;&amp;scy;&amp;icy;&amp;icy;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187624" y="1124744"/>
            <a:ext cx="3311051" cy="2448272"/>
          </a:xfrm>
          <a:prstGeom prst="rect">
            <a:avLst/>
          </a:prstGeom>
          <a:noFill/>
        </p:spPr>
      </p:pic>
      <p:pic>
        <p:nvPicPr>
          <p:cNvPr id="61446" name="Picture 6" descr="Autumn Forest wallpapers Autumn Forest stock photos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608391" y="3645024"/>
            <a:ext cx="3344051" cy="2448272"/>
          </a:xfrm>
          <a:prstGeom prst="rect">
            <a:avLst/>
          </a:prstGeom>
          <a:noFill/>
        </p:spPr>
      </p:pic>
      <p:pic>
        <p:nvPicPr>
          <p:cNvPr id="61448" name="Picture 8" descr="grass - Nature Forests HD Desktop Wallpaper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4608391" y="1124744"/>
            <a:ext cx="3347985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52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prstClr val="white"/>
                </a:solidFill>
                <a:latin typeface="Georgia" panose="02040502050405020303" pitchFamily="18" charset="0"/>
              </a:rPr>
              <a:t>Грибы – полезный продукт питания</a:t>
            </a:r>
          </a:p>
        </p:txBody>
      </p:sp>
      <p:pic>
        <p:nvPicPr>
          <p:cNvPr id="1026" name="Picture 2" descr="Грибной суп из маслят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4528" y="1295225"/>
            <a:ext cx="2031963" cy="1506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Жареные грибы с луком - вкусный домашний рецепт с фото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6018" y="1022603"/>
            <a:ext cx="2031963" cy="1516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МОРКА: Грибная Энциклопедия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56" y="2559280"/>
            <a:ext cx="1908343" cy="1516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рибное ассорти &amp;quot;Лукошко&amp;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6148">
            <a:off x="1050219" y="3576083"/>
            <a:ext cx="1927854" cy="1490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онсервирование Записи в рубрике Консервирование Дневник НЯМ-НЯМ_блог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57" y="1277151"/>
            <a:ext cx="1925069" cy="1506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.tiu.ru/325629_w640_h640_elye_griby_sushenye_1_sort.jp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02" y="2554366"/>
            <a:ext cx="1925069" cy="1526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ицца с грибами и помидорами - рецепт Пицца Новогодние рецепты 2014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068339">
            <a:off x="6256462" y="3565400"/>
            <a:ext cx="1900705" cy="1507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Жюльен с беконом &quot; Вкусное, Рецепты с фото, Закуски, Салаты, Супы, Блюда из мяса, Блюда из птицы, Блюда из рыбы и морепродуктов,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066">
            <a:off x="2644145" y="4241904"/>
            <a:ext cx="1927854" cy="1631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Все рецепты &quot; Страница 922 &quot; Рататуй - готовить может каждый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348">
            <a:off x="4645694" y="4251108"/>
            <a:ext cx="1927854" cy="1631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4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3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3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3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3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Советы полного лукошка</a:t>
            </a:r>
          </a:p>
        </p:txBody>
      </p:sp>
      <p:pic>
        <p:nvPicPr>
          <p:cNvPr id="72706" name="Picture 2" descr="&amp;Kcy;&amp;ocy;&amp;rcy;&amp;zcy;&amp;icy;&amp;ncy;&amp;kcy;&amp;icy; &amp;scy; &amp;tscy;&amp;vcy;&amp;iecy;&amp;tcy;&amp;acy;&amp;mcy;&amp;icy;, &amp;fcy;&amp;rcy;&amp;ucy;&amp;kcy;&amp;tcy;&amp;acy;&amp;mcy;&amp;icy; &amp;icy; &amp;gcy;&amp;rcy;&amp;icy;&amp;bcy;&amp;acy;&amp;mcy;&amp;icy;, &amp;pcy;&amp;ocy;&amp;dcy;&amp;acy;&amp;rcy;&amp;ocy;&amp;chcy;&amp;ncy;&amp;ycy;&amp;iecy; &amp;kcy;&amp;ocy;&amp;rcy;&amp;zcy;&amp;icy;&amp;ncy;&amp;kcy;&amp;icy; - &amp;kcy;&amp;lcy;&amp;icy;&amp;pcy;&amp;acy;&amp;rcy;&amp;tcy; PNG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&amp;ycy;, &amp;scy;&amp;vcy;&amp;acy;&amp;dcy;&amp;iecy;&amp;bcy;&amp;ncy;&amp;ycy;&amp;iecy; &amp;fcy;&amp;ocy;&amp;t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915816" y="3789040"/>
            <a:ext cx="3523036" cy="230425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187624" y="1052736"/>
            <a:ext cx="70968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</a:rPr>
              <a:t>– грибы хорошо растут после тёплого дождика</a:t>
            </a:r>
            <a:endParaRPr lang="ru-RU" sz="2000" dirty="0">
              <a:solidFill>
                <a:srgbClr val="B88472">
                  <a:lumMod val="50000"/>
                </a:srgb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</a:rPr>
              <a:t>– грибная охота удачна ранним утром, когда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</a:rPr>
              <a:t>    солнце хорошо</a:t>
            </a:r>
            <a:r>
              <a:rPr lang="ru-RU" sz="2000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</a:rPr>
              <a:t>освещает шляпки грибов</a:t>
            </a:r>
            <a:endParaRPr lang="ru-RU" sz="2000" dirty="0">
              <a:solidFill>
                <a:srgbClr val="B88472">
                  <a:lumMod val="50000"/>
                </a:srgb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</a:rPr>
              <a:t>– увидел белый – ищи рядом второй, третий</a:t>
            </a:r>
            <a:endParaRPr lang="ru-RU" sz="2000" dirty="0">
              <a:solidFill>
                <a:srgbClr val="B88472">
                  <a:lumMod val="50000"/>
                </a:srgb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</a:rPr>
              <a:t>– запоминай место, где нашёл грибы — они будут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B88472">
                    <a:lumMod val="50000"/>
                  </a:srgbClr>
                </a:solidFill>
                <a:latin typeface="Georgia" pitchFamily="18" charset="0"/>
              </a:rPr>
              <a:t>   появляться там снова</a:t>
            </a:r>
            <a:endParaRPr lang="ru-RU" sz="2000" dirty="0">
              <a:solidFill>
                <a:srgbClr val="B88472">
                  <a:lumMod val="50000"/>
                </a:srgb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Собери лукошко</a:t>
            </a:r>
          </a:p>
        </p:txBody>
      </p:sp>
      <p:pic>
        <p:nvPicPr>
          <p:cNvPr id="62466" name="Picture 2" descr="&amp;Mcy;&amp;acy;&amp;gcy;&amp;icy;!&amp;Bcy;&amp;ucy;&amp;dcy;&amp;iecy;&amp;tcy;&amp;iecy; &amp;lcy;&amp;ucy;&amp;kcy;&amp;ocy;&amp;shcy;&amp;kcy;&amp;ocy; &amp;icy; &amp;lcy;&amp;acy;&amp;zcy;&amp;acy;&amp;ncy;&amp;softcy;&amp;yucy;?))&amp;Dcy;&amp;iecy;&amp;lcy;&amp;yucy;&amp;scy;&amp;softcy; &amp;scy; &amp;Vcy;&amp;acy;&amp;mcy;&amp;icy; &amp;vcy;&amp;scy;&amp;iecy;&amp;mcy;,&amp;chcy;&amp;tcy;&amp;ocy; &amp;icy;&amp;mcy;&amp;iecy;&amp;yucy;))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364088" y="3356992"/>
            <a:ext cx="2751897" cy="2592288"/>
          </a:xfrm>
          <a:prstGeom prst="ellipse">
            <a:avLst/>
          </a:prstGeom>
          <a:noFill/>
        </p:spPr>
      </p:pic>
      <p:pic>
        <p:nvPicPr>
          <p:cNvPr id="62468" name="Picture 4" descr="Blogger: &amp;Pcy;&amp;rcy;&amp;ocy;&amp;fcy;&amp;icy;&amp;lcy;&amp;softcy; &amp;pcy;&amp;ocy;&amp;lcy;&amp;softcy;&amp;zcy;&amp;ocy;&amp;vcy;&amp;acy;&amp;tcy;&amp;iecy;&amp;lcy;&amp;yacy;: Amanita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275856" y="1844824"/>
            <a:ext cx="1080120" cy="1510658"/>
          </a:xfrm>
          <a:prstGeom prst="rect">
            <a:avLst/>
          </a:prstGeom>
          <a:noFill/>
        </p:spPr>
      </p:pic>
      <p:pic>
        <p:nvPicPr>
          <p:cNvPr id="62470" name="Picture 6" descr="&amp;Vcy; &amp;kcy;&amp;acy;&amp;kcy;&amp;icy;&amp;khcy; &amp;pcy;&amp;rcy;&amp;ocy;&amp;dcy;&amp;ucy;&amp;kcy;&amp;tcy;&amp;acy;&amp;khcy; &amp;scy;&amp;ocy;&amp;dcy;&amp;iecy;&amp;rcy;&amp;icy;&amp;zhcy;&amp;tcy;&amp;scy;&amp;yacy; &amp;Lcy;&amp;icy;&amp;tcy;&amp;icy;&amp;jcy;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516216" y="1412776"/>
            <a:ext cx="1440160" cy="1440160"/>
          </a:xfrm>
          <a:prstGeom prst="rect">
            <a:avLst/>
          </a:prstGeom>
          <a:noFill/>
        </p:spPr>
      </p:pic>
      <p:pic>
        <p:nvPicPr>
          <p:cNvPr id="62472" name="Picture 8" descr="&amp;Scy;&amp;ocy;&amp;ncy;&amp;ncy;&amp;icy;&amp;kcy; &amp;Bcy;&amp;ocy;&amp;rcy;&amp;ocy;&amp;vcy;&amp;icy;&amp;kcy; &amp;pcy;&amp;rcy;&amp;icy;&amp;scy;&amp;ncy;&amp;icy;&amp;lcy;&amp;scy;&amp;yacy;, &amp;kcy; &amp;chcy;&amp;iecy;&amp;mcy;&amp;ucy; &amp;scy;&amp;ncy;&amp;icy;&amp;tcy;&amp;scy;&amp;yacy; &amp;Bcy;&amp;ocy;&amp;rcy;&amp;ocy;&amp;vcy;&amp;icy;&amp;kcy; &amp;vcy;&amp;ocy; &amp;scy;&amp;ncy;&amp;iecy;?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4211960" y="3356992"/>
            <a:ext cx="864096" cy="1428750"/>
          </a:xfrm>
          <a:prstGeom prst="rect">
            <a:avLst/>
          </a:prstGeom>
          <a:noFill/>
        </p:spPr>
      </p:pic>
      <p:pic>
        <p:nvPicPr>
          <p:cNvPr id="62474" name="Picture 10" descr="&amp;Kcy;&amp;acy;&amp;kcy; &amp;gcy;&amp;ocy;&amp;tcy;&amp;ocy;&amp;vcy;&amp;icy;&amp;tcy;&amp;softcy; &amp;gcy;&amp;rcy;&amp;icy;&amp;bcy;&amp;ycy; &amp;dcy;&amp;ocy;&amp;mcy;&amp;acy; - &amp;pcy;&amp;ocy;&amp;lcy;&amp;iecy;&amp;zcy;&amp;ncy;&amp;ycy;&amp;iecy; &amp;scy;&amp;ocy;&amp;vcy;&amp;iecy;&amp;tcy;&amp;ycy;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1907704" y="1196752"/>
            <a:ext cx="936104" cy="1244766"/>
          </a:xfrm>
          <a:prstGeom prst="rect">
            <a:avLst/>
          </a:prstGeom>
          <a:noFill/>
        </p:spPr>
      </p:pic>
      <p:pic>
        <p:nvPicPr>
          <p:cNvPr id="62476" name="Picture 12" descr="&amp;Ocy;&amp;tcy;&amp;vcy;&amp;iecy;&amp;tcy;&amp;ycy;@Mail.Ru: &amp;zcy;&amp;acy;&amp;gcy;&amp;ocy;&amp;tcy;&amp;ocy;&amp;vcy;&amp;kcy;&amp;icy; &amp;ncy;&amp;acy; &amp;zcy;&amp;icy;&amp;mcy;&amp;ucy;. &amp;gcy;&amp;rcy;&amp;icy;&amp;bcy;&amp;ycy; &amp;lcy;&amp;icy;&amp;scy;&amp;icy;&amp;chcy;&amp;kcy;&amp;icy;.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691680" y="3645024"/>
            <a:ext cx="1702352" cy="1152128"/>
          </a:xfrm>
          <a:prstGeom prst="rect">
            <a:avLst/>
          </a:prstGeom>
          <a:noFill/>
        </p:spPr>
      </p:pic>
      <p:pic>
        <p:nvPicPr>
          <p:cNvPr id="62478" name="Picture 14" descr="&amp;Pcy;&amp;ocy;&amp;lcy;&amp;softcy;&amp;zcy;&amp;acy; &amp;Gcy;&amp;rcy;&amp;icy;&amp;bcy;&amp;ycy; &amp;ocy;&amp;pcy;&amp;yacy;&amp;tcy;&amp;acy;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5004048" y="1124744"/>
            <a:ext cx="1296144" cy="1224136"/>
          </a:xfrm>
          <a:prstGeom prst="rect">
            <a:avLst/>
          </a:prstGeom>
          <a:noFill/>
        </p:spPr>
      </p:pic>
      <p:pic>
        <p:nvPicPr>
          <p:cNvPr id="62480" name="Picture 16" descr="&amp;Pcy;&amp;rcy;&amp;iecy;&amp;zcy;&amp;iecy;&amp;ncy;&amp;tcy;&amp;acy;&amp;tscy;&amp;icy;&amp;icy; &amp;scy;&amp;hard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1115616" y="2564904"/>
            <a:ext cx="1080120" cy="825733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259632" y="5085184"/>
            <a:ext cx="38395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 сборе грибов </a:t>
            </a:r>
          </a:p>
          <a:p>
            <a:pPr algn="ctr"/>
            <a:r>
              <a:rPr lang="ru-RU" sz="24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не повреди грибницу!</a:t>
            </a:r>
          </a:p>
        </p:txBody>
      </p:sp>
    </p:spTree>
    <p:extLst>
      <p:ext uri="{BB962C8B-B14F-4D97-AF65-F5344CB8AC3E}">
        <p14:creationId xmlns="" xmlns:p14="http://schemas.microsoft.com/office/powerpoint/2010/main" val="17842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Съедобные грибы</a:t>
            </a:r>
          </a:p>
        </p:txBody>
      </p:sp>
      <p:pic>
        <p:nvPicPr>
          <p:cNvPr id="60418" name="Picture 2" descr="&amp;Kcy;&amp;ocy;&amp;ncy;&amp;scy;&amp;iecy;&amp;rcy;&amp;vcy;&amp;ncy;&amp;ycy;&amp;jcy; &amp;zcy;&amp;acy;&amp;vcy;&amp;ocy;&amp;dcy; &amp;pcy;&amp;rcy;&amp;ocy;&amp;dcy;&amp;acy;&amp;iecy;&amp;tcy; &amp;ocy;&amp;pcy;&amp;yacy;&amp;tcy;&amp;acy;, &amp;mcy;&amp;acy;&amp;scy;&amp;lcy;&amp;yacy;&amp;tcy;&amp;acy;, &amp;vcy;&amp;iecy;&amp;shcy;&amp;iecy;&amp;ncy;&amp;kcy;&amp;ucy; &amp;mcy;&amp;acy;&amp;rcy;&amp;icy;&amp;ncy;&amp;ocy;&amp;vcy;&amp;acy;&amp;ncy;&amp;ncy;&amp;ycy;&amp;iecy; &amp;Scy;&amp;Kcy;&amp;Ocy; 0,5&amp;lcy;. &amp;tcy;&amp;mcy; &amp;Zcy;&amp;ocy;&amp;lcy;&amp;ocy;&amp;tcy;&amp;ocy;&amp;jcy; &amp;Acy;&amp;mcy;&amp;bcy;&amp;acy;&amp;rcy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259632" y="1124744"/>
            <a:ext cx="2016224" cy="1368152"/>
          </a:xfrm>
          <a:prstGeom prst="rect">
            <a:avLst/>
          </a:prstGeom>
          <a:noFill/>
        </p:spPr>
      </p:pic>
      <p:sp>
        <p:nvSpPr>
          <p:cNvPr id="60420" name="AutoShape 4" descr="&amp;Ncy;&amp;iecy;&amp;ocy;&amp;bcy;&amp;ycy;&amp;chcy;&amp;ncy;&amp;ycy;&amp;iecy; &amp;gcy;&amp;rcy;&amp;icy;&amp;bcy;&amp;ycy; - &amp;Fcy;&amp;ocy;&amp;rcy;&amp;ucy;&amp;mcy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0422" name="AutoShape 6" descr="&amp;Ncy;&amp;iecy;&amp;ocy;&amp;bcy;&amp;ycy;&amp;chcy;&amp;ncy;&amp;ycy;&amp;iecy; &amp;gcy;&amp;rcy;&amp;icy;&amp;bcy;&amp;ycy; - &amp;Fcy;&amp;ocy;&amp;rcy;&amp;ucy;&amp;mcy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0424" name="Picture 8" descr="&amp;Ncy;&amp;iecy;&amp;ocy;&amp;bcy;&amp;ycy;&amp;chcy;&amp;ncy;&amp;ycy;&amp;iecy; &amp;gcy;&amp;rcy;&amp;icy;&amp;bcy;&amp;ycy; - &amp;Fcy;&amp;ocy;&amp;rcy;&amp;ucy;&amp;mcy;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563888" y="1124744"/>
            <a:ext cx="2016224" cy="1368152"/>
          </a:xfrm>
          <a:prstGeom prst="rect">
            <a:avLst/>
          </a:prstGeom>
          <a:noFill/>
        </p:spPr>
      </p:pic>
      <p:pic>
        <p:nvPicPr>
          <p:cNvPr id="60426" name="Picture 10" descr="Kotoblog.ru. &amp;Kcy;&amp;ocy;&amp;tcy;&amp;ycy;, &amp;kcy;&amp;ocy;&amp;shcy;&amp;kcy;&amp;icy;, &amp;kcy;&amp;ocy;&amp;tcy;&amp;yacy;&amp;tcy;&amp;acy;. &amp;Ncy;&amp;ocy;&amp;vcy;&amp;ocy;&amp;scy;&amp;tcy;&amp;icy;, &amp;fcy;&amp;ocy;&amp;tcy;&amp;ocy;, &amp;acy;&amp;ncy;&amp;iecy;&amp;kcy;&amp;dcy;&amp;ocy;&amp;tcy;&amp;ycy;, &amp;kcy;&amp;acy;&amp;rcy;&amp;tcy;&amp;icy;&amp;ncy;&amp;kcy;&amp;icy;, &amp;vcy;&amp;icy;&amp;dcy;&amp;iecy;&amp;ocy;, &amp;icy;&amp;scy;&amp;tcy;&amp;ocy;&amp;rcy;&amp;icy;&amp;icy;.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868144" y="1124744"/>
            <a:ext cx="2016224" cy="1368152"/>
          </a:xfrm>
          <a:prstGeom prst="rect">
            <a:avLst/>
          </a:prstGeom>
          <a:noFill/>
        </p:spPr>
      </p:pic>
      <p:pic>
        <p:nvPicPr>
          <p:cNvPr id="60428" name="Picture 12" descr="&amp;Ocy;&amp;pcy;&amp;iocy;&amp;ncy;&amp;ocy;&amp;kcy; &amp;lcy;&amp;iecy;&amp;tcy;&amp;ncy;&amp;icy;&amp;jcy; &amp;mcy;&amp;icy;&amp;tscy;&amp;iecy;&amp;lcy;&amp;icy;&amp;jcy; &amp;Icy;&amp;ncy;&amp;tcy;&amp;iecy;&amp;rcy;&amp;ncy;&amp;iecy;&amp;tcy;-&amp;mcy;&amp;acy;&amp;gcy;&amp;acy;&amp;zcy;&amp;icy;&amp;ncy; RUScemena.ru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259632" y="2780928"/>
            <a:ext cx="2016224" cy="1368152"/>
          </a:xfrm>
          <a:prstGeom prst="rect">
            <a:avLst/>
          </a:prstGeom>
          <a:noFill/>
        </p:spPr>
      </p:pic>
      <p:pic>
        <p:nvPicPr>
          <p:cNvPr id="60430" name="Picture 14" descr="&amp;Gcy;&amp;rcy;&amp;ucy;&amp;zcy;&amp;dcy;&amp;icy; (Lactarius)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3563888" y="2780928"/>
            <a:ext cx="2016224" cy="1368152"/>
          </a:xfrm>
          <a:prstGeom prst="rect">
            <a:avLst/>
          </a:prstGeom>
          <a:noFill/>
        </p:spPr>
      </p:pic>
      <p:pic>
        <p:nvPicPr>
          <p:cNvPr id="60432" name="Picture 16" descr="&amp;Bcy;&amp;ocy;&amp;rcy;&amp;ocy;&amp;vcy;&amp;icy;&amp;kcy;&amp;icy; &amp;vcy; &amp;scy;&amp;mcy;&amp;iecy;&amp;tcy;&amp;acy;&amp;ncy;&amp;iecy; &amp;Kcy;&amp;ucy;&amp;rcy;&amp;icy;&amp;ncy;&amp;ycy;&amp;jcy; &amp;bcy;&amp;acy;&amp;rcy; - &amp;lcy;&amp;ucy;&amp;chcy;&amp;shcy;&amp;icy;&amp;iecy; &amp;kcy;&amp;ucy;&amp;lcy;&amp;icy;&amp;ncy;&amp;acy;&amp;rcy;&amp;ncy;&amp;ycy;&amp;iecy; &amp;rcy;&amp;iecy;&amp;tscy;&amp;iecy;&amp;pcy;&amp;tcy;&amp;ycy;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5868144" y="2780928"/>
            <a:ext cx="2016224" cy="1368152"/>
          </a:xfrm>
          <a:prstGeom prst="rect">
            <a:avLst/>
          </a:prstGeom>
          <a:noFill/>
        </p:spPr>
      </p:pic>
      <p:pic>
        <p:nvPicPr>
          <p:cNvPr id="60434" name="Picture 18" descr="&amp;Rcy;&amp;ycy;&amp;zhcy;&amp;icy;&amp;kcy; &amp;iecy;&amp;lcy;&amp;ocy;&amp;vcy;&amp;ycy;&amp;jcy;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1259632" y="4437112"/>
            <a:ext cx="2016224" cy="1368152"/>
          </a:xfrm>
          <a:prstGeom prst="rect">
            <a:avLst/>
          </a:prstGeom>
          <a:noFill/>
        </p:spPr>
      </p:pic>
      <p:pic>
        <p:nvPicPr>
          <p:cNvPr id="60436" name="Picture 20" descr="&amp;Ocy;&amp;bcy;&amp;ocy;&amp;icy; &amp;gcy;&amp;rcy;&amp;icy;&amp;bcy;, &amp;vcy;&amp;ycy; &amp;mcy;&amp;ocy;&amp;zhcy;&amp;iecy;&amp;tcy;&amp;iecy; &amp;scy;&amp;kcy;&amp;acy;&amp;chcy;&amp;acy;&amp;tcy;&amp;softcy; &amp;ocy;&amp;bcy;&amp;ocy;&amp;i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3563888" y="4437112"/>
            <a:ext cx="2016224" cy="1368152"/>
          </a:xfrm>
          <a:prstGeom prst="rect">
            <a:avLst/>
          </a:prstGeom>
          <a:noFill/>
        </p:spPr>
      </p:pic>
      <p:pic>
        <p:nvPicPr>
          <p:cNvPr id="60438" name="Picture 22" descr="&amp;Gcy;&amp;rcy;&amp;icy;&amp;bcy;&amp;ncy;&amp;acy;&amp;yacy; &amp;ocy;&amp;khcy;&amp;ocy;&amp;tcy;&amp;acy; / &amp;Kcy;&amp;acy;&amp;lcy;&amp;iecy;&amp;ncy;&amp;dcy;&amp;acy;&amp;rcy;&amp;softcy; / &amp;Kcy;&amp;lcy;&amp;ucy;&amp;bcy; &amp;rcy;&amp;ocy;&amp;lcy;&amp;lcy;&amp;iecy;&amp;rcy;&amp;ocy;&amp;vcy; &amp;CHcy;&amp;iecy;&amp;lcy;&amp;yacy;&amp;bcy;&amp;icy;&amp;ncy;&amp;scy;&amp;kcy;&amp;acy; - 8 &amp;kcy;&amp;ocy;&amp;lcy;&amp;iocy;&amp;scy;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5868144" y="4437112"/>
            <a:ext cx="2016224" cy="1368152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619672" y="2420888"/>
            <a:ext cx="12843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Маслёнок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95936" y="2420888"/>
            <a:ext cx="11496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Лисичка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00192" y="2420888"/>
            <a:ext cx="117211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Маховик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63688" y="4077072"/>
            <a:ext cx="10214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Опёнок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067944" y="4077072"/>
            <a:ext cx="92846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Груздь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300192" y="4077072"/>
            <a:ext cx="11384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Боровик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63688" y="5733256"/>
            <a:ext cx="9781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Рыжик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07904" y="5733256"/>
            <a:ext cx="16930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Подосиновик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012160" y="5733256"/>
            <a:ext cx="17684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Подберёзовик</a:t>
            </a:r>
          </a:p>
        </p:txBody>
      </p:sp>
    </p:spTree>
    <p:extLst>
      <p:ext uri="{BB962C8B-B14F-4D97-AF65-F5344CB8AC3E}">
        <p14:creationId xmlns="" xmlns:p14="http://schemas.microsoft.com/office/powerpoint/2010/main" val="15283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Несъедобные грибы «поганки»</a:t>
            </a:r>
          </a:p>
        </p:txBody>
      </p:sp>
      <p:pic>
        <p:nvPicPr>
          <p:cNvPr id="23" name="Picture 2" descr="Xtine6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187624" y="2204864"/>
            <a:ext cx="2016224" cy="1368152"/>
          </a:xfrm>
          <a:prstGeom prst="rect">
            <a:avLst/>
          </a:prstGeom>
          <a:noFill/>
        </p:spPr>
      </p:pic>
      <p:pic>
        <p:nvPicPr>
          <p:cNvPr id="71684" name="Picture 4" descr="&amp;Mcy;&amp;acy;&amp;rcy;&amp;kcy;&amp;icy; &amp;Pcy;&amp;iecy;&amp;tcy;&amp;iecy;&amp;rcy;&amp;bcy;&amp;ucy;&amp;rcy;&amp;gcy;&amp;acy;. &amp;Pcy;&amp;rcy;&amp;iecy;&amp;scy;&amp;scy;-&amp;rcy;&amp;iecy;&amp;lcy;&amp;icy;&amp;zcy;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563888" y="2204864"/>
            <a:ext cx="2016224" cy="136815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563888" y="3573016"/>
            <a:ext cx="20665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Бледная поганка</a:t>
            </a:r>
          </a:p>
        </p:txBody>
      </p:sp>
      <p:pic>
        <p:nvPicPr>
          <p:cNvPr id="71686" name="Picture 6" descr="&amp;Scy;&amp;acy;&amp;tcy;&amp;acy;&amp;ncy;&amp;icy;&amp;ncy;&amp;scy;&amp;kcy;&amp;icy;&amp;jcy; &amp;gcy;&amp;rcy;&amp;icy;&amp;bcy; :: &amp;Ocy;&amp;tcy;&amp;rcy;&amp;acy;&amp;vcy;&amp;lcy;&amp;iecy;&amp;ncy;&amp;icy;&amp;iecy; &amp;scy;&amp;acy;&amp;tcy;&amp;acy;&amp;ncy;&amp;icy;&amp;ncy;&amp;scy;&amp;kcy;&amp;icy;&amp;mcy; &amp;gcy;&amp;rcy;&amp;icy;&amp;bcy;&amp;ocy;&amp;mcy; - &amp;Ocy;&amp;tcy;&amp;rcy;&amp;acy;&amp;vcy;&amp;lcy;&amp;iecy;&amp;ncy;&amp;icy;&amp;yacy;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012160" y="2204864"/>
            <a:ext cx="2016224" cy="1368152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5940152" y="3573016"/>
            <a:ext cx="22284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Сатанинский гриб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19672" y="3573016"/>
            <a:ext cx="11897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Мухомор</a:t>
            </a:r>
          </a:p>
        </p:txBody>
      </p:sp>
      <p:pic>
        <p:nvPicPr>
          <p:cNvPr id="71688" name="Picture 8" descr="&amp;Pcy;&amp;ocy;&amp;lcy;&amp;iecy;&amp;zcy;&amp;ncy;&amp;ncy;&amp;ycy;&amp;iecy; &amp;scy;&amp;ocy;&amp;vcy;&amp;iecy;&amp;tcy;&amp;ycy; &amp;Zcy;&amp;acy;&amp;pcy;&amp;icy;&amp;scy;&amp;icy; &amp;vcy; &amp;rcy;&amp;ucy;&amp;bcy;&amp;rcy;&amp;icy;&amp;kcy;&amp;iecy; &amp;Pcy;&amp;ocy;&amp;lcy;&amp;iecy;&amp;zcy;&amp;ncy;&amp;ncy;&amp;ycy;&amp;iecy; &amp;scy;&amp;ocy;&amp;vcy;&amp;iecy;&amp;tcy;&amp;ycy; &amp;Dcy;&amp;ncy;&amp;iecy;&amp;vcy;&amp;ncy;&amp;icy;&amp;kcy; Gallina_v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275856" y="4221088"/>
            <a:ext cx="2604664" cy="136815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3707904" y="5589240"/>
            <a:ext cx="18117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Ложные опята</a:t>
            </a:r>
          </a:p>
        </p:txBody>
      </p:sp>
      <p:pic>
        <p:nvPicPr>
          <p:cNvPr id="71690" name="Picture 10" descr="&amp;Pcy;&amp;ocy; &amp;lcy;&amp;icy;&amp;scy;&amp;icy;&amp;chcy;&amp;kcy;&amp;icy; &amp;vcy; &amp;lcy;&amp;iecy;&amp;scy; &amp;pcy;&amp;ocy;&amp;jcy;&amp;dcy;&amp;iecy;&amp;mcy;. - &amp;Acy;&amp;rcy;&amp;khcy;&amp;icy;&amp;vcy; &amp;Tcy;&amp;ucy;&amp;lcy;&amp;softcy;&amp;scy;&amp;kcy;&amp;icy;&amp;khcy; &amp;ncy;&amp;ocy;&amp;vcy;&amp;ocy;&amp;scy;&amp;tcy;&amp;iecy;&amp;jcy; - MySlo.ru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012160" y="4221088"/>
            <a:ext cx="2016224" cy="1368152"/>
          </a:xfrm>
          <a:prstGeom prst="rect">
            <a:avLst/>
          </a:prstGeom>
          <a:noFill/>
        </p:spPr>
      </p:pic>
      <p:pic>
        <p:nvPicPr>
          <p:cNvPr id="71692" name="Picture 12" descr="&amp;scy;&amp;ocy;&amp;vcy;&amp;iecy;&amp;tcy;&amp;ycy; &amp;Tcy;&amp;ucy;&amp;lcy;&amp;acy; &amp;kcy;&amp;lcy;&amp;ucy;&amp;bcy; - &amp;ocy;&amp;tcy;&amp;zcy;&amp;ycy;&amp;vcy;&amp;ycy;, &amp;tcy;&amp;ucy;&amp;lcy;&amp;acy; &amp;fcy;&amp;ocy;&amp;tcy;&amp;ocy;, &amp;acy;&amp;fcy;&amp;icy;&amp;shcy;&amp;acy; - &amp;scy;&amp;ocy;&amp;bcy;&amp;ycy;&amp;tcy;&amp;icy;&amp;yacy; &amp;icy; &amp;ncy;&amp;ocy;&amp;vcy;&amp;ocy;&amp;scy;&amp;tcy;&amp;icy;, &amp;mcy;&amp;acy;&amp;gcy;&amp;acy;&amp;zcy;&amp;icy;&amp;ncy;&amp;ycy;, &amp;scy;&amp;pcy;&amp;rcy;&amp;acy;&amp;vcy;&amp;ocy;&amp;chcy;&amp;ncy;&amp;icy;&amp;kcy; &amp;gcy;&amp;ocy;&amp;rcy;&amp;ocy;&amp;dcy;&amp;acy;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115616" y="4221088"/>
            <a:ext cx="2034952" cy="136815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331640" y="5589240"/>
            <a:ext cx="16225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Ложные </a:t>
            </a:r>
          </a:p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белые грибы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516216" y="5589240"/>
            <a:ext cx="117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Ложные </a:t>
            </a:r>
          </a:p>
          <a:p>
            <a:pPr algn="ctr"/>
            <a:r>
              <a:rPr lang="ru-RU" sz="1600" b="1" dirty="0">
                <a:ln w="1905"/>
                <a:solidFill>
                  <a:srgbClr val="B8847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лисички</a:t>
            </a:r>
          </a:p>
        </p:txBody>
      </p:sp>
      <p:pic>
        <p:nvPicPr>
          <p:cNvPr id="71694" name="Picture 14" descr="Warning Icon &amp;Scy;&amp;tcy;&amp;ocy;&amp;kcy;&amp;ocy;&amp;vcy;&amp;acy;&amp;yacy; &amp;fcy;&amp;ocy;&amp;tcy;&amp;ocy;&amp;gcy;&amp;rcy;&amp;acy;&amp;fcy;&amp;icy;&amp;yacy; 47738266 : Shutterstock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1547664" y="1124744"/>
            <a:ext cx="864096" cy="864096"/>
          </a:xfrm>
          <a:prstGeom prst="rect">
            <a:avLst/>
          </a:prstGeom>
          <a:noFill/>
        </p:spPr>
      </p:pic>
      <p:pic>
        <p:nvPicPr>
          <p:cNvPr id="37" name="Picture 14" descr="Warning Icon &amp;Scy;&amp;tcy;&amp;ocy;&amp;kcy;&amp;ocy;&amp;vcy;&amp;acy;&amp;yacy; &amp;fcy;&amp;ocy;&amp;tcy;&amp;ocy;&amp;gcy;&amp;rcy;&amp;acy;&amp;fcy;&amp;icy;&amp;yacy; 47738266 : Shutterstock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6732240" y="1124744"/>
            <a:ext cx="864096" cy="86409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2915816" y="1124744"/>
            <a:ext cx="32383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Georgia" pitchFamily="18" charset="0"/>
              </a:rPr>
              <a:t>Ядовитые</a:t>
            </a:r>
          </a:p>
        </p:txBody>
      </p:sp>
    </p:spTree>
    <p:extLst>
      <p:ext uri="{BB962C8B-B14F-4D97-AF65-F5344CB8AC3E}">
        <p14:creationId xmlns="" xmlns:p14="http://schemas.microsoft.com/office/powerpoint/2010/main" val="9995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1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Warning Icon &amp;Scy;&amp;tcy;&amp;ocy;&amp;kcy;&amp;ocy;&amp;vcy;&amp;acy;&amp;yacy; &amp;fcy;&amp;ocy;&amp;tcy;&amp;ocy;&amp;gcy;&amp;rcy;&amp;acy;&amp;fcy;&amp;icy;&amp;yacy; 47738266 : Shutterstock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2123728" y="980728"/>
            <a:ext cx="5184576" cy="5112568"/>
          </a:xfrm>
          <a:prstGeom prst="rect">
            <a:avLst/>
          </a:prstGeom>
          <a:noFill/>
        </p:spPr>
      </p:pic>
      <p:grpSp>
        <p:nvGrpSpPr>
          <p:cNvPr id="2" name="Группа 24"/>
          <p:cNvGrpSpPr/>
          <p:nvPr/>
        </p:nvGrpSpPr>
        <p:grpSpPr>
          <a:xfrm>
            <a:off x="0" y="6165304"/>
            <a:ext cx="9144000" cy="692696"/>
            <a:chOff x="0" y="5832589"/>
            <a:chExt cx="9144000" cy="10254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5877272"/>
              <a:ext cx="9144000" cy="980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" name="Picture 2" descr="&amp;Pcy;&amp;ocy;&amp;dcy;&amp;bcy;&amp;iecy;&amp;rcy;&amp;iecy;&amp;zcy;&amp;ocy;&amp;vcy;&amp;icy;&amp;kcy; (Leccinum scabrum) &amp;Gcy;&amp;Rcy;&amp;Icy;&amp;Bcy;&amp;hardcy;.&amp;Rcy;&amp;Fcy;- &amp;scy;&amp;hardcy;&amp;iecy;&amp;dcy;&amp;ocy;&amp;bcy;&amp;ncy;&amp;ycy;&amp;iecy; &amp;bcy;&amp;iecy;&amp;lcy;&amp;ycy;&amp;iecy; &amp;gcy;&amp;rcy;&amp;icy;&amp;bcy;&amp;ycy;, &amp;lcy;&amp;icy;&amp;scy;&amp;icy;&amp;chcy;&amp;kcy;&amp;icy;, &amp;gcy;&amp;rcy;&amp;icy;&amp;bcy;&amp;ncy;&amp;ycy;&amp;iecy; &amp;mcy;&amp;iecy;&amp;scy;&amp;tcy;&amp;acy; &amp;icy; &amp;rcy;&amp;iecy;&amp;tscy;&amp;iecy;&amp;pcy;&amp;tcy;&amp;ycy; - &amp;kcy;&amp;acy;&amp;kcy; &amp;pcy;&amp;rcy;&amp;icy;&amp;gcy;&amp;ocy;&amp;tcy;&amp;ocy;&amp;vcy;&amp;icy;&amp;tcy;&amp;softcy;, &amp;scy;&amp;ocy;&amp;lcy;&amp;icy;&amp;tcy;&amp;softcy; &amp;icy; &amp;mcy;&amp;acy;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5884891"/>
              <a:ext cx="1115616" cy="973108"/>
            </a:xfrm>
            <a:prstGeom prst="rect">
              <a:avLst/>
            </a:prstGeom>
            <a:noFill/>
          </p:spPr>
        </p:pic>
        <p:pic>
          <p:nvPicPr>
            <p:cNvPr id="8" name="Picture 14" descr="&amp;Kcy;&amp;acy;&amp;kcy; &amp;pcy;&amp;rcy;&amp;acy;&amp;vcy;&amp;icy;&amp;lcy;&amp;softcy;&amp;ncy;&amp;ocy; &amp;chcy;&amp;icy;&amp;scy;&amp;tcy;&amp;icy;&amp;tcy;&amp;softcy; &amp;rcy;&amp;acy;&amp;zcy;&amp;lcy;&amp;icy;&amp;chcy;&amp;ncy;&amp;ycy;&amp;iecy; &amp;gcy;&amp;rcy;&amp;icy;&amp;bcy;&amp;ycy;?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07904" y="5900959"/>
              <a:ext cx="1584176" cy="957041"/>
            </a:xfrm>
            <a:prstGeom prst="rect">
              <a:avLst/>
            </a:prstGeom>
            <a:noFill/>
          </p:spPr>
        </p:pic>
        <p:pic>
          <p:nvPicPr>
            <p:cNvPr id="9" name="Picture 16" descr="&amp;Dcy;&amp;iecy;&amp;tcy;&amp;scy;&amp;kcy;&amp;acy;&amp;yacy; &amp;scy;&amp;tcy;&amp;rcy;&amp;acy;&amp;ncy;&amp;icy;&amp;chcy;&amp;kcy;&amp;acy;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63688" y="5897312"/>
              <a:ext cx="1224136" cy="960688"/>
            </a:xfrm>
            <a:prstGeom prst="rect">
              <a:avLst/>
            </a:prstGeom>
            <a:noFill/>
          </p:spPr>
        </p:pic>
        <p:pic>
          <p:nvPicPr>
            <p:cNvPr id="10" name="Picture 18" descr="&amp;Rcy;&amp;acy;&amp;dcy;&amp;ocy;&amp;scy;&amp;tcy;&amp;icy; &amp;zhcy;&amp;icy;&amp;zcy;&amp;ncy;&amp;icy; &amp;dcy;&amp;lcy;&amp;yacy; &amp;tcy;&amp;iecy;&amp;khcy;, &amp;kcy;&amp;tcy;&amp;ocy; &amp;pcy;&amp;rcy;&amp;icy;&amp;kcy;&amp;ocy;&amp;vcy;&amp;acy;&amp;ncy; &amp;kcy; &amp;dcy;&amp;ocy;&amp;mcy;&amp;ucy; :: &amp;Pcy;&amp;rcy;&amp;ocy;&amp;scy;&amp;mcy;&amp;ocy;&amp;tcy;&amp;rcy; &amp;tcy;&amp;iecy;&amp;mcy;&amp;ycy; - &amp;Gcy;&amp;rcy;&amp;icy;&amp;bcy;&amp;ycy; &amp;icy; &amp;YAcy;&amp;gcy;&amp;ocy;&amp;dcy;&amp;ycy; &amp;dcy;&amp;lcy;&amp;yacy; &amp;Rcy;&amp;ocy;&amp;scy;&amp;scy;&amp;icy;&amp;icy; 2013&amp;gcy; b color=darkred &amp;Gcy;&amp;rcy;&amp;icy;&amp;bcy;&amp;ycy; &amp;icy; &amp;YAcy;&amp;gcy;&amp;ocy;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5879924"/>
              <a:ext cx="1296144" cy="978076"/>
            </a:xfrm>
            <a:prstGeom prst="rect">
              <a:avLst/>
            </a:prstGeom>
            <a:noFill/>
          </p:spPr>
        </p:pic>
        <p:pic>
          <p:nvPicPr>
            <p:cNvPr id="13" name="Picture 4" descr="&amp;Bcy;&amp;iecy;&amp;lcy;&amp;ycy;&amp;iecy; &amp;gcy;&amp;rcy;&amp;icy;&amp;bcy;&amp;ycy; &amp;pcy;&amp;ocy;&amp;mcy;&amp;ocy;&amp;gcy;&amp;ucy;&amp;tcy; &amp;khcy;&amp;ucy;&amp;dcy;&amp;iecy;&amp;tcy;&amp;softcy; - &amp;Ncy;&amp;ocy;&amp;vcy;&amp;ocy;&amp;scy;&amp;tcy;&amp;icy; &amp;mcy;&amp;iecy;&amp;dcy;&amp;icy;&amp;tscy;&amp;icy;&amp;ncy;&amp;ycy; / Likar.INFO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5360" y="5832589"/>
              <a:ext cx="1188640" cy="1025411"/>
            </a:xfrm>
            <a:prstGeom prst="rect">
              <a:avLst/>
            </a:prstGeom>
            <a:noFill/>
          </p:spPr>
        </p:pic>
      </p:grpSp>
      <p:grpSp>
        <p:nvGrpSpPr>
          <p:cNvPr id="16" name="Группа 23"/>
          <p:cNvGrpSpPr/>
          <p:nvPr/>
        </p:nvGrpSpPr>
        <p:grpSpPr>
          <a:xfrm>
            <a:off x="8316416" y="0"/>
            <a:ext cx="827584" cy="6165304"/>
            <a:chOff x="7956375" y="0"/>
            <a:chExt cx="1187625" cy="587727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56376" y="0"/>
              <a:ext cx="1187624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6" descr="&amp;Scy;&amp;ycy;&amp;rcy;&amp;ocy;&amp;iecy;&amp;zhcy;&amp;kcy;&amp;acy; &amp;kcy;&amp;rcy;&amp;acy;&amp;scy;&amp;icy;&amp;vcy;&amp;acy;&amp;yacy; Russula lepida &amp;ocy;&amp;ncy;&amp;lcy;&amp;acy;&amp;jcy;&amp;ncy; &amp;zhcy;&amp;ucy;&amp;rcy;&amp;ncy;&amp;acy;&amp;lcy;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5" y="4365104"/>
              <a:ext cx="1187625" cy="930487"/>
            </a:xfrm>
            <a:prstGeom prst="rect">
              <a:avLst/>
            </a:prstGeom>
            <a:noFill/>
          </p:spPr>
        </p:pic>
        <p:pic>
          <p:nvPicPr>
            <p:cNvPr id="5" name="Picture 8" descr="http://ziza.qip.ru/other/032007/22/wikimedia/misc/016_misc_55912.jpg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0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2" name="Picture 22" descr="&amp;Ocy;&amp;pcy;&amp;iecy;&amp;ncy;&amp;ocy;&amp;kcy; &amp;ocy;&amp;scy;&amp;iecy;&amp;ncy;&amp;ncy;&amp;icy;&amp;jcy; &amp;fcy;&amp;ocy;&amp;tcy;&amp;ocy; - 13 &amp;Mcy;&amp;acy;&amp;yacy; 2013 - &amp;Gcy;&amp;rcy;&amp;icy;&amp;bcy;&amp;ncy;&amp;acy;&amp;yacy; &amp;ecy;&amp;ncy;&amp;tscy;&amp;icy;&amp;kcy;&amp;lcy;&amp;ocy;&amp;pcy;&amp;iecy;&amp;dcy;&amp;icy;&amp;yacy;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2924944"/>
              <a:ext cx="1187624" cy="936104"/>
            </a:xfrm>
            <a:prstGeom prst="rect">
              <a:avLst/>
            </a:prstGeom>
            <a:noFill/>
          </p:spPr>
        </p:pic>
        <p:pic>
          <p:nvPicPr>
            <p:cNvPr id="14" name="Picture 24" descr="&amp;Vcy;&amp;ycy;&amp;rcy;&amp;acy;&amp;shchcy;&amp;icy;&amp;vcy;&amp;acy;&amp;iecy;&amp;mcy; &amp;Gcy;&amp;rcy;&amp;icy;&amp;bcy;&amp;ycy; Supersadovod - &amp;ocy; &amp;scy;&amp;acy;&amp;dcy;&amp;iecy; &amp;icy; &amp;ocy;&amp;gcy;&amp;ocy;&amp;rcy;&amp;ocy;&amp;dcy;&amp;iecy; &amp;pcy;&amp;rcy;&amp;ocy;&amp;scy;&amp;tcy;&amp;ocy; &amp;icy; &amp;icy;&amp;ncy;&amp;tcy;&amp;iecy;&amp;rcy;&amp;iecy;&amp;scy;&amp;ncy;&amp;ocy;"/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56376" y="1484784"/>
              <a:ext cx="1187624" cy="908746"/>
            </a:xfrm>
            <a:prstGeom prst="rect">
              <a:avLst/>
            </a:prstGeom>
            <a:noFill/>
          </p:spPr>
        </p:pic>
      </p:grpSp>
      <p:grpSp>
        <p:nvGrpSpPr>
          <p:cNvPr id="17" name="Группа 22"/>
          <p:cNvGrpSpPr/>
          <p:nvPr/>
        </p:nvGrpSpPr>
        <p:grpSpPr>
          <a:xfrm>
            <a:off x="0" y="0"/>
            <a:ext cx="827584" cy="6165304"/>
            <a:chOff x="0" y="0"/>
            <a:chExt cx="1116756" cy="58772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0"/>
              <a:ext cx="1115616" cy="58772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10" descr="&amp;Lcy;&amp;iecy;&amp;chcy;&amp;iecy;&amp;ncy;&amp;icy;&amp;iecy; &amp;pcy;&amp;tcy;&amp;icy;&amp;tscy;, &amp;scy;&amp;ocy;&amp;dcy;&amp;iecy;&amp;rcy;&amp;zhcy;&amp;acy;&amp;ncy;&amp;icy;&amp;iecy; &amp;pcy;&amp;ocy;&amp;pcy;&amp;ucy;&amp;gcy;&amp;acy;&amp;iecy;&amp;vcy;, &amp;scy;&amp;ocy;&amp;vcy;, &amp;pcy;&amp;iecy;&amp;vcy;&amp;chcy;&amp;icy;&amp;khcy;, &amp;vcy;&amp;rcy;&amp;acy;&amp;ncy;&amp;ocy;&amp;vcy;&amp;ycy;&amp;khcy;, &amp;khcy;&amp;icy;&amp;shchcy;&amp;ncy;&amp;ycy;&amp;khcy; &amp;pcy;&amp;tcy;&amp;icy;&amp;tscy; &amp;Rcy;&amp;ucy;&amp;scy;&amp;scy;&amp;kcy;&amp;acy;&amp;yacy; &amp;vcy;&amp;iecy;&amp;rcy;&amp;scy;&amp;icy;&amp;yacy; Invision Power Board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484784"/>
              <a:ext cx="1116756" cy="936104"/>
            </a:xfrm>
            <a:prstGeom prst="rect">
              <a:avLst/>
            </a:prstGeom>
            <a:noFill/>
          </p:spPr>
        </p:pic>
        <p:pic>
          <p:nvPicPr>
            <p:cNvPr id="7" name="Picture 12" descr="&amp;Fcy;&amp;lcy;&amp;ocy;&amp;rcy;&amp;acy; &amp;icy; &amp;Fcy;&amp;acy;&amp;ucy;&amp;ncy;&amp;acy; &amp;icy;&amp;gcy;&amp;rcy;&amp;acy; &amp;pcy;&amp;ocy; &amp;pcy;&amp;ocy;&amp;scy;&amp;lcy;&amp;iecy;&amp;dcy;&amp;ncy;&amp;iecy;&amp;jcy; &amp;bcy;&amp;ucy;&amp;kcy;&amp;vcy;&amp;iecy; - &amp;chcy;&amp;iecy;&amp;rcy;&amp;iecy;&amp;dcy;&amp;ocy;&amp;vcy;&amp;acy;&amp;ncy;&amp;icy;&amp;iecy; - &amp;Scy;&amp;tcy;&amp;rcy;&amp;acy;&amp;ncy;&amp;icy;&amp;tscy;&amp;acy; 90 - &amp;Icy;&amp;gcy;&amp;rcy;&amp;ycy;, &amp;tcy;&amp;iecy;&amp;scy;&amp;tcy;&amp;ycy;, &amp;acy;&amp;scy;&amp;scy;&amp;ocy;&amp;tscy;&amp;icy;&amp;acy;&amp;tscy;&amp;icy;&amp;icy; - &amp;Kcy;&amp;Acy;&amp;Zcy;&amp;Acy;&amp;KHcy;&amp;Scy;&amp;Tcy;&amp;Acy;&amp;Ncy;&amp;Scy;&amp;Kcy;&amp;Icy;&amp;Jcy; &amp;YUcy;&amp;Rcy;&amp;Icy;&amp;Dcy;&amp;Icy;&amp;CHcy;&amp;IEcy;&amp;Scy;&amp;Kcy;&amp;Icy;&amp;Jcy; &amp;Fcy;&amp;Ocy;&amp;Rcy;&amp;Ucy;&amp;Mcy; -"/>
            <p:cNvPicPr>
              <a:picLocks noChangeAspect="1" noChangeArrowheads="1"/>
            </p:cNvPicPr>
            <p:nvPr/>
          </p:nvPicPr>
          <p:blipFill>
            <a:blip r:embed="rId1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4437112"/>
              <a:ext cx="1108197" cy="936104"/>
            </a:xfrm>
            <a:prstGeom prst="rect">
              <a:avLst/>
            </a:prstGeom>
            <a:noFill/>
          </p:spPr>
        </p:pic>
        <p:pic>
          <p:nvPicPr>
            <p:cNvPr id="11" name="Picture 20" descr="&quot;&amp;Pcy;&amp;ocy; &amp;gcy;&amp;rcy;&amp;icy;&amp;bcy;&amp;ycy;&quot; &amp;Gcy;&amp;dcy;&amp;iecy; &amp;bcy;&amp;iecy;&amp;rcy;&amp;iocy;&amp;zcy;&amp;kcy;&amp;icy; &amp;dcy;&amp;acy; &amp;dcy;&amp;ucy;&amp;bcy;&amp;ycy; &amp;Lcy;&amp;iecy;&amp;tcy;&amp;ocy;&amp;mcy; &amp;vcy;&amp;ycy;&amp;rcy;&amp;ocy;&amp;scy;&amp;lcy;&amp;icy; &amp;gcy;&amp;rcy;&amp;icy;&amp;bcy;&amp;ycy;. &amp;Tcy;&amp;ucy;&amp;tcy; &amp;vcy;&amp;ocy;&amp;lcy;&amp;ncy;&amp;ucy;&amp;shcy;&amp;kcy;&amp;icy; &amp;icy; &amp;ocy;&amp;pcy;&amp;yacy;&amp;tcy;&amp;acy;, &amp;Tcy;&amp;acy;&amp;mcy; &amp;lcy;&amp;icy;&amp;scy;&amp;icy;&amp;chcy;&amp;kcy;&amp;icy; &amp;icy; &amp;mcy;&amp;acy;&amp;scy;&amp;lcy;&amp;yacy;&amp;tcy;&amp;acy;. &amp;Pcy;&amp;ocy;&amp;dcy; &amp;scy;&amp;ocy;&amp;scy;&amp;ncy;&amp;ocy;&amp;jcy; &amp;bcy;&amp;ocy;&amp;rcy;&amp;ocy;&amp;vcy;&amp;icy;&amp;kcy;&amp;icy;, &amp;Tcy;&amp;acy;&amp;kcy; &amp;icy;&amp;mcy; &amp;rcy;&amp;acy;&amp;dcy;"/>
            <p:cNvPicPr>
              <a:picLocks noChangeAspect="1" noChangeArrowheads="1"/>
            </p:cNvPicPr>
            <p:nvPr/>
          </p:nvPicPr>
          <p:blipFill>
            <a:blip r:embed="rId1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2996952"/>
              <a:ext cx="1115616" cy="942371"/>
            </a:xfrm>
            <a:prstGeom prst="rect">
              <a:avLst/>
            </a:prstGeom>
            <a:noFill/>
          </p:spPr>
        </p:pic>
        <p:pic>
          <p:nvPicPr>
            <p:cNvPr id="15" name="Picture 28" descr="&amp;Pcy;&amp;ocy;&amp;dcy; &amp;bcy;&amp;iecy;&amp;rcy;&amp;iecy;&amp;zcy;&amp;acy;&amp;mcy;&amp;icy; &amp;icy; &amp;ocy;&amp;scy;&amp;icy;&amp;ncy;&amp;acy;&amp;mcy;&amp;icy;"/>
            <p:cNvPicPr>
              <a:picLocks noChangeAspect="1" noChangeArrowheads="1"/>
            </p:cNvPicPr>
            <p:nvPr/>
          </p:nvPicPr>
          <p:blipFill>
            <a:blip r:embed="rId1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1115616" cy="949240"/>
            </a:xfrm>
            <a:prstGeom prst="rect">
              <a:avLst/>
            </a:prstGeom>
            <a:noFill/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187624" y="188640"/>
            <a:ext cx="676875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  <a:latin typeface="Georgia" pitchFamily="18" charset="0"/>
              </a:rPr>
              <a:t>Важные советы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4127" y="1196752"/>
            <a:ext cx="724038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 Плодовое тело гриба срезают или выкручивают,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не нарушая грибницу.</a:t>
            </a:r>
            <a:r>
              <a:rPr lang="ru-RU" sz="11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sz="800" b="1" dirty="0">
              <a:ln w="1905"/>
              <a:gradFill>
                <a:gsLst>
                  <a:gs pos="0">
                    <a:srgbClr val="8E736A">
                      <a:shade val="20000"/>
                      <a:satMod val="200000"/>
                    </a:srgbClr>
                  </a:gs>
                  <a:gs pos="78000">
                    <a:srgbClr val="8E736A">
                      <a:tint val="90000"/>
                      <a:shade val="89000"/>
                      <a:satMod val="220000"/>
                    </a:srgbClr>
                  </a:gs>
                  <a:gs pos="100000">
                    <a:srgbClr val="8E736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 Собирай только молодые и известные тебе грибы.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Помни отличительные признаки ядовитых грибов.</a:t>
            </a:r>
          </a:p>
          <a:p>
            <a:endParaRPr lang="ru-RU" sz="800" b="1" dirty="0">
              <a:ln w="1905"/>
              <a:gradFill>
                <a:gsLst>
                  <a:gs pos="0">
                    <a:srgbClr val="8E736A">
                      <a:shade val="20000"/>
                      <a:satMod val="200000"/>
                    </a:srgbClr>
                  </a:gs>
                  <a:gs pos="78000">
                    <a:srgbClr val="8E736A">
                      <a:tint val="90000"/>
                      <a:shade val="89000"/>
                      <a:satMod val="220000"/>
                    </a:srgbClr>
                  </a:gs>
                  <a:gs pos="100000">
                    <a:srgbClr val="8E736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 Старыми и несъедобными грибами можно 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отравиться. Не пробуй грибы на вкус.</a:t>
            </a:r>
          </a:p>
          <a:p>
            <a:endParaRPr lang="ru-RU" sz="800" b="1" dirty="0">
              <a:ln w="1905"/>
              <a:gradFill>
                <a:gsLst>
                  <a:gs pos="0">
                    <a:srgbClr val="8E736A">
                      <a:shade val="20000"/>
                      <a:satMod val="200000"/>
                    </a:srgbClr>
                  </a:gs>
                  <a:gs pos="78000">
                    <a:srgbClr val="8E736A">
                      <a:tint val="90000"/>
                      <a:shade val="89000"/>
                      <a:satMod val="220000"/>
                    </a:srgbClr>
                  </a:gs>
                  <a:gs pos="100000">
                    <a:srgbClr val="8E736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 Не собирай грибы на газонах, в скверах, вдоль 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автострад – они впитывают вредные вещества.</a:t>
            </a:r>
          </a:p>
          <a:p>
            <a:endParaRPr lang="ru-RU" sz="800" b="1" dirty="0">
              <a:ln w="1905"/>
              <a:gradFill>
                <a:gsLst>
                  <a:gs pos="0">
                    <a:srgbClr val="8E736A">
                      <a:shade val="20000"/>
                      <a:satMod val="200000"/>
                    </a:srgbClr>
                  </a:gs>
                  <a:gs pos="78000">
                    <a:srgbClr val="8E736A">
                      <a:tint val="90000"/>
                      <a:shade val="89000"/>
                      <a:satMod val="220000"/>
                    </a:srgbClr>
                  </a:gs>
                  <a:gs pos="100000">
                    <a:srgbClr val="8E736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 Не уничтожай старые и ядовитые грибы – они 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нужны лесу.</a:t>
            </a:r>
          </a:p>
          <a:p>
            <a:endParaRPr lang="ru-RU" sz="800" b="1" dirty="0">
              <a:ln w="1905"/>
              <a:gradFill>
                <a:gsLst>
                  <a:gs pos="0">
                    <a:srgbClr val="8E736A">
                      <a:shade val="20000"/>
                      <a:satMod val="200000"/>
                    </a:srgbClr>
                  </a:gs>
                  <a:gs pos="78000">
                    <a:srgbClr val="8E736A">
                      <a:tint val="90000"/>
                      <a:shade val="89000"/>
                      <a:satMod val="220000"/>
                    </a:srgbClr>
                  </a:gs>
                  <a:gs pos="100000">
                    <a:srgbClr val="8E736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rgbClr val="8E736A">
                        <a:shade val="20000"/>
                        <a:satMod val="200000"/>
                      </a:srgbClr>
                    </a:gs>
                    <a:gs pos="78000">
                      <a:srgbClr val="8E736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E736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 Грибы готовят в день сбора.</a:t>
            </a:r>
          </a:p>
          <a:p>
            <a:endParaRPr lang="ru-RU" sz="2400" b="1" dirty="0">
              <a:ln w="1905"/>
              <a:gradFill>
                <a:gsLst>
                  <a:gs pos="0">
                    <a:srgbClr val="8E736A">
                      <a:shade val="20000"/>
                      <a:satMod val="200000"/>
                    </a:srgbClr>
                  </a:gs>
                  <a:gs pos="78000">
                    <a:srgbClr val="8E736A">
                      <a:tint val="90000"/>
                      <a:shade val="89000"/>
                      <a:satMod val="220000"/>
                    </a:srgbClr>
                  </a:gs>
                  <a:gs pos="100000">
                    <a:srgbClr val="8E736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>
              <a:ln w="1905"/>
              <a:gradFill>
                <a:gsLst>
                  <a:gs pos="0">
                    <a:srgbClr val="8E736A">
                      <a:shade val="20000"/>
                      <a:satMod val="200000"/>
                    </a:srgbClr>
                  </a:gs>
                  <a:gs pos="78000">
                    <a:srgbClr val="8E736A">
                      <a:tint val="90000"/>
                      <a:shade val="89000"/>
                      <a:satMod val="220000"/>
                    </a:srgbClr>
                  </a:gs>
                  <a:gs pos="100000">
                    <a:srgbClr val="8E736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2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8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6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8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285</Words>
  <Application>Microsoft Office PowerPoint</Application>
  <PresentationFormat>Экран (4:3)</PresentationFormat>
  <Paragraphs>136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Начальная</vt:lpstr>
      <vt:lpstr>1_Начальная</vt:lpstr>
      <vt:lpstr>2_Начальная</vt:lpstr>
      <vt:lpstr>3_Начальная</vt:lpstr>
      <vt:lpstr>4_Начальная</vt:lpstr>
      <vt:lpstr>5_Начальная</vt:lpstr>
      <vt:lpstr>6_Начальная</vt:lpstr>
      <vt:lpstr>7_Начальная</vt:lpstr>
      <vt:lpstr>8_Начальная</vt:lpstr>
      <vt:lpstr>9_Начальная</vt:lpstr>
      <vt:lpstr>10_Начальная</vt:lpstr>
      <vt:lpstr>11_Начальная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3</cp:revision>
  <dcterms:created xsi:type="dcterms:W3CDTF">2015-02-05T10:03:56Z</dcterms:created>
  <dcterms:modified xsi:type="dcterms:W3CDTF">2015-02-05T17:58:18Z</dcterms:modified>
</cp:coreProperties>
</file>