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56" r:id="rId8"/>
    <p:sldMasterId id="2147483768" r:id="rId9"/>
  </p:sldMasterIdLst>
  <p:sldIdLst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7" r:id="rId17"/>
    <p:sldId id="265" r:id="rId18"/>
    <p:sldId id="26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671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336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9223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3192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094890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6030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387926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382489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4036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8B92-A7DE-4F1A-94B2-41BA61E955C5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D3EA-9993-4238-AF3B-B734481D6BDF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1483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9091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1556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2955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9229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35221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2450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053227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62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304014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206279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8103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8B92-A7DE-4F1A-94B2-41BA61E955C5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D3EA-9993-4238-AF3B-B734481D6BDF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153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0515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5481813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6024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1569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09860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08900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9605470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7541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7822974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136770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1361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4518101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8B92-A7DE-4F1A-94B2-41BA61E955C5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D3EA-9993-4238-AF3B-B734481D6BDF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26378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0700916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8863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4613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34463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82310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792926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8073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095886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599053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1512669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88768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8B92-A7DE-4F1A-94B2-41BA61E955C5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D3EA-9993-4238-AF3B-B734481D6BDF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37743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208498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1341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44522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68672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69829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5728724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4978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69221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7805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5392673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05617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8B92-A7DE-4F1A-94B2-41BA61E955C5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D3EA-9993-4238-AF3B-B734481D6BDF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14130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5010427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282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69245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39436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01995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6626642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5091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8B92-A7DE-4F1A-94B2-41BA61E955C5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D3EA-9993-4238-AF3B-B734481D6BDF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02657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47982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41762844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98377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8B92-A7DE-4F1A-94B2-41BA61E955C5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D3EA-9993-4238-AF3B-B734481D6BDF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15876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2086015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369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33559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78898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11295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900730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1043162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9499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0992510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647711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18930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8B92-A7DE-4F1A-94B2-41BA61E955C5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D3EA-9993-4238-AF3B-B734481D6BDF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07610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3500994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1672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86456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523852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173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5205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3977441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0849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6316908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5308034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27341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8B92-A7DE-4F1A-94B2-41BA61E955C5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D3EA-9993-4238-AF3B-B734481D6BDF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61103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9441244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0321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56301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6415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2/5/2015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483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2/5/2015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122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2/5/2015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724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2/5/2015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986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2/5/2015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344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2/5/2015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42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2/5/2015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069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2/5/2015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619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2/5/2015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268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" Type="http://schemas.openxmlformats.org/officeDocument/2006/relationships/image" Target="../media/image16.jpeg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pn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32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18" Type="http://schemas.openxmlformats.org/officeDocument/2006/relationships/image" Target="../media/image37.jpeg"/><Relationship Id="rId3" Type="http://schemas.openxmlformats.org/officeDocument/2006/relationships/image" Target="../media/image17.jpeg"/><Relationship Id="rId21" Type="http://schemas.openxmlformats.org/officeDocument/2006/relationships/image" Target="../media/image40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6.jpeg"/><Relationship Id="rId2" Type="http://schemas.openxmlformats.org/officeDocument/2006/relationships/image" Target="../media/image16.jpeg"/><Relationship Id="rId16" Type="http://schemas.openxmlformats.org/officeDocument/2006/relationships/image" Target="../media/image35.jpeg"/><Relationship Id="rId20" Type="http://schemas.openxmlformats.org/officeDocument/2006/relationships/image" Target="../media/image39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34.jpeg"/><Relationship Id="rId10" Type="http://schemas.openxmlformats.org/officeDocument/2006/relationships/image" Target="../media/image24.jpeg"/><Relationship Id="rId19" Type="http://schemas.openxmlformats.org/officeDocument/2006/relationships/image" Target="../media/image38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43.jpeg"/><Relationship Id="rId2" Type="http://schemas.openxmlformats.org/officeDocument/2006/relationships/image" Target="../media/image16.jpeg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41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18" Type="http://schemas.openxmlformats.org/officeDocument/2006/relationships/image" Target="../media/image4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46.jpeg"/><Relationship Id="rId2" Type="http://schemas.openxmlformats.org/officeDocument/2006/relationships/image" Target="../media/image16.jpeg"/><Relationship Id="rId16" Type="http://schemas.openxmlformats.org/officeDocument/2006/relationships/image" Target="../media/image45.jpe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44.jpeg"/><Relationship Id="rId10" Type="http://schemas.openxmlformats.org/officeDocument/2006/relationships/image" Target="../media/image24.jpeg"/><Relationship Id="rId19" Type="http://schemas.openxmlformats.org/officeDocument/2006/relationships/image" Target="../media/image48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49.pn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18" Type="http://schemas.openxmlformats.org/officeDocument/2006/relationships/image" Target="../media/image54.jpeg"/><Relationship Id="rId26" Type="http://schemas.openxmlformats.org/officeDocument/2006/relationships/image" Target="../media/image62.jpeg"/><Relationship Id="rId3" Type="http://schemas.openxmlformats.org/officeDocument/2006/relationships/image" Target="../media/image17.jpeg"/><Relationship Id="rId21" Type="http://schemas.openxmlformats.org/officeDocument/2006/relationships/image" Target="../media/image5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53.jpeg"/><Relationship Id="rId25" Type="http://schemas.openxmlformats.org/officeDocument/2006/relationships/image" Target="../media/image61.jpeg"/><Relationship Id="rId2" Type="http://schemas.openxmlformats.org/officeDocument/2006/relationships/image" Target="../media/image16.jpeg"/><Relationship Id="rId16" Type="http://schemas.openxmlformats.org/officeDocument/2006/relationships/image" Target="../media/image52.jpeg"/><Relationship Id="rId20" Type="http://schemas.openxmlformats.org/officeDocument/2006/relationships/image" Target="../media/image56.jpeg"/><Relationship Id="rId29" Type="http://schemas.openxmlformats.org/officeDocument/2006/relationships/image" Target="../media/image65.jpe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24" Type="http://schemas.openxmlformats.org/officeDocument/2006/relationships/image" Target="../media/image60.jpeg"/><Relationship Id="rId5" Type="http://schemas.openxmlformats.org/officeDocument/2006/relationships/image" Target="../media/image19.jpeg"/><Relationship Id="rId15" Type="http://schemas.openxmlformats.org/officeDocument/2006/relationships/image" Target="../media/image51.jpeg"/><Relationship Id="rId23" Type="http://schemas.openxmlformats.org/officeDocument/2006/relationships/image" Target="../media/image59.jpeg"/><Relationship Id="rId28" Type="http://schemas.openxmlformats.org/officeDocument/2006/relationships/image" Target="../media/image64.jpeg"/><Relationship Id="rId10" Type="http://schemas.openxmlformats.org/officeDocument/2006/relationships/image" Target="../media/image24.jpeg"/><Relationship Id="rId19" Type="http://schemas.openxmlformats.org/officeDocument/2006/relationships/image" Target="../media/image55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Relationship Id="rId22" Type="http://schemas.openxmlformats.org/officeDocument/2006/relationships/image" Target="../media/image58.jpeg"/><Relationship Id="rId27" Type="http://schemas.openxmlformats.org/officeDocument/2006/relationships/image" Target="../media/image63.jpeg"/><Relationship Id="rId30" Type="http://schemas.openxmlformats.org/officeDocument/2006/relationships/image" Target="../media/image6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2946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5445224"/>
              <a:ext cx="1619672" cy="1412776"/>
            </a:xfrm>
            <a:prstGeom prst="rect">
              <a:avLst/>
            </a:prstGeom>
            <a:noFill/>
          </p:spPr>
        </p:pic>
        <p:pic>
          <p:nvPicPr>
            <p:cNvPr id="82950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487816" y="4077072"/>
              <a:ext cx="1656184" cy="1412776"/>
            </a:xfrm>
            <a:prstGeom prst="rect">
              <a:avLst/>
            </a:prstGeom>
            <a:noFill/>
          </p:spPr>
        </p:pic>
        <p:pic>
          <p:nvPicPr>
            <p:cNvPr id="82952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7452320" y="0"/>
              <a:ext cx="1691680" cy="1412776"/>
            </a:xfrm>
            <a:prstGeom prst="rect">
              <a:avLst/>
            </a:prstGeom>
            <a:noFill/>
          </p:spPr>
        </p:pic>
        <p:pic>
          <p:nvPicPr>
            <p:cNvPr id="82954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0" y="1340768"/>
              <a:ext cx="1632182" cy="1368152"/>
            </a:xfrm>
            <a:prstGeom prst="rect">
              <a:avLst/>
            </a:prstGeom>
            <a:noFill/>
          </p:spPr>
        </p:pic>
        <p:pic>
          <p:nvPicPr>
            <p:cNvPr id="82956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0" y="4077072"/>
              <a:ext cx="1619672" cy="1368152"/>
            </a:xfrm>
            <a:prstGeom prst="rect">
              <a:avLst/>
            </a:prstGeom>
            <a:noFill/>
          </p:spPr>
        </p:pic>
        <p:pic>
          <p:nvPicPr>
            <p:cNvPr id="8295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3419872" y="5445224"/>
              <a:ext cx="2232249" cy="1412776"/>
            </a:xfrm>
            <a:prstGeom prst="rect">
              <a:avLst/>
            </a:prstGeom>
            <a:noFill/>
          </p:spPr>
        </p:pic>
        <p:pic>
          <p:nvPicPr>
            <p:cNvPr id="82960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1619672" y="5445224"/>
              <a:ext cx="1800200" cy="1412776"/>
            </a:xfrm>
            <a:prstGeom prst="rect">
              <a:avLst/>
            </a:prstGeom>
            <a:noFill/>
          </p:spPr>
        </p:pic>
        <p:pic>
          <p:nvPicPr>
            <p:cNvPr id="82962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5652120" y="5445224"/>
              <a:ext cx="1872208" cy="1412776"/>
            </a:xfrm>
            <a:prstGeom prst="rect">
              <a:avLst/>
            </a:prstGeom>
            <a:noFill/>
          </p:spPr>
        </p:pic>
        <p:pic>
          <p:nvPicPr>
            <p:cNvPr id="82964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0" y="2708920"/>
              <a:ext cx="1619672" cy="1368152"/>
            </a:xfrm>
            <a:prstGeom prst="rect">
              <a:avLst/>
            </a:prstGeom>
            <a:noFill/>
          </p:spPr>
        </p:pic>
        <p:pic>
          <p:nvPicPr>
            <p:cNvPr id="82966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7486331" y="2708920"/>
              <a:ext cx="1657669" cy="1368152"/>
            </a:xfrm>
            <a:prstGeom prst="rect">
              <a:avLst/>
            </a:prstGeom>
            <a:noFill/>
          </p:spPr>
        </p:pic>
        <p:pic>
          <p:nvPicPr>
            <p:cNvPr id="82948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7487816" y="5429250"/>
              <a:ext cx="1656184" cy="1428750"/>
            </a:xfrm>
            <a:prstGeom prst="rect">
              <a:avLst/>
            </a:prstGeom>
            <a:noFill/>
          </p:spPr>
        </p:pic>
        <p:pic>
          <p:nvPicPr>
            <p:cNvPr id="82968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7452320" y="1340768"/>
              <a:ext cx="1691680" cy="1412802"/>
            </a:xfrm>
            <a:prstGeom prst="rect">
              <a:avLst/>
            </a:prstGeom>
            <a:noFill/>
          </p:spPr>
        </p:pic>
        <p:pic>
          <p:nvPicPr>
            <p:cNvPr id="82972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0" y="0"/>
              <a:ext cx="1619672" cy="1378124"/>
            </a:xfrm>
            <a:prstGeom prst="rect">
              <a:avLst/>
            </a:prstGeom>
            <a:noFill/>
          </p:spPr>
        </p:pic>
        <p:pic>
          <p:nvPicPr>
            <p:cNvPr id="82974" name="Picture 30" descr="Forest Wallpapers :: NoNaMe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>
              <a:off x="1619672" y="0"/>
              <a:ext cx="5904656" cy="5445224"/>
            </a:xfrm>
            <a:prstGeom prst="rect">
              <a:avLst/>
            </a:prstGeom>
            <a:noFill/>
          </p:spPr>
        </p:pic>
      </p:grpSp>
      <p:sp>
        <p:nvSpPr>
          <p:cNvPr id="17" name="Прямоугольник 16"/>
          <p:cNvSpPr/>
          <p:nvPr/>
        </p:nvSpPr>
        <p:spPr>
          <a:xfrm>
            <a:off x="2051720" y="188640"/>
            <a:ext cx="5086649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i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rgbClr val="D2DA7A">
                    <a:lumMod val="75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Царство</a:t>
            </a:r>
          </a:p>
          <a:p>
            <a:pPr algn="ctr"/>
            <a:r>
              <a:rPr lang="ru-RU" sz="8800" i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rgbClr val="D2DA7A">
                    <a:lumMod val="75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грибов</a:t>
            </a:r>
            <a:endParaRPr lang="ru-RU" sz="8800" b="1" i="1" dirty="0">
              <a:ln w="28575" cmpd="sng">
                <a:solidFill>
                  <a:srgbClr val="FFFFFF"/>
                </a:solidFill>
                <a:prstDash val="solid"/>
              </a:ln>
              <a:solidFill>
                <a:srgbClr val="D2DA7A">
                  <a:lumMod val="75000"/>
                </a:srgbClr>
              </a:solidFill>
              <a:effectLst>
                <a:glow rad="228600">
                  <a:srgbClr val="D2DA7A">
                    <a:satMod val="175000"/>
                    <a:alpha val="4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6846" y="4228921"/>
            <a:ext cx="32592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Georgia" panose="02040502050405020303" pitchFamily="18" charset="0"/>
              </a:rPr>
              <a:t>Презентацию подготовила</a:t>
            </a:r>
          </a:p>
          <a:p>
            <a:r>
              <a:rPr lang="ru-RU" i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Georgia" panose="02040502050405020303" pitchFamily="18" charset="0"/>
              </a:rPr>
              <a:t>учитель 1 класса «А»</a:t>
            </a:r>
          </a:p>
          <a:p>
            <a:r>
              <a:rPr lang="ru-RU" i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Georgia" panose="02040502050405020303" pitchFamily="18" charset="0"/>
              </a:rPr>
              <a:t>ГБОУ школы 237(СП242)</a:t>
            </a:r>
          </a:p>
          <a:p>
            <a:r>
              <a:rPr lang="ru-RU" i="1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Georgia" panose="02040502050405020303" pitchFamily="18" charset="0"/>
              </a:rPr>
              <a:t>Гронская</a:t>
            </a:r>
            <a:r>
              <a:rPr lang="ru-RU" i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Georgia" panose="02040502050405020303" pitchFamily="18" charset="0"/>
              </a:rPr>
              <a:t> Н.Н.</a:t>
            </a:r>
          </a:p>
        </p:txBody>
      </p:sp>
    </p:spTree>
    <p:extLst>
      <p:ext uri="{BB962C8B-B14F-4D97-AF65-F5344CB8AC3E}">
        <p14:creationId xmlns="" xmlns:p14="http://schemas.microsoft.com/office/powerpoint/2010/main" val="154903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82946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0" y="5445224"/>
                <a:ext cx="1619672" cy="1412776"/>
              </a:xfrm>
              <a:prstGeom prst="rect">
                <a:avLst/>
              </a:prstGeom>
              <a:noFill/>
            </p:spPr>
          </p:pic>
          <p:pic>
            <p:nvPicPr>
              <p:cNvPr id="82950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7487816" y="4077072"/>
                <a:ext cx="1656184" cy="1412776"/>
              </a:xfrm>
              <a:prstGeom prst="rect">
                <a:avLst/>
              </a:prstGeom>
              <a:noFill/>
            </p:spPr>
          </p:pic>
          <p:pic>
            <p:nvPicPr>
              <p:cNvPr id="82952" name="Picture 8" descr="http://ziza.qip.ru/other/032007/22/wikimedia/misc/016_misc_55912.jp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7452320" y="0"/>
                <a:ext cx="1691680" cy="1412776"/>
              </a:xfrm>
              <a:prstGeom prst="rect">
                <a:avLst/>
              </a:prstGeom>
              <a:noFill/>
            </p:spPr>
          </p:pic>
          <p:pic>
            <p:nvPicPr>
              <p:cNvPr id="82954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0" y="1340768"/>
                <a:ext cx="1632182" cy="1368152"/>
              </a:xfrm>
              <a:prstGeom prst="rect">
                <a:avLst/>
              </a:prstGeom>
              <a:noFill/>
            </p:spPr>
          </p:pic>
          <p:pic>
            <p:nvPicPr>
              <p:cNvPr id="82956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0" y="4077072"/>
                <a:ext cx="1619672" cy="1368152"/>
              </a:xfrm>
              <a:prstGeom prst="rect">
                <a:avLst/>
              </a:prstGeom>
              <a:noFill/>
            </p:spPr>
          </p:pic>
          <p:pic>
            <p:nvPicPr>
              <p:cNvPr id="8295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  <p:cNvPicPr>
                <a:picLocks noChangeAspect="1" noChangeArrowheads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3419872" y="5445224"/>
                <a:ext cx="2232249" cy="1412776"/>
              </a:xfrm>
              <a:prstGeom prst="rect">
                <a:avLst/>
              </a:prstGeom>
              <a:noFill/>
            </p:spPr>
          </p:pic>
          <p:pic>
            <p:nvPicPr>
              <p:cNvPr id="82960" name="Picture 16" descr="&amp;Dcy;&amp;iecy;&amp;tcy;&amp;scy;&amp;kcy;&amp;acy;&amp;yacy; &amp;scy;&amp;tcy;&amp;rcy;&amp;acy;&amp;ncy;&amp;icy;&amp;chcy;&amp;kcy;&amp;acy;"/>
              <p:cNvPicPr>
                <a:picLocks noChangeAspect="1" noChangeArrowheads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1619672" y="5445224"/>
                <a:ext cx="1800200" cy="1412776"/>
              </a:xfrm>
              <a:prstGeom prst="rect">
                <a:avLst/>
              </a:prstGeom>
              <a:noFill/>
            </p:spPr>
          </p:pic>
          <p:pic>
            <p:nvPicPr>
              <p:cNvPr id="82962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  <p:cNvPicPr>
                <a:picLocks noChangeAspect="1" noChangeArrowheads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5652120" y="5445224"/>
                <a:ext cx="1872208" cy="1412776"/>
              </a:xfrm>
              <a:prstGeom prst="rect">
                <a:avLst/>
              </a:prstGeom>
              <a:noFill/>
            </p:spPr>
          </p:pic>
          <p:pic>
            <p:nvPicPr>
              <p:cNvPr id="82964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  <p:cNvPicPr>
                <a:picLocks noChangeAspect="1" noChangeArrowheads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0" y="2708920"/>
                <a:ext cx="1619672" cy="1368152"/>
              </a:xfrm>
              <a:prstGeom prst="rect">
                <a:avLst/>
              </a:prstGeom>
              <a:noFill/>
            </p:spPr>
          </p:pic>
          <p:pic>
            <p:nvPicPr>
              <p:cNvPr id="82966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  <p:cNvPicPr>
                <a:picLocks noChangeAspect="1" noChangeArrowheads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 bwMode="auto">
              <a:xfrm>
                <a:off x="7486331" y="2708920"/>
                <a:ext cx="1657669" cy="1368152"/>
              </a:xfrm>
              <a:prstGeom prst="rect">
                <a:avLst/>
              </a:prstGeom>
              <a:noFill/>
            </p:spPr>
          </p:pic>
          <p:pic>
            <p:nvPicPr>
              <p:cNvPr id="82948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  <p:cNvPicPr>
                <a:picLocks noChangeAspect="1" noChangeArrowheads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 bwMode="auto">
              <a:xfrm>
                <a:off x="7487816" y="5429250"/>
                <a:ext cx="1656184" cy="1428750"/>
              </a:xfrm>
              <a:prstGeom prst="rect">
                <a:avLst/>
              </a:prstGeom>
              <a:noFill/>
            </p:spPr>
          </p:pic>
          <p:pic>
            <p:nvPicPr>
              <p:cNvPr id="82968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  <p:cNvPicPr>
                <a:picLocks noChangeAspect="1" noChangeArrowheads="1"/>
              </p:cNvPicPr>
              <p:nvPr/>
            </p:nvPicPr>
            <p:blipFill>
              <a:blip r:embed="rId13" cstate="screen"/>
              <a:srcRect/>
              <a:stretch>
                <a:fillRect/>
              </a:stretch>
            </p:blipFill>
            <p:spPr bwMode="auto">
              <a:xfrm>
                <a:off x="7452320" y="1340768"/>
                <a:ext cx="1691680" cy="1412802"/>
              </a:xfrm>
              <a:prstGeom prst="rect">
                <a:avLst/>
              </a:prstGeom>
              <a:noFill/>
            </p:spPr>
          </p:pic>
          <p:pic>
            <p:nvPicPr>
              <p:cNvPr id="82972" name="Picture 28" descr="&amp;Pcy;&amp;ocy;&amp;dcy; &amp;bcy;&amp;iecy;&amp;rcy;&amp;iecy;&amp;zcy;&amp;acy;&amp;mcy;&amp;icy; &amp;icy; &amp;ocy;&amp;scy;&amp;icy;&amp;ncy;&amp;acy;&amp;mcy;&amp;icy;"/>
              <p:cNvPicPr>
                <a:picLocks noChangeAspect="1" noChangeArrowheads="1"/>
              </p:cNvPicPr>
              <p:nvPr/>
            </p:nvPicPr>
            <p:blipFill>
              <a:blip r:embed="rId14" cstate="screen"/>
              <a:srcRect/>
              <a:stretch>
                <a:fillRect/>
              </a:stretch>
            </p:blipFill>
            <p:spPr bwMode="auto">
              <a:xfrm>
                <a:off x="0" y="0"/>
                <a:ext cx="1619672" cy="1378124"/>
              </a:xfrm>
              <a:prstGeom prst="rect">
                <a:avLst/>
              </a:prstGeom>
              <a:noFill/>
            </p:spPr>
          </p:pic>
        </p:grpSp>
        <p:pic>
          <p:nvPicPr>
            <p:cNvPr id="82974" name="Picture 30" descr="Forest Wallpapers :: NoNaMe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>
              <a:off x="1619672" y="0"/>
              <a:ext cx="5904656" cy="5445224"/>
            </a:xfrm>
            <a:prstGeom prst="rect">
              <a:avLst/>
            </a:prstGeom>
            <a:noFill/>
          </p:spPr>
        </p:pic>
      </p:grpSp>
      <p:sp>
        <p:nvSpPr>
          <p:cNvPr id="19" name="Прямоугольник 18"/>
          <p:cNvSpPr/>
          <p:nvPr/>
        </p:nvSpPr>
        <p:spPr>
          <a:xfrm>
            <a:off x="611560" y="260648"/>
            <a:ext cx="76328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i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rgbClr val="D2DA7A">
                    <a:lumMod val="75000"/>
                  </a:srgbClr>
                </a:solidFill>
                <a:latin typeface="Georgia" pitchFamily="18" charset="0"/>
              </a:rPr>
              <a:t>Спасибо </a:t>
            </a:r>
          </a:p>
          <a:p>
            <a:pPr algn="ctr"/>
            <a:r>
              <a:rPr lang="ru-RU" sz="8800" i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rgbClr val="D2DA7A">
                    <a:lumMod val="75000"/>
                  </a:srgbClr>
                </a:solidFill>
                <a:latin typeface="Georgia" pitchFamily="18" charset="0"/>
              </a:rPr>
              <a:t>за</a:t>
            </a:r>
          </a:p>
          <a:p>
            <a:pPr algn="ctr"/>
            <a:r>
              <a:rPr lang="ru-RU" sz="8800" i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rgbClr val="D2DA7A">
                    <a:lumMod val="75000"/>
                  </a:srgbClr>
                </a:solidFill>
                <a:latin typeface="Georgia" pitchFamily="18" charset="0"/>
              </a:rPr>
              <a:t> внимание!</a:t>
            </a:r>
          </a:p>
        </p:txBody>
      </p:sp>
    </p:spTree>
    <p:extLst>
      <p:ext uri="{BB962C8B-B14F-4D97-AF65-F5344CB8AC3E}">
        <p14:creationId xmlns="" xmlns:p14="http://schemas.microsoft.com/office/powerpoint/2010/main" val="281157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white"/>
                </a:solidFill>
                <a:latin typeface="Georgia" pitchFamily="18" charset="0"/>
              </a:rPr>
              <a:t>Царство грибов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207345" y="5445224"/>
            <a:ext cx="17475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rgbClr val="8E736A">
                        <a:shade val="20000"/>
                        <a:satMod val="200000"/>
                      </a:srgbClr>
                    </a:gs>
                    <a:gs pos="78000">
                      <a:srgbClr val="8E736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E736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Урок № 3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763688" y="1772816"/>
            <a:ext cx="58737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rgbClr val="8E736A">
                        <a:shade val="20000"/>
                        <a:satMod val="200000"/>
                      </a:srgbClr>
                    </a:gs>
                    <a:gs pos="78000">
                      <a:srgbClr val="8E736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E736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Удивительные </a:t>
            </a:r>
          </a:p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rgbClr val="8E736A">
                        <a:shade val="20000"/>
                        <a:satMod val="200000"/>
                      </a:srgbClr>
                    </a:gs>
                    <a:gs pos="78000">
                      <a:srgbClr val="8E736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E736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грибы</a:t>
            </a:r>
          </a:p>
        </p:txBody>
      </p:sp>
    </p:spTree>
    <p:extLst>
      <p:ext uri="{BB962C8B-B14F-4D97-AF65-F5344CB8AC3E}">
        <p14:creationId xmlns="" xmlns:p14="http://schemas.microsoft.com/office/powerpoint/2010/main" val="366739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white"/>
                </a:solidFill>
                <a:latin typeface="Georgia" pitchFamily="18" charset="0"/>
              </a:rPr>
              <a:t>Удивительные грибы</a:t>
            </a:r>
          </a:p>
        </p:txBody>
      </p:sp>
      <p:pic>
        <p:nvPicPr>
          <p:cNvPr id="2050" name="Picture 2" descr="IrWi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320820"/>
            <a:ext cx="2027274" cy="1426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амый правильный и независимый форум г. Цимлянска, для цимлоидов и всех кому не безразличен наш городок. * Просмотр темы - Весел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2930224"/>
            <a:ext cx="2019812" cy="14157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Форум Перуница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4579028"/>
            <a:ext cx="2044612" cy="14180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3275856" y="1320820"/>
            <a:ext cx="4824536" cy="133478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B88472">
                    <a:lumMod val="50000"/>
                  </a:srgbClr>
                </a:solidFill>
                <a:latin typeface="Georgia" panose="02040502050405020303" pitchFamily="18" charset="0"/>
              </a:rPr>
              <a:t>Дождевик</a:t>
            </a:r>
          </a:p>
          <a:p>
            <a:r>
              <a:rPr lang="ru-RU" sz="1600" b="1" dirty="0">
                <a:solidFill>
                  <a:srgbClr val="B88472">
                    <a:lumMod val="50000"/>
                  </a:srgbClr>
                </a:solidFill>
                <a:latin typeface="Georgia" panose="02040502050405020303" pitchFamily="18" charset="0"/>
              </a:rPr>
              <a:t>Молодой белый гриб-дождевик можно приложить к ранке. Кровь перестанет течь, боль утихнет.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54896" y="2858478"/>
            <a:ext cx="4821480" cy="1506888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B88472">
                    <a:lumMod val="50000"/>
                  </a:srgbClr>
                </a:solidFill>
                <a:latin typeface="Georgia" panose="02040502050405020303" pitchFamily="18" charset="0"/>
              </a:rPr>
              <a:t>Белый навозник</a:t>
            </a:r>
          </a:p>
          <a:p>
            <a:r>
              <a:rPr lang="ru-RU" sz="1600" b="1" dirty="0">
                <a:solidFill>
                  <a:srgbClr val="B88472">
                    <a:lumMod val="50000"/>
                  </a:srgbClr>
                </a:solidFill>
                <a:latin typeface="Georgia" panose="02040502050405020303" pitchFamily="18" charset="0"/>
              </a:rPr>
              <a:t>Условно-съедобный гриб. Его едят </a:t>
            </a:r>
            <a:r>
              <a:rPr lang="ru-RU" sz="1600" b="1" dirty="0" err="1" smtClean="0">
                <a:solidFill>
                  <a:srgbClr val="B88472">
                    <a:lumMod val="50000"/>
                  </a:srgbClr>
                </a:solidFill>
                <a:latin typeface="Georgia" panose="02040502050405020303" pitchFamily="18" charset="0"/>
              </a:rPr>
              <a:t>толь-ко</a:t>
            </a:r>
            <a:r>
              <a:rPr lang="ru-RU" sz="1600" b="1" dirty="0" smtClean="0">
                <a:solidFill>
                  <a:srgbClr val="B88472">
                    <a:lumMod val="50000"/>
                  </a:srgbClr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>
                <a:solidFill>
                  <a:srgbClr val="B88472">
                    <a:lumMod val="50000"/>
                  </a:srgbClr>
                </a:solidFill>
                <a:latin typeface="Georgia" panose="02040502050405020303" pitchFamily="18" charset="0"/>
              </a:rPr>
              <a:t>молодым.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Навозник называют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чер-нильным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грибом. Из него можно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изго-товить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чернила. Подпись сделанную такими чернилами не подделаешь.</a:t>
            </a:r>
            <a:endParaRPr lang="ru-RU" sz="1600" b="1" dirty="0">
              <a:solidFill>
                <a:srgbClr val="B88472">
                  <a:lumMod val="50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95680" y="4579028"/>
            <a:ext cx="4804712" cy="1342533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B88472">
                    <a:lumMod val="50000"/>
                  </a:srgbClr>
                </a:solidFill>
                <a:latin typeface="Georgia" panose="02040502050405020303" pitchFamily="18" charset="0"/>
              </a:rPr>
              <a:t>Трутовик</a:t>
            </a:r>
          </a:p>
          <a:p>
            <a:r>
              <a:rPr lang="ru-RU" sz="1600" b="1" dirty="0">
                <a:solidFill>
                  <a:srgbClr val="B88472">
                    <a:lumMod val="50000"/>
                  </a:srgbClr>
                </a:solidFill>
                <a:latin typeface="Georgia" panose="02040502050405020303" pitchFamily="18" charset="0"/>
              </a:rPr>
              <a:t>Если на дереве появился трутовик, значит, дерево заболело. Его грибница проникает в древесину и разрушает её, превращая в труху.</a:t>
            </a:r>
          </a:p>
        </p:txBody>
      </p:sp>
    </p:spTree>
    <p:extLst>
      <p:ext uri="{BB962C8B-B14F-4D97-AF65-F5344CB8AC3E}">
        <p14:creationId xmlns="" xmlns:p14="http://schemas.microsoft.com/office/powerpoint/2010/main" val="216473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white"/>
                </a:solidFill>
                <a:latin typeface="Georgia" pitchFamily="18" charset="0"/>
              </a:rPr>
              <a:t>Плесневые и дрожжевые грибы</a:t>
            </a:r>
          </a:p>
        </p:txBody>
      </p:sp>
      <p:pic>
        <p:nvPicPr>
          <p:cNvPr id="22530" name="Picture 2" descr="&amp;Scy;&amp;Acy;&amp;Dcy; &amp;Kcy;&amp;Acy;&amp;Mcy;&amp;Ncy;&amp;IEcy;&amp;Jcy; :: &amp;Pcy;&amp;rcy;&amp;ocy;&amp;scy;&amp;mcy;&amp;ocy;&amp;tcy;&amp;rcy; &amp;tcy;&amp;iecy;&amp;mcy;&amp;ycy; - &amp;Scy;&amp;Acy;&amp;Dcy; &amp;Kcy;&amp;Acy;&amp;Mcy;&amp;Ncy;&amp;IEcy;&amp;Jcy;-2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971600" y="1196752"/>
            <a:ext cx="3548709" cy="2664296"/>
          </a:xfrm>
          <a:prstGeom prst="rect">
            <a:avLst/>
          </a:prstGeom>
          <a:noFill/>
        </p:spPr>
      </p:pic>
      <p:pic>
        <p:nvPicPr>
          <p:cNvPr id="22532" name="Picture 4" descr="&amp;Dcy;&amp;rcy;&amp;ocy;&amp;zhcy;&amp;zhcy;&amp;iecy;&amp;vcy;&amp;ocy;&amp;jcy; &amp;gcy;&amp;rcy;&amp;icy;&amp;bcy; &amp;bcy;&amp;icy;&amp;ocy;&amp;lcy;&amp;ocy;&amp;gcy;&amp;icy;&amp;yacy;. &amp;Kcy;&amp;acy;&amp;tcy;&amp;iecy;&amp;gcy;&amp;ocy;&amp;rcy;&amp;icy;&amp;yacy; &amp;Acy;&amp;ncy;&amp;ocy;&amp;ncy;&amp;scy;&amp;ycy; - secretcircle-online.ru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4644008" y="1196752"/>
            <a:ext cx="3528392" cy="2664296"/>
          </a:xfrm>
          <a:prstGeom prst="rect">
            <a:avLst/>
          </a:prstGeom>
          <a:noFill/>
        </p:spPr>
      </p:pic>
      <p:sp>
        <p:nvSpPr>
          <p:cNvPr id="24" name="Скругленный прямоугольник 23"/>
          <p:cNvSpPr/>
          <p:nvPr/>
        </p:nvSpPr>
        <p:spPr>
          <a:xfrm>
            <a:off x="1043608" y="4509120"/>
            <a:ext cx="7128792" cy="129614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Georgia" pitchFamily="18" charset="0"/>
              </a:rPr>
              <a:t>Плесень и дрожжи – это микроскопические грибы.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Georgia" pitchFamily="18" charset="0"/>
              </a:rPr>
              <a:t>Если есть влага, тепло, питательные вещества, то они быстро размножаются, становятся видимыми.</a:t>
            </a:r>
          </a:p>
        </p:txBody>
      </p:sp>
    </p:spTree>
    <p:extLst>
      <p:ext uri="{BB962C8B-B14F-4D97-AF65-F5344CB8AC3E}">
        <p14:creationId xmlns="" xmlns:p14="http://schemas.microsoft.com/office/powerpoint/2010/main" val="14265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white"/>
                </a:solidFill>
                <a:latin typeface="Georgia" pitchFamily="18" charset="0"/>
              </a:rPr>
              <a:t>Плесневые грибы</a:t>
            </a:r>
          </a:p>
        </p:txBody>
      </p:sp>
      <p:pic>
        <p:nvPicPr>
          <p:cNvPr id="2052" name="Picture 4" descr="&amp;Lcy;&amp;acy;&amp;ncy;&amp;dcy;&amp;shcy;&amp;acy;&amp;fcy;&amp;tcy;&amp;ncy;&amp;ycy;&amp;jcy; &amp;dcy;&amp;icy;&amp;zcy;&amp;acy;&amp;jcy;&amp;ncy;, &amp;tscy;&amp;vcy;&amp;iecy;&amp;tcy;&amp;ocy;&amp;vcy;&amp;ocy;&amp;dcy;&amp;scy;&amp;tcy;&amp;vcy;&amp;ocy; &amp;icy; &amp;fcy;&amp;lcy;&amp;ocy;&amp;rcy;&amp;icy;&amp;scy;&amp;tcy;&amp;icy;&amp;kcy;&amp;acy; &amp;ncy;&amp;acy; &amp;scy;&amp;acy;&amp;jcy;&amp;tcy;&amp;iecy; - &quot;&amp;TScy;&amp;vcy;&amp;iecy;&amp;tcy;&amp;ucy;&amp;tcy; &amp;tscy;&amp;vcy;&amp;iecy;&amp;tcy;&amp;ycy;&quot;. - Part 19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1979712" y="4509120"/>
            <a:ext cx="2520280" cy="1686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03 &amp;Dcy;&amp;iecy;&amp;kcy;&amp;acy;&amp;bcy;&amp;rcy;&amp;softcy; 2013 xyris.ru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4932040" y="1052736"/>
            <a:ext cx="2730674" cy="1872208"/>
          </a:xfrm>
          <a:prstGeom prst="rect">
            <a:avLst/>
          </a:prstGeom>
          <a:noFill/>
        </p:spPr>
      </p:pic>
      <p:pic>
        <p:nvPicPr>
          <p:cNvPr id="2056" name="Picture 8" descr="&amp;Icy;&amp;ncy;&amp;tcy;&amp;iecy;&amp;rcy;&amp;ncy;&amp;iecy;&amp;tcy;-&amp;ucy;&amp;rcy;&amp;ocy;&amp;kcy; &amp;pcy;&amp;ocy; &amp;ocy;&amp;kcy;&amp;rcy;&amp;ucy;&amp;zhcy;&amp;acy;&amp;yucy;&amp;shchcy;&amp;iecy;&amp;mcy;&amp;ucy; &amp;mcy;&amp;icy;&amp;rcy;&amp;ucy; &quot;&amp;Gcy;&amp;rcy;&amp;icy;&amp;bcy;&amp;ycy;&quot; &amp;Kcy;&amp;lcy;&amp;acy;&amp;scy;&amp;scy;39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3419872" y="2780928"/>
            <a:ext cx="2016224" cy="1440160"/>
          </a:xfrm>
          <a:prstGeom prst="rect">
            <a:avLst/>
          </a:prstGeom>
          <a:noFill/>
        </p:spPr>
      </p:pic>
      <p:pic>
        <p:nvPicPr>
          <p:cNvPr id="2058" name="Picture 10" descr="The Best Guide &amp;Kcy;&amp;acy;&amp;kcy; &amp;vcy;&amp;ycy;&amp;bcy;&amp;rcy;&amp;acy;&amp;tcy;&amp;softcy; &amp;scy;&amp;ycy;&amp;rcy;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1475656" y="1268760"/>
            <a:ext cx="2792760" cy="1800200"/>
          </a:xfrm>
          <a:prstGeom prst="rect">
            <a:avLst/>
          </a:prstGeom>
          <a:noFill/>
        </p:spPr>
      </p:pic>
      <p:pic>
        <p:nvPicPr>
          <p:cNvPr id="2060" name="Picture 12" descr="&amp;Icy;&amp;ncy;&amp;scy;&amp;tcy;&amp;rcy;&amp;ucy;&amp;kcy;&amp;tscy;&amp;icy;&amp;yacy; &amp;pcy;&amp;ocy; &amp;vcy;&amp;ycy;&amp;rcy;&amp;acy;&amp;shchcy;&amp;icy;&amp;vcy;&amp;acy;&amp;ncy;&amp;icy;&amp;yucy; &amp;pcy;&amp;lcy;&amp;iecy;&amp;scy;&amp;iecy;&amp;ncy;&amp;icy; &amp;Rcy;&amp;ucy;&amp;scy;&amp;scy;&amp;kcy;&amp;icy;&amp;jcy; &amp;tcy;&amp;ucy;&amp;tcy;&amp;ocy;&amp;rcy;&amp;icy;&amp;acy;&amp;lcy;"/>
          <p:cNvPicPr>
            <a:picLocks noChangeAspect="1"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5436096" y="2924944"/>
            <a:ext cx="2762672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2" name="Picture 14" descr="&amp;Bcy;&amp;ocy;&amp;lcy;&amp;iecy;&amp;zcy;&amp;ncy;&amp;icy; &amp;vcy;&amp;icy;&amp;ncy;&amp;ocy;&amp;gcy;&amp;rcy;&amp;acy;&amp;dcy;&amp;acy; &amp;Scy;&amp;iecy;&amp;rcy;&amp;acy;&amp;yacy; &amp;gcy;&amp;ncy;&amp;icy;&amp;lcy;&amp;softcy; Croft.com.ua"/>
          <p:cNvPicPr>
            <a:picLocks noChangeAspect="1" noChangeArrowheads="1"/>
          </p:cNvPicPr>
          <p:nvPr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899592" y="2924944"/>
            <a:ext cx="2811122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4" name="Picture 16" descr="&amp;Bcy;&amp;ocy;&amp;lcy;&amp;iecy;&amp;zcy;&amp;ncy;&amp;icy; &amp;tcy;&amp;ocy;&amp;mcy;&amp;acy;&amp;tcy;&amp;ocy;&amp;vcy; &amp;Mcy;&amp;ocy;&amp;yacy; &amp;dcy;&amp;acy;&amp;chcy;&amp;kcy;&amp;acy;"/>
          <p:cNvPicPr>
            <a:picLocks noChangeAspect="1" noChangeArrowheads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4644008" y="4437112"/>
            <a:ext cx="2448272" cy="17250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9280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white"/>
                </a:solidFill>
                <a:latin typeface="Georgia" pitchFamily="18" charset="0"/>
                <a:ea typeface="Calibri" pitchFamily="34" charset="0"/>
                <a:cs typeface="PetersburgCSanPin-Regular"/>
              </a:rPr>
              <a:t>Пенициллин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716016" y="1366610"/>
            <a:ext cx="316835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B88472">
                    <a:lumMod val="50000"/>
                  </a:srgbClr>
                </a:solidFill>
                <a:latin typeface="Georgia" pitchFamily="18" charset="0"/>
                <a:ea typeface="Calibri" pitchFamily="34" charset="0"/>
                <a:cs typeface="PetersburgCSanPin-Regular"/>
              </a:rPr>
              <a:t>В начале 40-х годов прошлого века английский учёный Александр Флеминг изготовил из микроскопического плесневого гриба знаменитое лекарство </a:t>
            </a:r>
            <a:r>
              <a:rPr lang="ru-RU" b="1" dirty="0">
                <a:solidFill>
                  <a:srgbClr val="B88472">
                    <a:lumMod val="50000"/>
                  </a:srgbClr>
                </a:solidFill>
                <a:ea typeface="Calibri" pitchFamily="34" charset="0"/>
                <a:cs typeface="PetersburgCSanPin-Regular"/>
              </a:rPr>
              <a:t>—</a:t>
            </a:r>
            <a:r>
              <a:rPr lang="ru-RU" b="1" dirty="0">
                <a:solidFill>
                  <a:srgbClr val="B88472">
                    <a:lumMod val="50000"/>
                  </a:srgbClr>
                </a:solidFill>
                <a:latin typeface="Georgia" pitchFamily="18" charset="0"/>
                <a:ea typeface="Calibri" pitchFamily="34" charset="0"/>
                <a:cs typeface="PetersburgCSanPin-Regular"/>
              </a:rPr>
              <a:t> </a:t>
            </a:r>
            <a:r>
              <a:rPr lang="ru-RU" sz="2400" b="1" dirty="0">
                <a:solidFill>
                  <a:srgbClr val="B88472">
                    <a:lumMod val="50000"/>
                  </a:srgbClr>
                </a:solidFill>
                <a:latin typeface="Georgia" pitchFamily="18" charset="0"/>
                <a:ea typeface="Calibri" pitchFamily="34" charset="0"/>
                <a:cs typeface="PetersburgCSanPin-Regular"/>
              </a:rPr>
              <a:t>пенициллин</a:t>
            </a:r>
            <a:r>
              <a:rPr lang="ru-RU" b="1" dirty="0">
                <a:solidFill>
                  <a:srgbClr val="B88472">
                    <a:lumMod val="50000"/>
                  </a:srgbClr>
                </a:solidFill>
                <a:latin typeface="Georgia" pitchFamily="18" charset="0"/>
                <a:ea typeface="Calibri" pitchFamily="34" charset="0"/>
                <a:cs typeface="PetersburgCSanPin-Regular"/>
              </a:rPr>
              <a:t>.</a:t>
            </a:r>
            <a:endParaRPr lang="ru-RU" b="1" dirty="0">
              <a:solidFill>
                <a:srgbClr val="B88472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Invents del segle XX Timeline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1259632" y="1484784"/>
            <a:ext cx="316835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Sostav.ua - &amp;Ucy;&amp;chcy;&amp;iecy;&amp;ncy;&amp;ycy;&amp;iecy; &amp;rcy;&amp;acy;&amp;scy;&amp;shcy;&amp;icy;&amp;fcy;&amp;rcy;&amp;ocy;&amp;vcy;&amp;acy;&amp;lcy;&amp;icy; &amp;gcy;&amp;iecy;&amp;ncy;&amp;ocy;&amp;mcy; &amp;pcy;&amp;rcy;&amp;ocy;&amp;icy;&amp;zcy;&amp;vcy;&amp;ocy;&amp;dcy;&amp;icy;&amp;tcy;&amp;iecy;&amp;lcy;&amp;yacy; &amp;pcy;&amp;iecy;&amp;ncy;&amp;icy;&amp;tscy;&amp;icy;&amp;lcy;&amp;lcy;&amp;icy;&amp;ncy;&amp;acy;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1907704" y="4365104"/>
            <a:ext cx="2016224" cy="1512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&amp;zcy;&amp;dcy;&amp;ocy;&amp;rcy;&amp;ocy;&amp;vcy;&amp;softcy;&amp;iecy; &amp;Zcy;&amp;acy;&amp;pcy;&amp;icy;&amp;scy;&amp;icy; &amp;vcy; &amp;rcy;&amp;ucy;&amp;bcy;&amp;rcy;&amp;icy;&amp;kcy;&amp;iecy; &amp;zcy;&amp;dcy;&amp;ocy;&amp;rcy;&amp;ocy;&amp;vcy;&amp;softcy;&amp;iecy; &amp;Dcy;&amp;ncy;&amp;iecy;&amp;vcy;&amp;ncy;&amp;icy;&amp;kcy; vados2384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4644008" y="4365104"/>
            <a:ext cx="2016224" cy="1512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22205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Georgia" pitchFamily="18" charset="0"/>
              </a:rPr>
              <a:t>Грибы-хлебопёки, сыровары, маслоделы . . .</a:t>
            </a:r>
          </a:p>
        </p:txBody>
      </p:sp>
      <p:pic>
        <p:nvPicPr>
          <p:cNvPr id="21506" name="Picture 2" descr="&amp;CHcy;&amp;acy;&amp;jcy;&amp;ncy;&amp;acy;&amp;yacy;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1259632" y="1268760"/>
            <a:ext cx="2405067" cy="1800200"/>
          </a:xfrm>
          <a:prstGeom prst="rect">
            <a:avLst/>
          </a:prstGeom>
          <a:noFill/>
        </p:spPr>
      </p:pic>
      <p:pic>
        <p:nvPicPr>
          <p:cNvPr id="21510" name="Picture 6" descr="&quot;Different meal Types of cheese Wallpapers for PC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1259632" y="4077072"/>
            <a:ext cx="2419469" cy="1800200"/>
          </a:xfrm>
          <a:prstGeom prst="rect">
            <a:avLst/>
          </a:prstGeom>
          <a:noFill/>
        </p:spPr>
      </p:pic>
      <p:pic>
        <p:nvPicPr>
          <p:cNvPr id="21512" name="Picture 8" descr="&amp;Vcy;&amp;scy;&amp;iecy; &amp;ocy; &amp;zhcy;&amp;iecy;&amp;ncy;&amp;scy;&amp;kcy;&amp;ocy;&amp;mcy; &amp;zcy;&amp;dcy;&amp;ocy;&amp;rcy;&amp;ocy;&amp;vcy;&amp;softcy;&amp;iecy;. &amp;Scy;&amp;ocy;&amp;vcy;&amp;iecy;&amp;tcy;&amp;ycy; &amp;scy;&amp;pcy;&amp;iecy;&amp;tscy;&amp;icy;&amp;acy;&amp;lcy;&amp;icy;&amp;scy;&amp;tcy;&amp;ocy;&amp;vcy;, &amp;rcy;&amp;iecy;&amp;kcy;&amp;ocy;&amp;mcy;&amp;iecy;&amp;ncy;&amp;dcy;&amp;acy;&amp;tscy;&amp;icy;&amp;icy; &amp;icy; &amp;rcy;&amp;iecy;&amp;tscy;&amp;iecy;&amp;pcy;&amp;tcy;&amp;ycy;.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5436096" y="4077072"/>
            <a:ext cx="2448272" cy="1800200"/>
          </a:xfrm>
          <a:prstGeom prst="rect">
            <a:avLst/>
          </a:prstGeom>
          <a:noFill/>
        </p:spPr>
      </p:pic>
      <p:pic>
        <p:nvPicPr>
          <p:cNvPr id="21516" name="Picture 12" descr="&amp;Scy;&amp;vcy;&amp;icy;&amp;ncy;&amp;ocy;&amp;jcy; &amp;shcy;&amp;pcy;&amp;icy;&amp;kcy; &quot; &amp;Vcy;&amp;Kcy;&amp;Ucy;&amp;Scy;&amp;Ncy;&amp;Ycy;&amp;IEcy; &amp;Rcy;&amp;IEcy;&amp;TScy;&amp;IEcy;&amp;Pcy;&amp;Tcy;&amp;Ycy; 2014 &amp;Scy; &amp;Fcy;&amp;Ocy;&amp;Tcy;&amp;Ocy;. &amp;Vcy;&amp;kcy;&amp;ucy;&amp;scy;&amp;ncy;&amp;ycy;&amp;iecy; &amp;rcy;&amp;iecy;&amp;tscy;&amp;iecy;&amp;pcy;&amp;tcy;&amp;ycy; &amp;scy; &amp;fcy;&amp;ocy;&amp;tcy;&amp;ocy;&amp;gcy;&amp;rcy;&amp;acy;&amp;fcy;&amp;icy;&amp;yacy;&amp;mcy;&amp;icy; &amp;ncy;&amp;acy; &amp;kcy;&amp;acy;&amp;zhcy;&amp;dcy;&amp;ycy;&amp;jcy; &amp;dcy;&amp;iecy;&amp;ncy;&amp;softcy;. &amp;Rcy;&amp;iecy;&amp;tscy;&amp;iecy;&amp;pcy;&amp;tcy;&amp;ycy; &amp;scy;&amp;acy;&amp;lcy;&amp;acy;&amp;tcy;&amp;ocy;&amp;vcy;, &amp;rcy;&amp;iecy;&amp;tscy;&amp;iecy;&amp;pcy;&amp;tcy;&amp;ycy; &amp;pcy;&amp;iecy;&amp;rcy;&amp;vcy;&amp;ycy;&amp;khcy;, &amp;rcy;&amp;iecy;&amp;tscy;&amp;iecy;&amp;pcy;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5436096" y="1268760"/>
            <a:ext cx="2402632" cy="1781944"/>
          </a:xfrm>
          <a:prstGeom prst="rect">
            <a:avLst/>
          </a:prstGeom>
          <a:noFill/>
        </p:spPr>
      </p:pic>
      <p:pic>
        <p:nvPicPr>
          <p:cNvPr id="21508" name="Picture 4" descr="&amp;Scy;&amp;kcy;&amp;ocy;&amp;lcy;&amp;softcy;&amp;kcy;&amp;ocy; &amp;zcy;&amp;acy; &amp;scy;&amp;vcy;&amp;ocy;&amp;yucy; &amp;zhcy;&amp;icy;&amp;zcy;&amp;ncy;&amp;softcy; &amp;scy;&amp;hardcy;&amp;iecy;&amp;dcy;&amp;acy;&amp;iecy;&amp;tcy; &amp;chcy;&amp;iecy;&amp;lcy;&amp;ocy;&amp;vcy;&amp;iecy;&amp;kcy; &amp;Bcy;&amp;iecy;&amp;lcy;&amp;ocy;&amp;rcy;&amp;ucy;&amp;scy;&amp;scy;&amp;kcy;&amp;icy;&amp;jcy; &amp;bcy;&amp;lcy;&amp;ocy;&amp;gcy; offline.by"/>
          <p:cNvPicPr>
            <a:picLocks noChangeAspect="1"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3203848" y="2492896"/>
            <a:ext cx="2688299" cy="216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2382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eorgia" pitchFamily="18" charset="0"/>
              </a:rPr>
              <a:t>Интересные факты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15616" y="1052736"/>
            <a:ext cx="69127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dirty="0" smtClean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  <a:p>
            <a:pPr lvl="0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·  Всего известно миллион видов грибов, но только 10% из них классифицированы на съедобные и ядовитые.</a:t>
            </a:r>
          </a:p>
          <a:p>
            <a:pPr lvl="0"/>
            <a:endParaRPr lang="ru-RU" sz="800" b="1" dirty="0" smtClean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  <a:p>
            <a:pPr lvl="0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· 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Споры грибов долгое время могут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сохранять </a:t>
            </a:r>
          </a:p>
          <a:p>
            <a:pPr lvl="0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свою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способность к прорастанию. Они могут </a:t>
            </a:r>
            <a:endParaRPr lang="ru-RU" sz="1600" b="1" dirty="0" smtClean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lvl="0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ждать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удобного случая не год и не два, а десять </a:t>
            </a:r>
            <a:endParaRPr lang="ru-RU" sz="1600" b="1" dirty="0" smtClean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lvl="0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и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более лет - и как только появится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возмож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-</a:t>
            </a:r>
          </a:p>
          <a:p>
            <a:pPr lvl="0"/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ность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- начать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расти. Порой, в самых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неожи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-</a:t>
            </a:r>
          </a:p>
          <a:p>
            <a:pPr lvl="0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данных местах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endParaRPr lang="ru-RU" sz="800" b="1" dirty="0" smtClean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  <a:p>
            <a:pPr lvl="0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· 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Оказывается, существуют даже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хищные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грибы! Питаются они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червячками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endParaRPr lang="ru-RU" sz="800" b="1" dirty="0" smtClean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  <a:p>
            <a:pPr lvl="0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· 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Некоторые грибы светятся в темноте. </a:t>
            </a:r>
          </a:p>
          <a:p>
            <a:endParaRPr lang="ru-RU" sz="800" b="1" dirty="0" smtClean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·  В Швейцарии не едят белый гриб, 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считают его несъедобным. </a:t>
            </a:r>
          </a:p>
          <a:p>
            <a:endParaRPr lang="ru-RU" sz="800" b="1" dirty="0" smtClean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  <a:p>
            <a:pPr lvl="0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·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Грибы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содержат в среднем 90% воды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pPr lvl="0"/>
            <a:endParaRPr lang="ru-RU" sz="800" b="1" dirty="0" smtClean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lvl="0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· Мы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едим грибы ежедневно даже не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подозревая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об этом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  <a:endParaRPr lang="ru-RU" dirty="0" smtClean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672" y="1772817"/>
            <a:ext cx="1719263" cy="12830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77072"/>
            <a:ext cx="1719263" cy="13504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white"/>
                </a:solidFill>
                <a:latin typeface="Georgia" pitchFamily="18" charset="0"/>
              </a:rPr>
              <a:t>Самые красивые грибы в мире</a:t>
            </a:r>
          </a:p>
        </p:txBody>
      </p:sp>
      <p:pic>
        <p:nvPicPr>
          <p:cNvPr id="3074" name="Picture 2" descr="&amp;Icy;&amp;ncy;&amp;tcy;&amp;iecy;&amp;rcy;&amp;ncy;&amp;iecy;&amp;tcy;-&amp;ucy;&amp;rcy;&amp;ocy;&amp;kcy; &amp;pcy;&amp;ocy; &amp;ocy;&amp;kcy;&amp;rcy;&amp;ucy;&amp;zhcy;&amp;acy;&amp;yucy;&amp;shchcy;&amp;iecy;&amp;mcy;&amp;ucy; &amp;mcy;&amp;icy;&amp;rcy;&amp;ucy; &quot;&amp;Gcy;&amp;rcy;&amp;icy;&amp;bcy;&amp;ycy;&quot; &amp;Kcy;&amp;lcy;&amp;acy;&amp;scy;&amp;scy;39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3203848" y="1052736"/>
            <a:ext cx="2592288" cy="2232248"/>
          </a:xfrm>
          <a:prstGeom prst="rect">
            <a:avLst/>
          </a:prstGeom>
          <a:noFill/>
        </p:spPr>
      </p:pic>
      <p:pic>
        <p:nvPicPr>
          <p:cNvPr id="3076" name="Picture 4" descr="&amp;Vcy; &amp;Pcy;&amp;ocy;&amp;dcy;&amp;mcy;&amp;ocy;&amp;scy;&amp;kcy;&amp;ocy;&amp;vcy;&amp;softcy;&amp;iecy; &amp;ncy;&amp;acy;&amp;shcy;&amp;lcy;&amp;icy; &amp;rcy;&amp;iecy;&amp;dcy;&amp;chcy;&amp;acy;&amp;jcy;&amp;shcy;&amp;icy;&amp;jcy; &amp;dcy;&amp;lcy;&amp;yacy; &amp;Rcy;&amp;ocy;&amp;scy;&amp;scy;&amp;icy;&amp;icy; &amp;gcy;&amp;rcy;&amp;icy;&amp;bcy; - &amp;Ncy;&amp;ocy;&amp;vcy;&amp;ocy;&amp;scy;&amp;tcy;&amp;icy; - TOPNews.RU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3779912" y="3645024"/>
            <a:ext cx="1584176" cy="2448272"/>
          </a:xfrm>
          <a:prstGeom prst="rect">
            <a:avLst/>
          </a:prstGeom>
          <a:noFill/>
        </p:spPr>
      </p:pic>
      <p:pic>
        <p:nvPicPr>
          <p:cNvPr id="3078" name="Picture 6" descr="http://joke4you.net/uploads/site1/big_890479_1213719.jpg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971600" y="1268760"/>
            <a:ext cx="2160240" cy="1669276"/>
          </a:xfrm>
          <a:prstGeom prst="rect">
            <a:avLst/>
          </a:prstGeom>
          <a:noFill/>
        </p:spPr>
      </p:pic>
      <p:pic>
        <p:nvPicPr>
          <p:cNvPr id="3080" name="Picture 8" descr="http://joke4you.net/uploads/site1/big_890479_1213720.jpg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3203848" y="3356992"/>
            <a:ext cx="2592288" cy="2166502"/>
          </a:xfrm>
          <a:prstGeom prst="rect">
            <a:avLst/>
          </a:prstGeom>
          <a:noFill/>
        </p:spPr>
      </p:pic>
      <p:pic>
        <p:nvPicPr>
          <p:cNvPr id="3084" name="Picture 12" descr="http://joke4you.net/uploads/site1/big_890479_1213722.jpg"/>
          <p:cNvPicPr>
            <a:picLocks noChangeAspect="1"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1331640" y="3645024"/>
            <a:ext cx="1511660" cy="2456302"/>
          </a:xfrm>
          <a:prstGeom prst="rect">
            <a:avLst/>
          </a:prstGeom>
          <a:noFill/>
        </p:spPr>
      </p:pic>
      <p:pic>
        <p:nvPicPr>
          <p:cNvPr id="3086" name="Picture 14" descr="http://joke4you.net/uploads/site1/big_890479_1213723.jpg"/>
          <p:cNvPicPr>
            <a:picLocks noChangeAspect="1" noChangeArrowheads="1"/>
          </p:cNvPicPr>
          <p:nvPr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5868144" y="1268760"/>
            <a:ext cx="2160240" cy="1656184"/>
          </a:xfrm>
          <a:prstGeom prst="rect">
            <a:avLst/>
          </a:prstGeom>
          <a:noFill/>
        </p:spPr>
      </p:pic>
      <p:pic>
        <p:nvPicPr>
          <p:cNvPr id="3090" name="Picture 18" descr="http://joke4you.net/uploads/site1/big_890479_1213725.jpg"/>
          <p:cNvPicPr>
            <a:picLocks noChangeAspect="1" noChangeArrowheads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899592" y="3068960"/>
            <a:ext cx="2232248" cy="2088231"/>
          </a:xfrm>
          <a:prstGeom prst="rect">
            <a:avLst/>
          </a:prstGeom>
          <a:noFill/>
        </p:spPr>
      </p:pic>
      <p:pic>
        <p:nvPicPr>
          <p:cNvPr id="3094" name="Picture 22" descr="http://joke4you.net/uploads/site1/big_890479_1213727.jpg"/>
          <p:cNvPicPr>
            <a:picLocks noChangeAspect="1" noChangeArrowheads="1"/>
          </p:cNvPicPr>
          <p:nvPr/>
        </p:nvPicPr>
        <p:blipFill>
          <a:blip r:embed="rId22" cstate="screen"/>
          <a:srcRect/>
          <a:stretch>
            <a:fillRect/>
          </a:stretch>
        </p:blipFill>
        <p:spPr bwMode="auto">
          <a:xfrm>
            <a:off x="1907704" y="3789040"/>
            <a:ext cx="2448272" cy="1983945"/>
          </a:xfrm>
          <a:prstGeom prst="rect">
            <a:avLst/>
          </a:prstGeom>
          <a:noFill/>
        </p:spPr>
      </p:pic>
      <p:pic>
        <p:nvPicPr>
          <p:cNvPr id="3104" name="Picture 32" descr="http://joke4you.net/uploads/site1/big_890479_1213733.jpg"/>
          <p:cNvPicPr>
            <a:picLocks noChangeAspect="1" noChangeArrowheads="1"/>
          </p:cNvPicPr>
          <p:nvPr/>
        </p:nvPicPr>
        <p:blipFill>
          <a:blip r:embed="rId23" cstate="screen"/>
          <a:srcRect/>
          <a:stretch>
            <a:fillRect/>
          </a:stretch>
        </p:blipFill>
        <p:spPr bwMode="auto">
          <a:xfrm>
            <a:off x="6228184" y="3645024"/>
            <a:ext cx="1512168" cy="2476827"/>
          </a:xfrm>
          <a:prstGeom prst="rect">
            <a:avLst/>
          </a:prstGeom>
          <a:noFill/>
        </p:spPr>
      </p:pic>
      <p:pic>
        <p:nvPicPr>
          <p:cNvPr id="3102" name="Picture 30" descr="http://joke4you.net/uploads/site1/big_890479_1213732.jpg"/>
          <p:cNvPicPr>
            <a:picLocks noChangeAspect="1" noChangeArrowheads="1"/>
          </p:cNvPicPr>
          <p:nvPr/>
        </p:nvPicPr>
        <p:blipFill>
          <a:blip r:embed="rId24" cstate="screen"/>
          <a:srcRect/>
          <a:stretch>
            <a:fillRect/>
          </a:stretch>
        </p:blipFill>
        <p:spPr bwMode="auto">
          <a:xfrm>
            <a:off x="5868144" y="3068960"/>
            <a:ext cx="2232248" cy="2083089"/>
          </a:xfrm>
          <a:prstGeom prst="rect">
            <a:avLst/>
          </a:prstGeom>
          <a:noFill/>
        </p:spPr>
      </p:pic>
      <p:pic>
        <p:nvPicPr>
          <p:cNvPr id="3096" name="Picture 24" descr="http://joke4you.net/uploads/site1/big_890479_1213729.jpg"/>
          <p:cNvPicPr>
            <a:picLocks noChangeAspect="1" noChangeArrowheads="1"/>
          </p:cNvPicPr>
          <p:nvPr/>
        </p:nvPicPr>
        <p:blipFill>
          <a:blip r:embed="rId25" cstate="screen"/>
          <a:srcRect/>
          <a:stretch>
            <a:fillRect/>
          </a:stretch>
        </p:blipFill>
        <p:spPr bwMode="auto">
          <a:xfrm>
            <a:off x="4716016" y="1556792"/>
            <a:ext cx="2448272" cy="2016224"/>
          </a:xfrm>
          <a:prstGeom prst="rect">
            <a:avLst/>
          </a:prstGeom>
          <a:noFill/>
        </p:spPr>
      </p:pic>
      <p:pic>
        <p:nvPicPr>
          <p:cNvPr id="3092" name="Picture 20" descr="http://joke4you.net/uploads/site1/big_890479_1213726.jpg"/>
          <p:cNvPicPr>
            <a:picLocks noChangeAspect="1" noChangeArrowheads="1"/>
          </p:cNvPicPr>
          <p:nvPr/>
        </p:nvPicPr>
        <p:blipFill>
          <a:blip r:embed="rId26" cstate="screen"/>
          <a:srcRect/>
          <a:stretch>
            <a:fillRect/>
          </a:stretch>
        </p:blipFill>
        <p:spPr bwMode="auto">
          <a:xfrm>
            <a:off x="1907704" y="1556792"/>
            <a:ext cx="2448272" cy="2016224"/>
          </a:xfrm>
          <a:prstGeom prst="rect">
            <a:avLst/>
          </a:prstGeom>
          <a:noFill/>
        </p:spPr>
      </p:pic>
      <p:pic>
        <p:nvPicPr>
          <p:cNvPr id="3098" name="Picture 26" descr="http://joke4you.net/uploads/site1/big_890479_1213730.jpg"/>
          <p:cNvPicPr>
            <a:picLocks noChangeAspect="1" noChangeArrowheads="1"/>
          </p:cNvPicPr>
          <p:nvPr/>
        </p:nvPicPr>
        <p:blipFill>
          <a:blip r:embed="rId27" cstate="screen"/>
          <a:srcRect/>
          <a:stretch>
            <a:fillRect/>
          </a:stretch>
        </p:blipFill>
        <p:spPr bwMode="auto">
          <a:xfrm>
            <a:off x="1835696" y="3573016"/>
            <a:ext cx="2520280" cy="1944216"/>
          </a:xfrm>
          <a:prstGeom prst="rect">
            <a:avLst/>
          </a:prstGeom>
          <a:noFill/>
        </p:spPr>
      </p:pic>
      <p:pic>
        <p:nvPicPr>
          <p:cNvPr id="3082" name="Picture 10" descr="http://joke4you.net/uploads/site1/big_890479_1213721.jpg"/>
          <p:cNvPicPr>
            <a:picLocks noChangeAspect="1" noChangeArrowheads="1"/>
          </p:cNvPicPr>
          <p:nvPr/>
        </p:nvPicPr>
        <p:blipFill>
          <a:blip r:embed="rId28" cstate="screen"/>
          <a:srcRect/>
          <a:stretch>
            <a:fillRect/>
          </a:stretch>
        </p:blipFill>
        <p:spPr bwMode="auto">
          <a:xfrm>
            <a:off x="3275856" y="1556792"/>
            <a:ext cx="2520280" cy="1944216"/>
          </a:xfrm>
          <a:prstGeom prst="rect">
            <a:avLst/>
          </a:prstGeom>
          <a:noFill/>
        </p:spPr>
      </p:pic>
      <p:pic>
        <p:nvPicPr>
          <p:cNvPr id="3088" name="Picture 16" descr="http://joke4you.net/uploads/site1/big_890479_1213724.jpg"/>
          <p:cNvPicPr>
            <a:picLocks noChangeAspect="1" noChangeArrowheads="1"/>
          </p:cNvPicPr>
          <p:nvPr/>
        </p:nvPicPr>
        <p:blipFill>
          <a:blip r:embed="rId29" cstate="screen"/>
          <a:srcRect/>
          <a:stretch>
            <a:fillRect/>
          </a:stretch>
        </p:blipFill>
        <p:spPr bwMode="auto">
          <a:xfrm>
            <a:off x="4716016" y="3789040"/>
            <a:ext cx="2448272" cy="2016224"/>
          </a:xfrm>
          <a:prstGeom prst="rect">
            <a:avLst/>
          </a:prstGeom>
          <a:noFill/>
        </p:spPr>
      </p:pic>
      <p:pic>
        <p:nvPicPr>
          <p:cNvPr id="3100" name="Picture 28" descr="http://joke4you.net/uploads/site1/big_890479_1213731.jpg"/>
          <p:cNvPicPr>
            <a:picLocks noChangeAspect="1" noChangeArrowheads="1"/>
          </p:cNvPicPr>
          <p:nvPr/>
        </p:nvPicPr>
        <p:blipFill>
          <a:blip r:embed="rId30" cstate="screen"/>
          <a:srcRect/>
          <a:stretch>
            <a:fillRect/>
          </a:stretch>
        </p:blipFill>
        <p:spPr bwMode="auto">
          <a:xfrm>
            <a:off x="4860032" y="3573016"/>
            <a:ext cx="2520280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7987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10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700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9000"/>
                            </p:stCondLst>
                            <p:childTnLst>
                              <p:par>
                                <p:cTn id="8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284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Начальная</vt:lpstr>
      <vt:lpstr>1_Начальная</vt:lpstr>
      <vt:lpstr>2_Начальная</vt:lpstr>
      <vt:lpstr>3_Начальная</vt:lpstr>
      <vt:lpstr>4_Начальная</vt:lpstr>
      <vt:lpstr>5_Начальная</vt:lpstr>
      <vt:lpstr>6_Начальная</vt:lpstr>
      <vt:lpstr>8_Начальная</vt:lpstr>
      <vt:lpstr>9_Начальная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ASUS</cp:lastModifiedBy>
  <cp:revision>6</cp:revision>
  <dcterms:created xsi:type="dcterms:W3CDTF">2015-02-05T10:09:17Z</dcterms:created>
  <dcterms:modified xsi:type="dcterms:W3CDTF">2015-02-05T17:59:09Z</dcterms:modified>
</cp:coreProperties>
</file>