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4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3/19/2014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46723917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064128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09600" y="2286000"/>
            <a:ext cx="7848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200" dirty="0" smtClean="0">
                <a:solidFill>
                  <a:schemeClr val="bg1"/>
                </a:solidFill>
                <a:latin typeface="Arial Black" pitchFamily="34" charset="0"/>
              </a:rPr>
              <a:t>Добро  и    </a:t>
            </a:r>
            <a:r>
              <a:rPr lang="ru-RU" sz="7200" dirty="0" smtClean="0">
                <a:solidFill>
                  <a:srgbClr val="FF0000"/>
                </a:solidFill>
                <a:latin typeface="Arial Black" pitchFamily="34" charset="0"/>
              </a:rPr>
              <a:t>зло</a:t>
            </a:r>
            <a:endParaRPr lang="ru-RU" sz="7200" dirty="0">
              <a:solidFill>
                <a:schemeClr val="bg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2293920-e123f1e9031565d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Прямоугольник 4"/>
          <p:cNvSpPr/>
          <p:nvPr/>
        </p:nvSpPr>
        <p:spPr>
          <a:xfrm>
            <a:off x="609600" y="1371600"/>
            <a:ext cx="62484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rgbClr val="FF0000"/>
                </a:solidFill>
              </a:rPr>
              <a:t>  </a:t>
            </a:r>
            <a:r>
              <a:rPr lang="ru-RU" sz="2400" b="1" i="1" dirty="0" smtClean="0">
                <a:solidFill>
                  <a:srgbClr val="FF0000"/>
                </a:solidFill>
              </a:rPr>
              <a:t>В жизни по-разному можно жить – </a:t>
            </a:r>
          </a:p>
          <a:p>
            <a:r>
              <a:rPr lang="ru-RU" sz="2400" b="1" i="1" dirty="0" smtClean="0">
                <a:solidFill>
                  <a:srgbClr val="FF0000"/>
                </a:solidFill>
              </a:rPr>
              <a:t>                 Можно в беде, а можно в радости.</a:t>
            </a:r>
          </a:p>
          <a:p>
            <a:r>
              <a:rPr lang="ru-RU" sz="2400" b="1" i="1" dirty="0" smtClean="0">
                <a:solidFill>
                  <a:srgbClr val="FF0000"/>
                </a:solidFill>
              </a:rPr>
              <a:t>                    Вовремя есть, вовремя пить,</a:t>
            </a:r>
          </a:p>
          <a:p>
            <a:r>
              <a:rPr lang="ru-RU" sz="2400" b="1" i="1" dirty="0" smtClean="0">
                <a:solidFill>
                  <a:srgbClr val="FF0000"/>
                </a:solidFill>
              </a:rPr>
              <a:t>                    Вовремя делать гадости.</a:t>
            </a:r>
          </a:p>
          <a:p>
            <a:r>
              <a:rPr lang="ru-RU" sz="2400" b="1" i="1" dirty="0" smtClean="0">
                <a:solidFill>
                  <a:srgbClr val="FF0000"/>
                </a:solidFill>
              </a:rPr>
              <a:t>                   А можно так:</a:t>
            </a:r>
          </a:p>
          <a:p>
            <a:r>
              <a:rPr lang="ru-RU" sz="2400" b="1" i="1" dirty="0" smtClean="0">
                <a:solidFill>
                  <a:srgbClr val="FF0000"/>
                </a:solidFill>
              </a:rPr>
              <a:t>                   На рассвете встать –</a:t>
            </a:r>
          </a:p>
          <a:p>
            <a:r>
              <a:rPr lang="ru-RU" sz="2400" b="1" i="1" dirty="0" smtClean="0">
                <a:solidFill>
                  <a:srgbClr val="FF0000"/>
                </a:solidFill>
              </a:rPr>
              <a:t>                   И, помышляя о чуде,</a:t>
            </a:r>
          </a:p>
          <a:p>
            <a:r>
              <a:rPr lang="ru-RU" sz="2400" b="1" i="1" dirty="0" smtClean="0">
                <a:solidFill>
                  <a:srgbClr val="FF0000"/>
                </a:solidFill>
              </a:rPr>
              <a:t>                   Рукой, обожженною</a:t>
            </a:r>
            <a:r>
              <a:rPr lang="ru-RU" sz="2400" b="1" i="1" dirty="0" smtClean="0">
                <a:solidFill>
                  <a:srgbClr val="FF0000"/>
                </a:solidFill>
              </a:rPr>
              <a:t>,</a:t>
            </a:r>
          </a:p>
          <a:p>
            <a:r>
              <a:rPr lang="ru-RU" sz="2400" b="1" i="1" dirty="0" smtClean="0">
                <a:solidFill>
                  <a:srgbClr val="FF0000"/>
                </a:solidFill>
              </a:rPr>
              <a:t> </a:t>
            </a:r>
            <a:r>
              <a:rPr lang="ru-RU" sz="2400" b="1" i="1" dirty="0" smtClean="0">
                <a:solidFill>
                  <a:srgbClr val="FF0000"/>
                </a:solidFill>
              </a:rPr>
              <a:t>                    </a:t>
            </a:r>
            <a:r>
              <a:rPr lang="ru-RU" sz="2400" b="1" i="1" dirty="0" smtClean="0">
                <a:solidFill>
                  <a:srgbClr val="FF0000"/>
                </a:solidFill>
              </a:rPr>
              <a:t>солнце достать</a:t>
            </a:r>
          </a:p>
          <a:p>
            <a:r>
              <a:rPr lang="ru-RU" sz="2400" b="1" i="1" dirty="0" smtClean="0">
                <a:solidFill>
                  <a:srgbClr val="FF0000"/>
                </a:solidFill>
              </a:rPr>
              <a:t>                   И подарить его </a:t>
            </a:r>
            <a:r>
              <a:rPr lang="ru-RU" sz="2400" b="1" i="1" dirty="0" smtClean="0">
                <a:solidFill>
                  <a:srgbClr val="FF0000"/>
                </a:solidFill>
              </a:rPr>
              <a:t>людям</a:t>
            </a:r>
            <a:endParaRPr lang="ru-RU" sz="2400" b="1" i="1" dirty="0">
              <a:solidFill>
                <a:srgbClr val="FF0000"/>
              </a:solidFill>
            </a:endParaRPr>
          </a:p>
        </p:txBody>
      </p:sp>
      <p:pic>
        <p:nvPicPr>
          <p:cNvPr id="6" name="Рисунок 5" descr="5427c3bb080f162743e9cdde09f92bd6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57800" y="3021767"/>
            <a:ext cx="3629025" cy="3420802"/>
          </a:xfrm>
          <a:prstGeom prst="rect">
            <a:avLst/>
          </a:prstGeom>
        </p:spPr>
      </p:pic>
      <p:pic>
        <p:nvPicPr>
          <p:cNvPr id="7" name="Рисунок 6" descr="i...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467600" y="228600"/>
            <a:ext cx="1428750" cy="1428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2293852-6cc791168f7ab93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3400" y="304800"/>
            <a:ext cx="5029200" cy="5821363"/>
          </a:xfrm>
        </p:spPr>
        <p:txBody>
          <a:bodyPr>
            <a:normAutofit fontScale="85000" lnSpcReduction="10000"/>
          </a:bodyPr>
          <a:lstStyle/>
          <a:p>
            <a:r>
              <a:rPr lang="ru-RU" sz="5400" b="1" u="sng" dirty="0" smtClean="0">
                <a:solidFill>
                  <a:srgbClr val="FF0000"/>
                </a:solidFill>
              </a:rPr>
              <a:t>Добро </a:t>
            </a:r>
            <a:r>
              <a:rPr lang="ru-RU" sz="5400" b="1" u="sng" dirty="0" smtClean="0">
                <a:solidFill>
                  <a:srgbClr val="FF0000"/>
                </a:solidFill>
              </a:rPr>
              <a:t>и зло</a:t>
            </a:r>
            <a:r>
              <a:rPr lang="ru-RU" sz="5400" u="sng" dirty="0" smtClean="0">
                <a:solidFill>
                  <a:srgbClr val="FF0000"/>
                </a:solidFill>
              </a:rPr>
              <a:t> </a:t>
            </a:r>
            <a:r>
              <a:rPr lang="ru-RU" dirty="0" smtClean="0"/>
              <a:t>—</a:t>
            </a:r>
            <a:r>
              <a:rPr lang="ru-RU" dirty="0" smtClean="0">
                <a:solidFill>
                  <a:srgbClr val="002060"/>
                </a:solidFill>
              </a:rPr>
              <a:t>противоположности, отрицающие друг друга. В европейской традиции добро обычно ассоциируют со светом, светлым, белым. Зло — с тьмой, тёмным, чёрным. Согласно догматам некоторых религий, добро со злом рассматриваются как автономные силы, ведущие извечную борьбу за право властвовать в мире. 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5" name="Рисунок 4" descr="de0200e5c4d11547f31d43ad401c3142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943600" y="-457200"/>
            <a:ext cx="2057400" cy="3086100"/>
          </a:xfrm>
          <a:prstGeom prst="rect">
            <a:avLst/>
          </a:prstGeom>
        </p:spPr>
      </p:pic>
      <p:pic>
        <p:nvPicPr>
          <p:cNvPr id="6" name="Рисунок 5" descr="drakon18.gif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400800" y="4267200"/>
            <a:ext cx="2133600" cy="21444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2293920-e123f1e9031565d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pic>
        <p:nvPicPr>
          <p:cNvPr id="7" name="Рисунок 6" descr="ddd-210x3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4800" y="1371600"/>
            <a:ext cx="2773680" cy="39624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9" name="Прямоугольник 8"/>
          <p:cNvSpPr/>
          <p:nvPr/>
        </p:nvSpPr>
        <p:spPr>
          <a:xfrm>
            <a:off x="3276600" y="304800"/>
            <a:ext cx="54102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Притча о добре и </a:t>
            </a:r>
            <a:r>
              <a:rPr lang="ru-RU" sz="4000" b="1" dirty="0" smtClean="0">
                <a:solidFill>
                  <a:srgbClr val="FF0000"/>
                </a:solidFill>
              </a:rPr>
              <a:t>зле</a:t>
            </a:r>
            <a:r>
              <a:rPr lang="ru-RU" b="1" dirty="0" smtClean="0"/>
              <a:t>.</a:t>
            </a:r>
            <a:endParaRPr lang="ru-RU" dirty="0" smtClean="0"/>
          </a:p>
          <a:p>
            <a:r>
              <a:rPr lang="ru-RU" sz="2400" b="1" i="1" dirty="0" smtClean="0">
                <a:solidFill>
                  <a:srgbClr val="002060"/>
                </a:solidFill>
              </a:rPr>
              <a:t>Был у гнева сын. Звали его — зло. Такой, что ему самому было с ним трудно. И решил он его женить на какой-нибудь добродетели. Глядишь, немного смягчится, и ему на старости легче с ним будет! Похитил он радость и женил на ней свое зло.</a:t>
            </a:r>
          </a:p>
          <a:p>
            <a:r>
              <a:rPr lang="ru-RU" sz="2400" b="1" i="1" dirty="0" smtClean="0">
                <a:solidFill>
                  <a:srgbClr val="002060"/>
                </a:solidFill>
              </a:rPr>
              <a:t>Только недолгим был тот брак поневоле. Но осталось от него дитя — злорадство. Да и правда, не может быть ничего общего у добра со злом. А если вдруг и случится, то добра от него не жди!</a:t>
            </a:r>
          </a:p>
          <a:p>
            <a:r>
              <a:rPr lang="ru-RU" sz="2400" b="1" i="1" dirty="0" smtClean="0">
                <a:solidFill>
                  <a:srgbClr val="002060"/>
                </a:solidFill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1363932756_13031814051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20284" y="0"/>
            <a:ext cx="9164284" cy="65394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304800"/>
            <a:ext cx="4343400" cy="5821363"/>
          </a:xfrm>
        </p:spPr>
        <p:txBody>
          <a:bodyPr>
            <a:noAutofit/>
          </a:bodyPr>
          <a:lstStyle/>
          <a:p>
            <a:r>
              <a:rPr lang="ru-RU" sz="2400" b="1" i="1" dirty="0" smtClean="0">
                <a:solidFill>
                  <a:srgbClr val="002060"/>
                </a:solidFill>
              </a:rPr>
              <a:t>Понятия о добре и зле должны формироваться в детстве. И начинается добро именно тогда, когда на свет появляется ребенок. Чистое, светлое, воистину доброе создание Божье</a:t>
            </a:r>
            <a:r>
              <a:rPr lang="ru-RU" sz="2400" b="1" i="1" dirty="0" smtClean="0">
                <a:solidFill>
                  <a:srgbClr val="002060"/>
                </a:solidFill>
              </a:rPr>
              <a:t>.. </a:t>
            </a:r>
            <a:r>
              <a:rPr lang="ru-RU" sz="2400" b="1" i="1" dirty="0" smtClean="0">
                <a:solidFill>
                  <a:srgbClr val="002060"/>
                </a:solidFill>
              </a:rPr>
              <a:t>В дальнейшем на формирование доброго и злого в сознании ребенка огромное влияние оказывает детский сад, затем школа, вуз. Но именно в семье закладываются первоначальные основы личности</a:t>
            </a:r>
            <a:endParaRPr lang="ru-RU" sz="2400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2233790-07ab988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7818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86200" y="304800"/>
            <a:ext cx="4800600" cy="5821363"/>
          </a:xfrm>
        </p:spPr>
        <p:txBody>
          <a:bodyPr>
            <a:noAutofit/>
          </a:bodyPr>
          <a:lstStyle/>
          <a:p>
            <a:r>
              <a:rPr lang="ru-RU" sz="2000" b="1" i="1" dirty="0" smtClean="0">
                <a:solidFill>
                  <a:srgbClr val="FFC000"/>
                </a:solidFill>
              </a:rPr>
              <a:t>Для многих людей источником добра является церковь. «Не сотвори себе кумира»,  «Возлюби ближнего своего, как самого себя», «Не прелюбодействуй» –  помнит наизусть каждый из нас, вот только вопрос в том, что некоторые с помощью церкви, молитвы, причащения и других церковных таинств пытаются «смыть» с себя то зло, которое они совершают с завидным постоянством. Бог, как говорится, добрый. Он простит. Да и вообще, если говорить о церкви, то большинство обращается туда только, когда беда.</a:t>
            </a:r>
            <a:endParaRPr lang="ru-RU" sz="2000" b="1" i="1" dirty="0">
              <a:solidFill>
                <a:srgbClr val="FFC000"/>
              </a:solidFill>
            </a:endParaRPr>
          </a:p>
        </p:txBody>
      </p:sp>
      <p:pic>
        <p:nvPicPr>
          <p:cNvPr id="6" name="Рисунок 5" descr="дло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600" y="2209800"/>
            <a:ext cx="4038600" cy="3962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1363932756_13031814051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7564" y="228600"/>
            <a:ext cx="8677836" cy="6485781"/>
          </a:xfrm>
        </p:spPr>
      </p:pic>
      <p:sp>
        <p:nvSpPr>
          <p:cNvPr id="5" name="Прямоугольник 4"/>
          <p:cNvSpPr/>
          <p:nvPr/>
        </p:nvSpPr>
        <p:spPr>
          <a:xfrm>
            <a:off x="381000" y="304800"/>
            <a:ext cx="5257800" cy="67080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rgbClr val="FF0000"/>
                </a:solidFill>
              </a:rPr>
              <a:t>Добро </a:t>
            </a:r>
            <a:r>
              <a:rPr lang="ru-RU" sz="2800" b="1" i="1" dirty="0" smtClean="0">
                <a:solidFill>
                  <a:srgbClr val="FF0000"/>
                </a:solidFill>
              </a:rPr>
              <a:t>и зло являются основными понятиями этики. Они служат нам ориентиром в огромном моральном мире. Нравственный человек стремится строить свою деятельность таким образом, чтобы подавить зло и сотворить добро. Человек – существо моральное, он призван жить по законам морали, которые осмысливаются в этике, а не по законам джунглей, где сильный всегда прав.</a:t>
            </a:r>
            <a:endParaRPr lang="ru-RU" sz="28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872446362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042722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81000"/>
            <a:ext cx="8534400" cy="5745163"/>
          </a:xfrm>
        </p:spPr>
        <p:txBody>
          <a:bodyPr>
            <a:normAutofit fontScale="92500" lnSpcReduction="20000"/>
          </a:bodyPr>
          <a:lstStyle/>
          <a:p>
            <a:r>
              <a:rPr lang="ru-RU" sz="5400" b="1" i="1" dirty="0" smtClean="0">
                <a:solidFill>
                  <a:srgbClr val="FF0000"/>
                </a:solidFill>
              </a:rPr>
              <a:t>Добрыми становятся только тогда, когда ведут интенсивную нравственную жизнь (творят добро</a:t>
            </a:r>
            <a:r>
              <a:rPr lang="ru-RU" sz="5400" b="1" i="1" dirty="0" smtClean="0">
                <a:solidFill>
                  <a:srgbClr val="FF0000"/>
                </a:solidFill>
              </a:rPr>
              <a:t>).  </a:t>
            </a:r>
          </a:p>
          <a:p>
            <a:endParaRPr lang="ru-RU" sz="5400" b="1" i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5400" dirty="0" smtClean="0">
                <a:solidFill>
                  <a:srgbClr val="FF0000"/>
                </a:solidFill>
              </a:rPr>
              <a:t>        </a:t>
            </a:r>
            <a:r>
              <a:rPr lang="ru-RU" sz="5400" b="1" i="1" dirty="0" smtClean="0">
                <a:solidFill>
                  <a:srgbClr val="FF0000"/>
                </a:solidFill>
              </a:rPr>
              <a:t>А дорогу к добру осилит </a:t>
            </a:r>
            <a:r>
              <a:rPr lang="ru-RU" sz="5400" b="1" i="1" dirty="0" smtClean="0">
                <a:solidFill>
                  <a:srgbClr val="FF0000"/>
                </a:solidFill>
              </a:rPr>
              <a:t>идущий</a:t>
            </a:r>
            <a:r>
              <a:rPr lang="ru-RU" sz="4800" b="1" i="1" dirty="0" smtClean="0">
                <a:solidFill>
                  <a:srgbClr val="FF0000"/>
                </a:solidFill>
              </a:rPr>
              <a:t>.</a:t>
            </a:r>
            <a:endParaRPr lang="ru-RU" sz="48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iвв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4800" y="228600"/>
            <a:ext cx="8503708" cy="6320631"/>
          </a:xfrm>
        </p:spPr>
      </p:pic>
      <p:sp>
        <p:nvSpPr>
          <p:cNvPr id="5" name="TextBox 4"/>
          <p:cNvSpPr txBox="1"/>
          <p:nvPr/>
        </p:nvSpPr>
        <p:spPr>
          <a:xfrm>
            <a:off x="3429000" y="4876800"/>
            <a:ext cx="5029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u="sng" dirty="0" smtClean="0">
                <a:solidFill>
                  <a:schemeClr val="bg1">
                    <a:lumMod val="95000"/>
                  </a:schemeClr>
                </a:solidFill>
              </a:rPr>
              <a:t>ПРЕЗЕНТАЦИЮ ПОДГОТОВИЛА УЧИТЕЛЬ ГБОУ СОШ №1905 г.МОСКВА</a:t>
            </a:r>
          </a:p>
          <a:p>
            <a:r>
              <a:rPr lang="ru-RU" sz="2400" b="1" i="1" u="sng" dirty="0" smtClean="0">
                <a:solidFill>
                  <a:schemeClr val="bg1">
                    <a:lumMod val="95000"/>
                  </a:schemeClr>
                </a:solidFill>
              </a:rPr>
              <a:t>СМИРНОВА Н.А.</a:t>
            </a:r>
          </a:p>
          <a:p>
            <a:endParaRPr lang="ru-RU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275</Words>
  <Application>Microsoft Office PowerPoint</Application>
  <PresentationFormat>Экран (4:3)</PresentationFormat>
  <Paragraphs>24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Office Theme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7</cp:revision>
  <dcterms:created xsi:type="dcterms:W3CDTF">2014-03-19T08:04:53Z</dcterms:created>
  <dcterms:modified xsi:type="dcterms:W3CDTF">2014-03-19T09:56:16Z</dcterms:modified>
</cp:coreProperties>
</file>