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672391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6412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2286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al Black" pitchFamily="34" charset="0"/>
              </a:rPr>
              <a:t>Добро  и    </a:t>
            </a:r>
            <a:r>
              <a:rPr lang="ru-RU" sz="7200" dirty="0" smtClean="0">
                <a:solidFill>
                  <a:srgbClr val="FF0000"/>
                </a:solidFill>
                <a:latin typeface="Arial Black" pitchFamily="34" charset="0"/>
              </a:rPr>
              <a:t>зло</a:t>
            </a:r>
            <a:endParaRPr lang="ru-RU" sz="7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93920-e123f1e9031565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09600" y="13716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  </a:t>
            </a:r>
            <a:r>
              <a:rPr lang="ru-RU" sz="2400" b="1" i="1" dirty="0" smtClean="0">
                <a:solidFill>
                  <a:srgbClr val="FF0000"/>
                </a:solidFill>
              </a:rPr>
              <a:t>В жизни по-разному можно жить – 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 Можно в беде, а можно в радости.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  Вовремя есть, вовремя пить,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  Вовремя делать гадости.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 А можно так: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 На рассвете встать –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 И, помышляя о чуде,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 Рукой, обожженною</a:t>
            </a:r>
            <a:r>
              <a:rPr lang="ru-RU" sz="2400" b="1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      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солнце достать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                   И подарить его </a:t>
            </a:r>
            <a:r>
              <a:rPr lang="ru-RU" sz="2400" b="1" i="1" dirty="0" smtClean="0">
                <a:solidFill>
                  <a:srgbClr val="FF0000"/>
                </a:solidFill>
              </a:rPr>
              <a:t>людям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5427c3bb080f162743e9cdde09f92bd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021767"/>
            <a:ext cx="3629025" cy="3420802"/>
          </a:xfrm>
          <a:prstGeom prst="rect">
            <a:avLst/>
          </a:prstGeom>
        </p:spPr>
      </p:pic>
      <p:pic>
        <p:nvPicPr>
          <p:cNvPr id="7" name="Рисунок 6" descr="i..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228600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93852-6cc791168f7ab9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04800"/>
            <a:ext cx="5029200" cy="5821363"/>
          </a:xfrm>
        </p:spPr>
        <p:txBody>
          <a:bodyPr>
            <a:normAutofit fontScale="85000" lnSpcReduction="10000"/>
          </a:bodyPr>
          <a:lstStyle/>
          <a:p>
            <a:r>
              <a:rPr lang="ru-RU" sz="5400" b="1" u="sng" dirty="0" smtClean="0">
                <a:solidFill>
                  <a:srgbClr val="FF0000"/>
                </a:solidFill>
              </a:rPr>
              <a:t>Добро </a:t>
            </a:r>
            <a:r>
              <a:rPr lang="ru-RU" sz="5400" b="1" u="sng" dirty="0" smtClean="0">
                <a:solidFill>
                  <a:srgbClr val="FF0000"/>
                </a:solidFill>
              </a:rPr>
              <a:t>и зло</a:t>
            </a:r>
            <a:r>
              <a:rPr lang="ru-RU" sz="5400" u="sng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—</a:t>
            </a:r>
            <a:r>
              <a:rPr lang="ru-RU" dirty="0" smtClean="0">
                <a:solidFill>
                  <a:srgbClr val="002060"/>
                </a:solidFill>
              </a:rPr>
              <a:t>противоположности, отрицающие друг друга. В европейской традиции добро обычно ассоциируют со светом, светлым, белым. Зло — с тьмой, тёмным, чёрным. Согласно догматам некоторых религий, добро со злом рассматриваются как автономные силы, ведущие извечную борьбу за право властвовать в мире.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de0200e5c4d11547f31d43ad401c314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-457200"/>
            <a:ext cx="2057400" cy="3086100"/>
          </a:xfrm>
          <a:prstGeom prst="rect">
            <a:avLst/>
          </a:prstGeom>
        </p:spPr>
      </p:pic>
      <p:pic>
        <p:nvPicPr>
          <p:cNvPr id="6" name="Рисунок 5" descr="drakon18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00800" y="4267200"/>
            <a:ext cx="2133600" cy="2144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93920-e123f1e9031565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Рисунок 6" descr="ddd-21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371600"/>
            <a:ext cx="277368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276600" y="304800"/>
            <a:ext cx="5410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Притча о добре и </a:t>
            </a:r>
            <a:r>
              <a:rPr lang="ru-RU" sz="4000" b="1" dirty="0" smtClean="0">
                <a:solidFill>
                  <a:srgbClr val="FF0000"/>
                </a:solidFill>
              </a:rPr>
              <a:t>зле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Был у гнева сын. Звали его — зло. Такой, что ему самому было с ним трудно. И решил он его женить на какой-нибудь добродетели. Глядишь, немного смягчится, и ему на старости легче с ним будет! Похитил он радость и женил на ней свое зло.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Только недолгим был тот брак поневоле. Но осталось от него дитя — злорадство. Да и правда, не может быть ничего общего у добра со злом. А если вдруг и случится, то добра от него не жди!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3932756_1303181405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284" y="0"/>
            <a:ext cx="9164284" cy="653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4343400" cy="5821363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Понятия о добре и зле должны формироваться в детстве. И начинается добро именно тогда, когда на свет появляется ребенок. Чистое, светлое, воистину доброе создание Божье</a:t>
            </a:r>
            <a:r>
              <a:rPr lang="ru-RU" sz="2400" b="1" i="1" dirty="0" smtClean="0">
                <a:solidFill>
                  <a:srgbClr val="002060"/>
                </a:solidFill>
              </a:rPr>
              <a:t>.. </a:t>
            </a:r>
            <a:r>
              <a:rPr lang="ru-RU" sz="2400" b="1" i="1" dirty="0" smtClean="0">
                <a:solidFill>
                  <a:srgbClr val="002060"/>
                </a:solidFill>
              </a:rPr>
              <a:t>В дальнейшем на формирование доброго и злого в сознании ребенка огромное влияние оказывает детский сад, затем школа, вуз. Но именно в семье закладываются первоначальные основы личности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33790-07ab98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6200" y="304800"/>
            <a:ext cx="4800600" cy="5821363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FFC000"/>
                </a:solidFill>
              </a:rPr>
              <a:t>Для многих людей источником добра является церковь. «Не сотвори себе кумира»,  «Возлюби ближнего своего, как самого себя», «Не прелюбодействуй» –  помнит наизусть каждый из нас, вот только вопрос в том, что некоторые с помощью церкви, молитвы, причащения и других церковных таинств пытаются «смыть» с себя то зло, которое они совершают с завидным постоянством. Бог, как говорится, добрый. Он простит. Да и вообще, если говорить о церкви, то большинство обращается туда только, когда беда.</a:t>
            </a:r>
            <a:endParaRPr lang="ru-RU" sz="2000" b="1" i="1" dirty="0">
              <a:solidFill>
                <a:srgbClr val="FFC000"/>
              </a:solidFill>
            </a:endParaRPr>
          </a:p>
        </p:txBody>
      </p:sp>
      <p:pic>
        <p:nvPicPr>
          <p:cNvPr id="6" name="Рисунок 5" descr="д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09800"/>
            <a:ext cx="40386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63932756_1303181405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564" y="228600"/>
            <a:ext cx="8677836" cy="6485781"/>
          </a:xfrm>
        </p:spPr>
      </p:pic>
      <p:sp>
        <p:nvSpPr>
          <p:cNvPr id="5" name="Прямоугольник 4"/>
          <p:cNvSpPr/>
          <p:nvPr/>
        </p:nvSpPr>
        <p:spPr>
          <a:xfrm>
            <a:off x="381000" y="304800"/>
            <a:ext cx="5257800" cy="670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Добро </a:t>
            </a:r>
            <a:r>
              <a:rPr lang="ru-RU" sz="2800" b="1" i="1" dirty="0" smtClean="0">
                <a:solidFill>
                  <a:srgbClr val="FF0000"/>
                </a:solidFill>
              </a:rPr>
              <a:t>и зло являются основными понятиями этики. Они служат нам ориентиром в огромном моральном мире. Нравственный человек стремится строить свою деятельность таким образом, чтобы подавить зло и сотворить добро. Человек – существо моральное, он призван жить по законам морали, которые осмысливаются в этике, а не по законам джунглей, где сильный всегда прав.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7244636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427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745163"/>
          </a:xfrm>
        </p:spPr>
        <p:txBody>
          <a:bodyPr>
            <a:normAutofit fontScale="92500" lnSpcReduction="2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Добрыми становятся только тогда, когда ведут интенсивную нравственную жизнь (творят добро</a:t>
            </a:r>
            <a:r>
              <a:rPr lang="ru-RU" sz="5400" b="1" i="1" dirty="0" smtClean="0">
                <a:solidFill>
                  <a:srgbClr val="FF0000"/>
                </a:solidFill>
              </a:rPr>
              <a:t>).  </a:t>
            </a:r>
          </a:p>
          <a:p>
            <a:endParaRPr lang="ru-RU" sz="5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       </a:t>
            </a:r>
            <a:r>
              <a:rPr lang="ru-RU" sz="5400" b="1" i="1" dirty="0" smtClean="0">
                <a:solidFill>
                  <a:srgbClr val="FF0000"/>
                </a:solidFill>
              </a:rPr>
              <a:t>А дорогу к добру осилит </a:t>
            </a:r>
            <a:r>
              <a:rPr lang="ru-RU" sz="5400" b="1" i="1" dirty="0" smtClean="0">
                <a:solidFill>
                  <a:srgbClr val="FF0000"/>
                </a:solidFill>
              </a:rPr>
              <a:t>идущий</a:t>
            </a:r>
            <a:r>
              <a:rPr lang="ru-RU" sz="4800" b="1" i="1" dirty="0" smtClean="0">
                <a:solidFill>
                  <a:srgbClr val="FF0000"/>
                </a:solidFill>
              </a:rPr>
              <a:t>.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в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503708" cy="6320631"/>
          </a:xfrm>
        </p:spPr>
      </p:pic>
      <p:sp>
        <p:nvSpPr>
          <p:cNvPr id="5" name="TextBox 4"/>
          <p:cNvSpPr txBox="1"/>
          <p:nvPr/>
        </p:nvSpPr>
        <p:spPr>
          <a:xfrm>
            <a:off x="3429000" y="48768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chemeClr val="bg1">
                    <a:lumMod val="95000"/>
                  </a:schemeClr>
                </a:solidFill>
              </a:rPr>
              <a:t>ПРЕЗЕНТАЦИЮ ПОДГОТОВИЛА УЧИТЕЛЬ ГБОУ СОШ №1905 г.МОСКВА</a:t>
            </a:r>
          </a:p>
          <a:p>
            <a:r>
              <a:rPr lang="ru-RU" sz="2400" b="1" i="1" u="sng" dirty="0" smtClean="0">
                <a:solidFill>
                  <a:schemeClr val="bg1">
                    <a:lumMod val="95000"/>
                  </a:schemeClr>
                </a:solidFill>
              </a:rPr>
              <a:t>СМИРНОВА Н.А.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275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2014-03-19T08:04:53Z</dcterms:created>
  <dcterms:modified xsi:type="dcterms:W3CDTF">2014-03-19T09:56:16Z</dcterms:modified>
</cp:coreProperties>
</file>