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2" r:id="rId3"/>
    <p:sldId id="261" r:id="rId4"/>
    <p:sldId id="264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8" r:id="rId14"/>
    <p:sldId id="279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B4EC6-06F9-4F9C-AF3F-F03E6856947F}" type="datetimeFigureOut">
              <a:rPr lang="ru-RU" smtClean="0"/>
              <a:pPr/>
              <a:t>10.07.2014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287B0-35C4-48E7-BBDD-F6FE429816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473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16387" name="Заметки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42769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287B0-35C4-48E7-BBDD-F6FE4298168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682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15278-504C-443B-8605-10EEF98EBDC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E95F5-198C-4E95-B2A5-F1A36A69150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1D9A5-4850-47B9-8596-2F3EF7A8901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66A63-54E2-4630-A059-3C2E78E9E1A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13D81-2827-4EE7-99F9-343888143DC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41D68-2FD6-4CCE-8A4B-C281F1C4428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1AC53-EDE3-4DDC-8AD0-E5109FCBC80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CF100-5F16-4112-9BA1-B17DEA7E55E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E5FDC-A9E2-4728-BD5F-575878B6601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C9081-9945-4E0C-AA3E-6E37A6BCA3B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6D798-72E8-4945-80D1-D1F6232EF2C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DC85C87-899A-48CC-A99A-535A596A531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3563938" y="1916113"/>
            <a:ext cx="4968875" cy="1296987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tx1"/>
                </a:solidFill>
              </a:rPr>
              <a:t>Имя существительное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Презентацию составила </a:t>
            </a:r>
            <a:r>
              <a:rPr lang="ru-RU" sz="1400" dirty="0" smtClean="0">
                <a:solidFill>
                  <a:schemeClr val="tx1"/>
                </a:solidFill>
              </a:rPr>
              <a:t>учитель начальных классов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Максимова Елена Евгеньевна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ГБОУ СОШ №223 Кировского района</a:t>
            </a:r>
            <a:r>
              <a:rPr lang="ru-RU" sz="1400" smtClean="0">
                <a:solidFill>
                  <a:schemeClr val="tx1"/>
                </a:solidFill>
              </a:rPr>
              <a:t/>
            </a:r>
            <a:br>
              <a:rPr lang="ru-RU" sz="1400" smtClean="0">
                <a:solidFill>
                  <a:schemeClr val="tx1"/>
                </a:solidFill>
              </a:rPr>
            </a:br>
            <a:r>
              <a:rPr lang="ru-RU" sz="1400" smtClean="0">
                <a:solidFill>
                  <a:schemeClr val="tx1"/>
                </a:solidFill>
              </a:rPr>
              <a:t>Санкт-Петербурга</a:t>
            </a: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58000" y="6357938"/>
            <a:ext cx="2286000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0"/>
            <a:ext cx="8634412" cy="2492375"/>
          </a:xfrm>
        </p:spPr>
        <p:txBody>
          <a:bodyPr>
            <a:normAutofit fontScale="90000"/>
          </a:bodyPr>
          <a:lstStyle/>
          <a:p>
            <a:r>
              <a:rPr lang="ru-RU" sz="4000" b="1">
                <a:solidFill>
                  <a:srgbClr val="FF3300"/>
                </a:solidFill>
              </a:rPr>
              <a:t>               </a:t>
            </a:r>
            <a:br>
              <a:rPr lang="ru-RU" sz="4000" b="1">
                <a:solidFill>
                  <a:srgbClr val="FF3300"/>
                </a:solidFill>
              </a:rPr>
            </a:br>
            <a:r>
              <a:rPr lang="ru-RU" sz="4000" b="1">
                <a:solidFill>
                  <a:srgbClr val="FF3300"/>
                </a:solidFill>
              </a:rPr>
              <a:t>              </a:t>
            </a:r>
            <a:br>
              <a:rPr lang="ru-RU" sz="4000" b="1">
                <a:solidFill>
                  <a:srgbClr val="FF3300"/>
                </a:solidFill>
              </a:rPr>
            </a:br>
            <a:r>
              <a:rPr lang="ru-RU" sz="6000" b="1">
                <a:solidFill>
                  <a:srgbClr val="FF3300"/>
                </a:solidFill>
              </a:rPr>
              <a:t/>
            </a:r>
            <a:br>
              <a:rPr lang="ru-RU" sz="6000" b="1">
                <a:solidFill>
                  <a:srgbClr val="FF3300"/>
                </a:solidFill>
              </a:rPr>
            </a:br>
            <a:r>
              <a:rPr lang="ru-RU" sz="5400" b="1">
                <a:solidFill>
                  <a:schemeClr val="tx1"/>
                </a:solidFill>
              </a:rPr>
              <a:t>НЕЖИВЫЕ ПРЕДМЕТЫ</a:t>
            </a:r>
            <a:r>
              <a:rPr lang="ru-RU" sz="4000" b="1">
                <a:solidFill>
                  <a:schemeClr val="tx1"/>
                </a:solidFill>
              </a:rPr>
              <a:t/>
            </a:r>
            <a:br>
              <a:rPr lang="ru-RU" sz="4000" b="1">
                <a:solidFill>
                  <a:schemeClr val="tx1"/>
                </a:solidFill>
              </a:rPr>
            </a:br>
            <a:r>
              <a:rPr lang="ru-RU" sz="5400" b="1">
                <a:solidFill>
                  <a:srgbClr val="0000CC"/>
                </a:solidFill>
              </a:rPr>
              <a:t>ЧТО?</a:t>
            </a:r>
          </a:p>
        </p:txBody>
      </p:sp>
      <p:pic>
        <p:nvPicPr>
          <p:cNvPr id="11267" name="Picture 3" descr="36040eaae720be821da53a2fc9e0e91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4495800"/>
            <a:ext cx="1778000" cy="2146300"/>
          </a:xfrm>
          <a:prstGeom prst="rect">
            <a:avLst/>
          </a:prstGeom>
          <a:noFill/>
        </p:spPr>
      </p:pic>
      <p:pic>
        <p:nvPicPr>
          <p:cNvPr id="11268" name="Picture 4" descr="21409342cf3d129bb036c2b12b5dd03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4825" y="3962400"/>
            <a:ext cx="2289175" cy="1751013"/>
          </a:xfrm>
          <a:prstGeom prst="rect">
            <a:avLst/>
          </a:prstGeom>
          <a:noFill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28596" y="3500438"/>
            <a:ext cx="1714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Цветы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990600" y="6096000"/>
            <a:ext cx="223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Дом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H="1">
            <a:off x="2133600" y="3048000"/>
            <a:ext cx="2438400" cy="7620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3810000" y="3048000"/>
            <a:ext cx="762000" cy="16383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4572000" y="3048000"/>
            <a:ext cx="1143000" cy="13716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4572000" y="3048000"/>
            <a:ext cx="2895600" cy="10668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716463" y="6338888"/>
            <a:ext cx="2232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Компьютер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911975" y="5486400"/>
            <a:ext cx="22320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Солнце, тучи</a:t>
            </a:r>
          </a:p>
        </p:txBody>
      </p:sp>
      <p:pic>
        <p:nvPicPr>
          <p:cNvPr id="11277" name="Picture 13" descr="flower_clipart_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2071678"/>
            <a:ext cx="1619250" cy="1643074"/>
          </a:xfrm>
          <a:prstGeom prst="rect">
            <a:avLst/>
          </a:prstGeom>
          <a:noFill/>
        </p:spPr>
      </p:pic>
      <p:pic>
        <p:nvPicPr>
          <p:cNvPr id="11278" name="Picture 14" descr="house_clipart_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57400" y="4572000"/>
            <a:ext cx="1900238" cy="2057400"/>
          </a:xfrm>
          <a:prstGeom prst="rect">
            <a:avLst/>
          </a:prstGeom>
          <a:noFill/>
        </p:spPr>
      </p:pic>
      <p:sp>
        <p:nvSpPr>
          <p:cNvPr id="11279" name="WordArt 15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8915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Неодушевлённые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713788" cy="1143000"/>
          </a:xfrm>
        </p:spPr>
        <p:txBody>
          <a:bodyPr/>
          <a:lstStyle/>
          <a:p>
            <a:pPr algn="l"/>
            <a:r>
              <a:rPr lang="ru-RU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Однако различение категории одушевлённости / неодушевлённости в грамматике не совпадает полностью с научными представлениями о живой и мёртвой природе.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28662" y="1643050"/>
            <a:ext cx="3752848" cy="4525963"/>
          </a:xfrm>
          <a:ln w="38100">
            <a:noFill/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Поэтому к одушевлённым существительным относятся как названия людей, животных, птиц, рыб, насекомых, т.е. живых существ, так и имена и прозвища мифологических и сказочных персонажей, уподобленных человеку или животным (циклоп, кентавр, Кощей, леший, призрак и пр.), названия детских игрушек (кукла, петрушка, </a:t>
            </a:r>
            <a:r>
              <a:rPr lang="ru-RU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мишка</a:t>
            </a: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бумажный змей и пр.) и шахматных и карточных фигур (ферзь, пешка, валет и пр.), что связано с олицетворением этих предметов в игре.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endParaRPr lang="ru-RU" sz="1800" dirty="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sz="half" idx="2"/>
          </p:nvPr>
        </p:nvSpPr>
        <p:spPr>
          <a:ln w="38100">
            <a:solidFill>
              <a:srgbClr val="FFCC00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 неодушевлённым существительным относятся названия предметов и явлений реальной действительности, не относимых к живой природе, а также названия всех растений (хотя при их описании применяют слова, привычные для живых существ - они "рождаются", "дышат", "развиваются", "цветут", "размножаются" и "умирают", но не способны передвигаться). К неодушевлённым относят и собирательные названия множеств живых существ: народ, толпа, армия, рой, стая, табун.</a:t>
            </a:r>
          </a:p>
          <a:p>
            <a:pPr>
              <a:lnSpc>
                <a:spcPct val="80000"/>
              </a:lnSpc>
            </a:pPr>
            <a:endParaRPr lang="ru-RU" sz="1800" dirty="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000108"/>
            <a:ext cx="7000924" cy="4429156"/>
          </a:xfrm>
          <a:prstGeom prst="rect">
            <a:avLst/>
          </a:prstGeom>
          <a:noFill/>
          <a:ln w="76200">
            <a:solidFill>
              <a:srgbClr val="0033CC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331913" y="692150"/>
            <a:ext cx="6480175" cy="1081088"/>
          </a:xfrm>
          <a:prstGeom prst="rect">
            <a:avLst/>
          </a:prstGeom>
          <a:solidFill>
            <a:schemeClr val="bg1"/>
          </a:solidFill>
          <a:ln w="2857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CC"/>
                </a:solidFill>
                <a:latin typeface="Times New Roman" pitchFamily="18" charset="0"/>
              </a:rPr>
              <a:t>Изменение существительных по числам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4787900" y="2924175"/>
            <a:ext cx="3673475" cy="576263"/>
          </a:xfrm>
          <a:prstGeom prst="rect">
            <a:avLst/>
          </a:prstGeom>
          <a:solidFill>
            <a:schemeClr val="bg1"/>
          </a:solidFill>
          <a:ln w="2857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660033"/>
                </a:solidFill>
                <a:latin typeface="Times New Roman" pitchFamily="18" charset="0"/>
              </a:rPr>
              <a:t>множественное число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755650" y="2924175"/>
            <a:ext cx="3673475" cy="576263"/>
          </a:xfrm>
          <a:prstGeom prst="rect">
            <a:avLst/>
          </a:prstGeom>
          <a:solidFill>
            <a:schemeClr val="bg1"/>
          </a:solidFill>
          <a:ln w="2857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660066"/>
                </a:solidFill>
                <a:latin typeface="Times New Roman" pitchFamily="18" charset="0"/>
              </a:rPr>
              <a:t>единственное число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1500166" y="4221163"/>
            <a:ext cx="2857522" cy="1079500"/>
          </a:xfrm>
          <a:prstGeom prst="rect">
            <a:avLst/>
          </a:prstGeom>
          <a:solidFill>
            <a:schemeClr val="bg1"/>
          </a:solidFill>
          <a:ln w="2857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660066"/>
                </a:solidFill>
                <a:latin typeface="Times New Roman" pitchFamily="18" charset="0"/>
              </a:rPr>
              <a:t>один предмет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4787900" y="4221163"/>
            <a:ext cx="3673475" cy="1079500"/>
          </a:xfrm>
          <a:prstGeom prst="rect">
            <a:avLst/>
          </a:prstGeom>
          <a:solidFill>
            <a:schemeClr val="bg1"/>
          </a:solidFill>
          <a:ln w="2857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660033"/>
                </a:solidFill>
                <a:latin typeface="Times New Roman" pitchFamily="18" charset="0"/>
              </a:rPr>
              <a:t>два или несколько </a:t>
            </a:r>
          </a:p>
          <a:p>
            <a:pPr algn="ctr"/>
            <a:r>
              <a:rPr lang="ru-RU" sz="2400" b="1">
                <a:solidFill>
                  <a:srgbClr val="660033"/>
                </a:solidFill>
                <a:latin typeface="Times New Roman" pitchFamily="18" charset="0"/>
              </a:rPr>
              <a:t>предметов</a:t>
            </a: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2700338" y="1773238"/>
            <a:ext cx="0" cy="1150937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2700338" y="3500438"/>
            <a:ext cx="0" cy="720725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6300788" y="1773238"/>
            <a:ext cx="0" cy="1150937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6300788" y="3500438"/>
            <a:ext cx="0" cy="720725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animBg="1"/>
      <p:bldP spid="32775" grpId="0" animBg="1"/>
      <p:bldP spid="32776" grpId="0" animBg="1"/>
      <p:bldP spid="32777" grpId="0" animBg="1"/>
      <p:bldP spid="32778" grpId="0" animBg="1"/>
      <p:bldP spid="32780" grpId="0" animBg="1"/>
      <p:bldP spid="32781" grpId="0" animBg="1"/>
      <p:bldP spid="32782" grpId="0" animBg="1"/>
      <p:bldP spid="3278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</a:rPr>
              <a:t>Какое из повторяющихся слов является </a:t>
            </a:r>
            <a:r>
              <a:rPr lang="ru-RU" sz="4000" smtClean="0">
                <a:solidFill>
                  <a:schemeClr val="tx2"/>
                </a:solidFill>
                <a:latin typeface="Times New Roman" pitchFamily="18" charset="0"/>
              </a:rPr>
              <a:t>существительным?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>
                <a:latin typeface="Times New Roman" pitchFamily="18" charset="0"/>
              </a:rPr>
              <a:t>Кошка пила молоко.</a:t>
            </a:r>
          </a:p>
          <a:p>
            <a:pPr eaLnBrk="1" hangingPunct="1">
              <a:buFontTx/>
              <a:buNone/>
            </a:pPr>
            <a:r>
              <a:rPr lang="ru-RU" dirty="0" smtClean="0">
                <a:latin typeface="Times New Roman" pitchFamily="18" charset="0"/>
              </a:rPr>
              <a:t>Пила хорошо наточена.</a:t>
            </a:r>
          </a:p>
          <a:p>
            <a:pPr eaLnBrk="1" hangingPunct="1">
              <a:buFontTx/>
              <a:buNone/>
            </a:pPr>
            <a:r>
              <a:rPr lang="ru-RU" dirty="0" smtClean="0">
                <a:latin typeface="Times New Roman" pitchFamily="18" charset="0"/>
              </a:rPr>
              <a:t>Дети встали в строй.</a:t>
            </a:r>
          </a:p>
          <a:p>
            <a:pPr eaLnBrk="1" hangingPunct="1">
              <a:buFontTx/>
              <a:buNone/>
            </a:pPr>
            <a:r>
              <a:rPr lang="ru-RU" dirty="0" smtClean="0">
                <a:latin typeface="Times New Roman" pitchFamily="18" charset="0"/>
              </a:rPr>
              <a:t>Строй кормушки для птиц!</a:t>
            </a:r>
          </a:p>
          <a:p>
            <a:pPr eaLnBrk="1" hangingPunct="1">
              <a:buFontTx/>
              <a:buNone/>
            </a:pPr>
            <a:r>
              <a:rPr lang="ru-RU" dirty="0" smtClean="0">
                <a:latin typeface="Times New Roman" pitchFamily="18" charset="0"/>
              </a:rPr>
              <a:t>    Снежное покрывало всё поле покрывало.</a:t>
            </a:r>
          </a:p>
          <a:p>
            <a:pPr eaLnBrk="1" hangingPunct="1">
              <a:buFontTx/>
              <a:buNone/>
            </a:pPr>
            <a:endParaRPr lang="ru-RU" dirty="0" smtClean="0">
              <a:latin typeface="Times New Roman" pitchFamily="18" charset="0"/>
            </a:endParaRPr>
          </a:p>
        </p:txBody>
      </p:sp>
      <p:sp>
        <p:nvSpPr>
          <p:cNvPr id="87044" name="Oval 4"/>
          <p:cNvSpPr>
            <a:spLocks noChangeArrowheads="1"/>
          </p:cNvSpPr>
          <p:nvPr/>
        </p:nvSpPr>
        <p:spPr bwMode="auto">
          <a:xfrm>
            <a:off x="1908175" y="1916113"/>
            <a:ext cx="1008063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/>
              <a:t>пила</a:t>
            </a:r>
          </a:p>
        </p:txBody>
      </p:sp>
      <p:sp>
        <p:nvSpPr>
          <p:cNvPr id="87045" name="Oval 5"/>
          <p:cNvSpPr>
            <a:spLocks noChangeArrowheads="1"/>
          </p:cNvSpPr>
          <p:nvPr/>
        </p:nvSpPr>
        <p:spPr bwMode="auto">
          <a:xfrm>
            <a:off x="755650" y="2420938"/>
            <a:ext cx="914400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Пила</a:t>
            </a:r>
          </a:p>
        </p:txBody>
      </p:sp>
      <p:sp>
        <p:nvSpPr>
          <p:cNvPr id="87046" name="Oval 6"/>
          <p:cNvSpPr>
            <a:spLocks noChangeArrowheads="1"/>
          </p:cNvSpPr>
          <p:nvPr/>
        </p:nvSpPr>
        <p:spPr bwMode="auto">
          <a:xfrm>
            <a:off x="3203575" y="3068638"/>
            <a:ext cx="108108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строй</a:t>
            </a:r>
          </a:p>
        </p:txBody>
      </p:sp>
      <p:sp>
        <p:nvSpPr>
          <p:cNvPr id="87047" name="Oval 7"/>
          <p:cNvSpPr>
            <a:spLocks noChangeArrowheads="1"/>
          </p:cNvSpPr>
          <p:nvPr/>
        </p:nvSpPr>
        <p:spPr bwMode="auto">
          <a:xfrm>
            <a:off x="827088" y="3500438"/>
            <a:ext cx="1008062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Строй</a:t>
            </a:r>
          </a:p>
        </p:txBody>
      </p:sp>
      <p:sp>
        <p:nvSpPr>
          <p:cNvPr id="87048" name="Oval 8"/>
          <p:cNvSpPr>
            <a:spLocks noChangeArrowheads="1"/>
          </p:cNvSpPr>
          <p:nvPr/>
        </p:nvSpPr>
        <p:spPr bwMode="auto">
          <a:xfrm>
            <a:off x="2484438" y="4221163"/>
            <a:ext cx="1944687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покрывало</a:t>
            </a:r>
          </a:p>
        </p:txBody>
      </p:sp>
      <p:sp>
        <p:nvSpPr>
          <p:cNvPr id="87049" name="Oval 9"/>
          <p:cNvSpPr>
            <a:spLocks noChangeArrowheads="1"/>
          </p:cNvSpPr>
          <p:nvPr/>
        </p:nvSpPr>
        <p:spPr bwMode="auto">
          <a:xfrm>
            <a:off x="5940425" y="4076700"/>
            <a:ext cx="1871663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покрывало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87044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704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87046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87048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2000" fill="hold"/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2000" fill="hold"/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2000" fill="hold"/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4" grpId="0" build="allAtOnce" animBg="1"/>
      <p:bldP spid="87045" grpId="0" build="allAtOnce" animBg="1"/>
      <p:bldP spid="87046" grpId="0" build="allAtOnce" animBg="1"/>
      <p:bldP spid="87047" grpId="0" animBg="1"/>
      <p:bldP spid="87048" grpId="0" build="allAtOnce" animBg="1"/>
      <p:bldP spid="870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54112"/>
          </a:xfrm>
        </p:spPr>
        <p:txBody>
          <a:bodyPr lIns="0" tIns="0" rIns="0" bIns="0"/>
          <a:lstStyle/>
          <a:p>
            <a:pPr algn="l" eaLnBrk="1">
              <a:buSzPct val="45000"/>
              <a:buFont typeface="StarSymbol"/>
              <a:buNone/>
            </a:pPr>
            <a:r>
              <a:rPr smtClean="0">
                <a:solidFill>
                  <a:srgbClr val="FF0000"/>
                </a:solidFill>
                <a:latin typeface="Arial" pitchFamily="34" charset="0"/>
                <a:ea typeface="Microsoft YaHei" pitchFamily="34" charset="-122"/>
              </a:rPr>
              <a:t>     </a:t>
            </a:r>
            <a:r>
              <a:rPr b="1" smtClean="0">
                <a:solidFill>
                  <a:srgbClr val="FF0000"/>
                </a:solidFill>
                <a:latin typeface="Arial" pitchFamily="34" charset="0"/>
                <a:ea typeface="Microsoft YaHei" pitchFamily="34" charset="-122"/>
              </a:rPr>
              <a:t> </a:t>
            </a:r>
            <a:r>
              <a:rPr b="1" smtClean="0">
                <a:solidFill>
                  <a:srgbClr val="FF0000"/>
                </a:solidFill>
                <a:latin typeface="Tahoma" pitchFamily="34" charset="0"/>
                <a:ea typeface="Microsoft YaHei" pitchFamily="34" charset="-122"/>
              </a:rPr>
              <a:t> Правила работы в </a:t>
            </a:r>
            <a:r>
              <a:rPr lang="ru-RU" b="1" dirty="0" smtClean="0">
                <a:solidFill>
                  <a:srgbClr val="FF0000"/>
                </a:solidFill>
                <a:latin typeface="Tahoma" pitchFamily="34" charset="0"/>
                <a:ea typeface="Microsoft YaHei" pitchFamily="34" charset="-122"/>
              </a:rPr>
              <a:t>паре</a:t>
            </a:r>
            <a:endParaRPr b="1" smtClean="0">
              <a:solidFill>
                <a:srgbClr val="FF0000"/>
              </a:solidFill>
              <a:latin typeface="Tahoma" pitchFamily="34" charset="0"/>
              <a:ea typeface="Microsoft YaHei" pitchFamily="34" charset="-122"/>
            </a:endParaRPr>
          </a:p>
        </p:txBody>
      </p:sp>
      <p:sp>
        <p:nvSpPr>
          <p:cNvPr id="4099" name="Подзаголовок 2"/>
          <p:cNvSpPr txBox="1">
            <a:spLocks noGrp="1"/>
          </p:cNvSpPr>
          <p:nvPr>
            <p:ph type="subTitle" idx="4294967295"/>
          </p:nvPr>
        </p:nvSpPr>
        <p:spPr bwMode="auto">
          <a:xfrm>
            <a:off x="0" y="1557338"/>
            <a:ext cx="7847013" cy="4144962"/>
          </a:xfrm>
        </p:spPr>
        <p:txBody>
          <a:bodyPr vert="horz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indent="0" algn="ctr" eaLnBrk="1">
              <a:spcBef>
                <a:spcPct val="0"/>
              </a:spcBef>
              <a:spcAft>
                <a:spcPts val="1413"/>
              </a:spcAft>
              <a:buFont typeface="StarSymbol"/>
              <a:buNone/>
              <a:defRPr/>
            </a:pPr>
            <a:endParaRPr lang="ru-RU" sz="3200" dirty="0" smtClean="0">
              <a:latin typeface="Tahoma" pitchFamily="34" charset="0"/>
              <a:ea typeface="Microsoft YaHei" pitchFamily="34" charset="-122"/>
              <a:cs typeface="Mangal" pitchFamily="18" charset="0"/>
            </a:endParaRPr>
          </a:p>
          <a:p>
            <a:pPr marL="514350" indent="-514350" algn="ctr" eaLnBrk="1">
              <a:spcBef>
                <a:spcPct val="0"/>
              </a:spcBef>
              <a:spcAft>
                <a:spcPts val="1413"/>
              </a:spcAft>
              <a:buFont typeface="StarSymbol"/>
              <a:buNone/>
              <a:defRPr/>
            </a:pPr>
            <a:r>
              <a:rPr lang="ru-RU" sz="3200" dirty="0" smtClean="0">
                <a:latin typeface="Tahoma" pitchFamily="34" charset="0"/>
                <a:ea typeface="Microsoft YaHei" pitchFamily="34" charset="-122"/>
                <a:cs typeface="Mangal" pitchFamily="18" charset="0"/>
              </a:rPr>
              <a:t>1. Вы свободно обмениваетесь мнениями. Вы имеете право на ошибку. Не критикуйте, а предлагайте.</a:t>
            </a:r>
          </a:p>
          <a:p>
            <a:pPr marL="514350" indent="-514350" algn="ctr" eaLnBrk="1">
              <a:spcBef>
                <a:spcPct val="0"/>
              </a:spcBef>
              <a:spcAft>
                <a:spcPts val="1413"/>
              </a:spcAft>
              <a:buFont typeface="StarSymbol"/>
              <a:buNone/>
              <a:defRPr/>
            </a:pPr>
            <a:r>
              <a:rPr lang="ru-RU" sz="3200" dirty="0" smtClean="0">
                <a:latin typeface="Tahoma" pitchFamily="34" charset="0"/>
                <a:ea typeface="Microsoft YaHei" pitchFamily="34" charset="-122"/>
                <a:cs typeface="Mangal" pitchFamily="18" charset="0"/>
              </a:rPr>
              <a:t>2. Вы уважаете мнение каждого участника.</a:t>
            </a:r>
          </a:p>
          <a:p>
            <a:pPr marL="0" indent="0" algn="ctr" eaLnBrk="1">
              <a:spcBef>
                <a:spcPct val="0"/>
              </a:spcBef>
              <a:spcAft>
                <a:spcPts val="1413"/>
              </a:spcAft>
              <a:buFont typeface="StarSymbol"/>
              <a:buNone/>
              <a:defRPr/>
            </a:pPr>
            <a:r>
              <a:rPr lang="ru-RU" sz="3200" dirty="0" smtClean="0">
                <a:latin typeface="Tahoma" pitchFamily="34" charset="0"/>
                <a:ea typeface="Microsoft YaHei" pitchFamily="34" charset="-122"/>
                <a:cs typeface="Mangal" pitchFamily="18" charset="0"/>
              </a:rPr>
              <a:t>         3. Шум может быть только рабочим.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549275"/>
            <a:ext cx="7772400" cy="5581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200" dirty="0"/>
              <a:t>В этом городе живёт</a:t>
            </a:r>
          </a:p>
          <a:p>
            <a:pPr>
              <a:buFont typeface="Wingdings" pitchFamily="2" charset="2"/>
              <a:buNone/>
            </a:pPr>
            <a:r>
              <a:rPr lang="ru-RU" sz="3200" dirty="0"/>
              <a:t>Удивительный народ.</a:t>
            </a:r>
          </a:p>
          <a:p>
            <a:pPr>
              <a:buFont typeface="Wingdings" pitchFamily="2" charset="2"/>
              <a:buNone/>
            </a:pPr>
            <a:r>
              <a:rPr lang="ru-RU" sz="3200" dirty="0"/>
              <a:t>Он трудом своим полезен,</a:t>
            </a:r>
          </a:p>
          <a:p>
            <a:pPr>
              <a:buFont typeface="Wingdings" pitchFamily="2" charset="2"/>
              <a:buNone/>
            </a:pPr>
            <a:r>
              <a:rPr lang="ru-RU" sz="3200" dirty="0"/>
              <a:t>Он бывает строг и весел.</a:t>
            </a:r>
          </a:p>
          <a:p>
            <a:pPr>
              <a:buFont typeface="Wingdings" pitchFamily="2" charset="2"/>
              <a:buNone/>
            </a:pPr>
            <a:r>
              <a:rPr lang="ru-RU" sz="3200" dirty="0"/>
              <a:t>Обозначит вмиг предмет,</a:t>
            </a:r>
          </a:p>
          <a:p>
            <a:pPr>
              <a:buFont typeface="Wingdings" pitchFamily="2" charset="2"/>
              <a:buNone/>
            </a:pPr>
            <a:r>
              <a:rPr lang="ru-RU" sz="3200" dirty="0"/>
              <a:t>Что живой он или нет.</a:t>
            </a:r>
          </a:p>
          <a:p>
            <a:pPr>
              <a:buFont typeface="Wingdings" pitchFamily="2" charset="2"/>
              <a:buNone/>
            </a:pPr>
            <a:r>
              <a:rPr lang="ru-RU" sz="3200" dirty="0"/>
              <a:t>Отвечает на вопрос</a:t>
            </a:r>
          </a:p>
          <a:p>
            <a:pPr>
              <a:buFont typeface="Wingdings" pitchFamily="2" charset="2"/>
              <a:buNone/>
            </a:pPr>
            <a:r>
              <a:rPr lang="ru-RU" sz="3200" dirty="0" smtClean="0"/>
              <a:t>      Кто</a:t>
            </a:r>
            <a:r>
              <a:rPr lang="ru-RU" sz="3200" dirty="0"/>
              <a:t>? и что? Нам здесь принёс?</a:t>
            </a:r>
          </a:p>
          <a:p>
            <a:pPr>
              <a:buFont typeface="Wingdings" pitchFamily="2" charset="2"/>
              <a:buNone/>
            </a:pPr>
            <a:r>
              <a:rPr lang="ru-RU" sz="3200" dirty="0" smtClean="0"/>
              <a:t>      Изменяется </a:t>
            </a:r>
            <a:r>
              <a:rPr lang="ru-RU" sz="3200" dirty="0"/>
              <a:t>по числам, падежам,</a:t>
            </a:r>
          </a:p>
          <a:p>
            <a:pPr>
              <a:buFont typeface="Wingdings" pitchFamily="2" charset="2"/>
              <a:buNone/>
            </a:pPr>
            <a:r>
              <a:rPr lang="ru-RU" sz="3200" dirty="0" smtClean="0"/>
              <a:t>      Помогает </a:t>
            </a:r>
            <a:r>
              <a:rPr lang="ru-RU" sz="3200" dirty="0"/>
              <a:t>этим самым мне и вам.</a:t>
            </a:r>
          </a:p>
          <a:p>
            <a:pPr>
              <a:buFont typeface="Wingdings" pitchFamily="2" charset="2"/>
              <a:buNone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8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8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8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2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8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8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8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16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82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82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82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4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82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82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82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76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82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82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82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44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82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82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82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440"/>
                            </p:stCondLst>
                            <p:childTnLst>
                              <p:par>
                                <p:cTn id="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82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82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82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60"/>
                            </p:stCondLst>
                            <p:childTnLst>
                              <p:par>
                                <p:cTn id="5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82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82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82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214686"/>
          </a:xfrm>
        </p:spPr>
        <p:txBody>
          <a:bodyPr/>
          <a:lstStyle/>
          <a:p>
            <a:r>
              <a:rPr lang="ru-RU" sz="2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   </a:t>
            </a:r>
            <a:br>
              <a:rPr lang="ru-RU" sz="2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r>
              <a:rPr lang="ru-RU" sz="2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Человека </a:t>
            </a:r>
            <a:r>
              <a:rPr lang="ru-RU" sz="2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окружают предметы. Их очень много, </a:t>
            </a:r>
            <a:r>
              <a:rPr lang="ru-RU" sz="2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/>
            </a:r>
            <a:br>
              <a:rPr lang="ru-RU" sz="2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r>
              <a:rPr lang="ru-RU" sz="2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они разные. Для названия предметов в языке есть </a:t>
            </a:r>
            <a:r>
              <a:rPr lang="ru-RU" sz="2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/>
            </a:r>
            <a:br>
              <a:rPr lang="ru-RU" sz="2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r>
              <a:rPr lang="ru-RU" sz="2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специальные </a:t>
            </a:r>
            <a:r>
              <a:rPr lang="ru-RU" sz="2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слова. </a:t>
            </a:r>
            <a:br>
              <a:rPr lang="ru-RU" sz="2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Это </a:t>
            </a:r>
            <a:r>
              <a:rPr lang="ru-RU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существительные.</a:t>
            </a:r>
            <a:br>
              <a:rPr lang="ru-RU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r>
              <a:rPr lang="ru-RU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           </a:t>
            </a:r>
            <a:r>
              <a:rPr lang="ru-RU" sz="2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Сделайте вывод о частоте </a:t>
            </a:r>
            <a:r>
              <a:rPr lang="ru-RU" sz="2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употребления</a:t>
            </a:r>
            <a:br>
              <a:rPr lang="ru-RU" sz="2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r>
              <a:rPr lang="ru-RU" sz="2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существительных     </a:t>
            </a:r>
            <a:br>
              <a:rPr lang="ru-RU" sz="2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r>
              <a:rPr lang="ru-RU" sz="2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           в нашей речи, если известно, что на каждые 100 слов в </a:t>
            </a:r>
            <a:br>
              <a:rPr lang="ru-RU" sz="2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r>
              <a:rPr lang="ru-RU" sz="2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          среднем приходится 40 существительных (глаголов 26).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214818"/>
            <a:ext cx="8229600" cy="1643074"/>
          </a:xfrm>
          <a:ln w="38100">
            <a:solidFill>
              <a:schemeClr val="accent2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         Имя </a:t>
            </a:r>
            <a:r>
              <a:rPr lang="ru-RU" sz="2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существительное</a:t>
            </a:r>
            <a:r>
              <a:rPr lang="ru-RU" sz="2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– самостоятельная часть речи,</a:t>
            </a:r>
          </a:p>
          <a:p>
            <a:pPr>
              <a:buFontTx/>
              <a:buNone/>
            </a:pPr>
            <a:r>
              <a:rPr lang="ru-RU" sz="2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           которая </a:t>
            </a:r>
            <a:r>
              <a:rPr lang="ru-RU" sz="2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обозначает предмет и отвечает на вопросы </a:t>
            </a:r>
            <a:r>
              <a:rPr lang="ru-RU" sz="2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              </a:t>
            </a:r>
            <a:endParaRPr lang="ru-RU" sz="2000" dirty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>
              <a:buFontTx/>
              <a:buNone/>
            </a:pPr>
            <a:r>
              <a:rPr lang="ru-RU" sz="2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                     кто?   что</a:t>
            </a:r>
            <a:r>
              <a:rPr lang="ru-RU" sz="2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? (кого? чего? кому? чему? и др.) 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755650" y="5229225"/>
            <a:ext cx="184731" cy="40011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000" dirty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50825" y="1571612"/>
            <a:ext cx="7207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ru-RU" sz="8000" b="1" dirty="0">
              <a:solidFill>
                <a:schemeClr val="accent2"/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14423"/>
            <a:ext cx="1081087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936625"/>
          </a:xfrm>
        </p:spPr>
        <p:txBody>
          <a:bodyPr/>
          <a:lstStyle/>
          <a:p>
            <a:r>
              <a:rPr lang="ru-RU" sz="18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/>
            </a:r>
            <a:br>
              <a:rPr lang="ru-RU" sz="18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r>
              <a:rPr lang="ru-RU" sz="18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Предметом </a:t>
            </a:r>
            <a:r>
              <a:rPr lang="ru-RU" sz="18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в грамматике называется всё то, </a:t>
            </a:r>
            <a:br>
              <a:rPr lang="ru-RU" sz="18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r>
              <a:rPr lang="ru-RU" sz="18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о чём можно спросить: </a:t>
            </a:r>
            <a:r>
              <a:rPr lang="ru-RU" sz="18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это кто? </a:t>
            </a:r>
            <a:r>
              <a:rPr lang="ru-RU" sz="18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или</a:t>
            </a:r>
            <a:r>
              <a:rPr lang="ru-RU" sz="18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это что?</a:t>
            </a:r>
            <a:r>
              <a:rPr lang="ru-RU" sz="1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ru-RU" sz="1800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sz="1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81075"/>
            <a:ext cx="4038600" cy="5145088"/>
          </a:xfrm>
          <a:ln w="38100">
            <a:solidFill>
              <a:schemeClr val="accent2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 значению существительные делятся на группы: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 конкретные — называют конкретные предметы живой или неживой природы;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 вещественные — называют различные вещества;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 отвлечённые — называют явления, воспринимаемые мысленно;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4) </a:t>
            </a:r>
            <a:r>
              <a:rPr lang="ru-RU" sz="2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собирательные — </a:t>
            </a:r>
            <a:r>
              <a:rPr lang="ru-RU" sz="2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называют           множество </a:t>
            </a:r>
            <a:r>
              <a:rPr lang="ru-RU" sz="2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одинаковых </a:t>
            </a:r>
            <a:r>
              <a:rPr lang="ru-RU" sz="2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предметов </a:t>
            </a:r>
            <a:r>
              <a:rPr lang="ru-RU" sz="2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 одно целое.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000" dirty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Пользуясь </a:t>
            </a:r>
            <a:r>
              <a:rPr lang="ru-RU" sz="2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картинками, </a:t>
            </a:r>
            <a:r>
              <a:rPr lang="ru-RU" sz="2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приведите </a:t>
            </a:r>
            <a:r>
              <a:rPr lang="ru-RU" sz="2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примеры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81075"/>
            <a:ext cx="4038600" cy="5688013"/>
          </a:xfrm>
          <a:ln w="38100">
            <a:solidFill>
              <a:schemeClr val="accent2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ru-RU" sz="2000"/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3779838" y="5157788"/>
            <a:ext cx="576262" cy="792162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82944">
            <a:off x="4787900" y="1052513"/>
            <a:ext cx="1181100" cy="14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3141663"/>
            <a:ext cx="122872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7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5825" y="3357563"/>
            <a:ext cx="1577975" cy="125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815483">
            <a:off x="6011863" y="2276475"/>
            <a:ext cx="1512887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9" name="Picture 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402065">
            <a:off x="4787900" y="5373688"/>
            <a:ext cx="1411288" cy="105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50" name="Picture 1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84888" y="3644900"/>
            <a:ext cx="1012825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-530001">
            <a:off x="7092950" y="5084763"/>
            <a:ext cx="1649413" cy="123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52" name="Picture 1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508245">
            <a:off x="7019925" y="981075"/>
            <a:ext cx="12827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 animBg="1"/>
      <p:bldP spid="143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ru-RU" b="1">
                <a:solidFill>
                  <a:srgbClr val="070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Существительные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>
                <a:solidFill>
                  <a:srgbClr val="070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Нарицательные</a:t>
            </a:r>
          </a:p>
          <a:p>
            <a:pPr algn="ctr">
              <a:buFontTx/>
              <a:buNone/>
            </a:pPr>
            <a:r>
              <a:rPr lang="ru-RU" dirty="0">
                <a:solidFill>
                  <a:srgbClr val="070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(называют</a:t>
            </a:r>
          </a:p>
          <a:p>
            <a:pPr algn="ctr">
              <a:buFontTx/>
              <a:buNone/>
            </a:pPr>
            <a:r>
              <a:rPr lang="ru-RU" dirty="0">
                <a:solidFill>
                  <a:srgbClr val="070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однородные </a:t>
            </a:r>
          </a:p>
          <a:p>
            <a:pPr algn="ctr">
              <a:buFontTx/>
              <a:buNone/>
            </a:pPr>
            <a:r>
              <a:rPr lang="ru-RU" dirty="0">
                <a:solidFill>
                  <a:srgbClr val="070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предметы)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/>
          <a:p>
            <a:pPr>
              <a:buFontTx/>
              <a:buNone/>
            </a:pPr>
            <a:r>
              <a:rPr lang="ru-RU" b="1">
                <a:solidFill>
                  <a:srgbClr val="070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     Собственные</a:t>
            </a:r>
          </a:p>
          <a:p>
            <a:pPr algn="ctr">
              <a:buFontTx/>
              <a:buNone/>
            </a:pPr>
            <a:r>
              <a:rPr lang="ru-RU">
                <a:solidFill>
                  <a:srgbClr val="070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(называют </a:t>
            </a:r>
          </a:p>
          <a:p>
            <a:pPr algn="ctr">
              <a:buFontTx/>
              <a:buNone/>
            </a:pPr>
            <a:r>
              <a:rPr lang="ru-RU">
                <a:solidFill>
                  <a:srgbClr val="070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единичные </a:t>
            </a:r>
          </a:p>
          <a:p>
            <a:pPr algn="ctr">
              <a:buFontTx/>
              <a:buNone/>
            </a:pPr>
            <a:r>
              <a:rPr lang="ru-RU">
                <a:solidFill>
                  <a:srgbClr val="070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(индивидуальные) </a:t>
            </a:r>
          </a:p>
          <a:p>
            <a:pPr algn="ctr">
              <a:buFontTx/>
              <a:buNone/>
            </a:pPr>
            <a:r>
              <a:rPr lang="ru-RU">
                <a:solidFill>
                  <a:srgbClr val="070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предметы)</a:t>
            </a:r>
          </a:p>
          <a:p>
            <a:pPr>
              <a:buFontTx/>
              <a:buNone/>
            </a:pPr>
            <a:endParaRPr lang="ru-RU">
              <a:solidFill>
                <a:srgbClr val="07013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2555875" y="1052513"/>
            <a:ext cx="2016125" cy="1081087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4572000" y="1052513"/>
            <a:ext cx="1871663" cy="1081087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5" grpId="0" animBg="1"/>
      <p:bldP spid="51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3" y="274638"/>
            <a:ext cx="3857653" cy="4583122"/>
          </a:xfrm>
        </p:spPr>
        <p:txBody>
          <a:bodyPr/>
          <a:lstStyle/>
          <a:p>
            <a:r>
              <a:rPr lang="ru-RU" sz="2000" dirty="0">
                <a:solidFill>
                  <a:srgbClr val="070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Назовите группы собственных имен существительных. Вспомните правила правописания таких слов.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404813"/>
            <a:ext cx="4357718" cy="597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00043"/>
            <a:ext cx="1081087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ru-RU" b="1">
                <a:solidFill>
                  <a:srgbClr val="070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Существительные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pPr>
              <a:buFontTx/>
              <a:buNone/>
            </a:pPr>
            <a:r>
              <a:rPr lang="ru-RU" b="1">
                <a:solidFill>
                  <a:srgbClr val="070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Одушевленные</a:t>
            </a:r>
            <a:endParaRPr lang="ru-RU">
              <a:solidFill>
                <a:srgbClr val="07013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/>
          <a:p>
            <a:pPr>
              <a:buFontTx/>
              <a:buNone/>
            </a:pPr>
            <a:r>
              <a:rPr lang="ru-RU" b="1">
                <a:solidFill>
                  <a:srgbClr val="070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  Неодушевленные</a:t>
            </a:r>
            <a:endParaRPr lang="ru-RU">
              <a:solidFill>
                <a:srgbClr val="07013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>
              <a:buFontTx/>
              <a:buNone/>
            </a:pPr>
            <a:endParaRPr lang="ru-RU">
              <a:solidFill>
                <a:srgbClr val="07013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H="1">
            <a:off x="2555875" y="1052513"/>
            <a:ext cx="2016125" cy="1081087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4572000" y="1052513"/>
            <a:ext cx="1871663" cy="1081087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4" grpId="0" animBg="1"/>
      <p:bldP spid="1229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5400" b="1"/>
              <a:t>ЖИВЫЕ ПРЕДМЕТЫ</a:t>
            </a:r>
            <a:r>
              <a:rPr lang="ru-RU" sz="6000"/>
              <a:t/>
            </a:r>
            <a:br>
              <a:rPr lang="ru-RU" sz="6000"/>
            </a:br>
            <a:endParaRPr lang="ru-RU" sz="6000"/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solidFill>
                  <a:srgbClr val="008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Одушевлённые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505200" y="2209800"/>
            <a:ext cx="1974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5400" b="1">
                <a:solidFill>
                  <a:srgbClr val="0000CC"/>
                </a:solidFill>
              </a:rPr>
              <a:t>КТО?</a:t>
            </a:r>
          </a:p>
        </p:txBody>
      </p:sp>
      <p:pic>
        <p:nvPicPr>
          <p:cNvPr id="10245" name="Picture 5" descr="9af9fbd48897d963e551b0346800c18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071679"/>
            <a:ext cx="1646238" cy="2000264"/>
          </a:xfrm>
          <a:prstGeom prst="rect">
            <a:avLst/>
          </a:prstGeom>
          <a:noFill/>
        </p:spPr>
      </p:pic>
      <p:pic>
        <p:nvPicPr>
          <p:cNvPr id="10246" name="Picture 6" descr="b27d2c53e056cb913add59ff0cb2f91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4419600"/>
            <a:ext cx="1625600" cy="1990725"/>
          </a:xfrm>
          <a:prstGeom prst="rect">
            <a:avLst/>
          </a:prstGeom>
          <a:noFill/>
        </p:spPr>
      </p:pic>
      <p:pic>
        <p:nvPicPr>
          <p:cNvPr id="10247" name="Picture 7" descr="SNAKE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4800600"/>
            <a:ext cx="2411413" cy="1755775"/>
          </a:xfrm>
          <a:prstGeom prst="rect">
            <a:avLst/>
          </a:prstGeom>
          <a:noFill/>
        </p:spPr>
      </p:pic>
      <p:pic>
        <p:nvPicPr>
          <p:cNvPr id="10248" name="Picture 8" descr="butterfly_clipart_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3352800"/>
            <a:ext cx="2286000" cy="2238375"/>
          </a:xfrm>
          <a:prstGeom prst="rect">
            <a:avLst/>
          </a:prstGeom>
          <a:noFill/>
        </p:spPr>
      </p:pic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928662" y="3929066"/>
            <a:ext cx="30003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ДЕВОЧКА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500166" y="5929330"/>
            <a:ext cx="232412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КОШКА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6705600" y="5857892"/>
            <a:ext cx="216058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ЗМЕЯ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969125" y="2819400"/>
            <a:ext cx="21748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БАБОЧКА</a:t>
            </a: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H="1">
            <a:off x="1676400" y="3048000"/>
            <a:ext cx="2590800" cy="12954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H="1">
            <a:off x="3581400" y="3048000"/>
            <a:ext cx="685800" cy="16764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4267200" y="3048000"/>
            <a:ext cx="1447800" cy="19050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4267200" y="3048000"/>
            <a:ext cx="2895600" cy="8382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ы PowerPoint школ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Шаблоны PowerPoint школа</Template>
  <TotalTime>243</TotalTime>
  <Words>484</Words>
  <Application>Microsoft Office PowerPoint</Application>
  <PresentationFormat>Экран (4:3)</PresentationFormat>
  <Paragraphs>79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5" baseType="lpstr">
      <vt:lpstr>Microsoft YaHei</vt:lpstr>
      <vt:lpstr>Arial</vt:lpstr>
      <vt:lpstr>Bookman Old Style</vt:lpstr>
      <vt:lpstr>Calibri</vt:lpstr>
      <vt:lpstr>Impact</vt:lpstr>
      <vt:lpstr>Mangal</vt:lpstr>
      <vt:lpstr>StarSymbol</vt:lpstr>
      <vt:lpstr>Tahoma</vt:lpstr>
      <vt:lpstr>Times New Roman</vt:lpstr>
      <vt:lpstr>Wingdings</vt:lpstr>
      <vt:lpstr>Шаблоны PowerPoint школа</vt:lpstr>
      <vt:lpstr>Имя существительное  Презентацию составила учитель начальных классов Максимова Елена Евгеньевна ГБОУ СОШ №223 Кировского района Санкт-Петербурга</vt:lpstr>
      <vt:lpstr>       Правила работы в паре</vt:lpstr>
      <vt:lpstr>Презентация PowerPoint</vt:lpstr>
      <vt:lpstr>      Человека окружают предметы. Их очень много,   они разные. Для названия предметов в языке есть  специальные слова.  Это существительные.             Сделайте вывод о частоте употребления  существительных                  в нашей речи, если известно, что на каждые 100 слов в             среднем приходится 40 существительных (глаголов 26).</vt:lpstr>
      <vt:lpstr> Предметом в грамматике называется всё то,  о чём можно спросить: это кто? или это что?  </vt:lpstr>
      <vt:lpstr>Существительные</vt:lpstr>
      <vt:lpstr>Назовите группы собственных имен существительных. Вспомните правила правописания таких слов.</vt:lpstr>
      <vt:lpstr>Существительные</vt:lpstr>
      <vt:lpstr>Презентация PowerPoint</vt:lpstr>
      <vt:lpstr>                                НЕЖИВЫЕ ПРЕДМЕТЫ ЧТО?</vt:lpstr>
      <vt:lpstr>Однако различение категории одушевлённости / неодушевлённости в грамматике не совпадает полностью с научными представлениями о живой и мёртвой природе.</vt:lpstr>
      <vt:lpstr>Презентация PowerPoint</vt:lpstr>
      <vt:lpstr>Презентация PowerPoint</vt:lpstr>
      <vt:lpstr>Какое из повторяющихся слов является существительным?</vt:lpstr>
    </vt:vector>
  </TitlesOfParts>
  <Company>MultiDVD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существительное</dc:title>
  <dc:creator>Андрей</dc:creator>
  <cp:lastModifiedBy>Asus</cp:lastModifiedBy>
  <cp:revision>30</cp:revision>
  <dcterms:created xsi:type="dcterms:W3CDTF">2013-10-26T07:22:47Z</dcterms:created>
  <dcterms:modified xsi:type="dcterms:W3CDTF">2014-07-10T11:49:45Z</dcterms:modified>
</cp:coreProperties>
</file>