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058EA9E-D15C-4F52-B202-B02AF01BAEDA}" type="datetimeFigureOut">
              <a:rPr lang="ru-RU" smtClean="0"/>
              <a:pPr/>
              <a:t>29.07.2014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7910437-C66B-42ED-9588-14B7EBD926A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058EA9E-D15C-4F52-B202-B02AF01BAEDA}" type="datetimeFigureOut">
              <a:rPr lang="ru-RU" smtClean="0"/>
              <a:pPr/>
              <a:t>29.07.2014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7910437-C66B-42ED-9588-14B7EBD926A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058EA9E-D15C-4F52-B202-B02AF01BAEDA}" type="datetimeFigureOut">
              <a:rPr lang="ru-RU" smtClean="0"/>
              <a:pPr/>
              <a:t>29.07.2014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7910437-C66B-42ED-9588-14B7EBD926A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058EA9E-D15C-4F52-B202-B02AF01BAEDA}" type="datetimeFigureOut">
              <a:rPr lang="ru-RU" smtClean="0"/>
              <a:pPr/>
              <a:t>29.07.2014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7910437-C66B-42ED-9588-14B7EBD926A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058EA9E-D15C-4F52-B202-B02AF01BAEDA}" type="datetimeFigureOut">
              <a:rPr lang="ru-RU" smtClean="0"/>
              <a:pPr/>
              <a:t>29.07.2014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7910437-C66B-42ED-9588-14B7EBD926A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058EA9E-D15C-4F52-B202-B02AF01BAEDA}" type="datetimeFigureOut">
              <a:rPr lang="ru-RU" smtClean="0"/>
              <a:pPr/>
              <a:t>29.07.2014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7910437-C66B-42ED-9588-14B7EBD926A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058EA9E-D15C-4F52-B202-B02AF01BAEDA}" type="datetimeFigureOut">
              <a:rPr lang="ru-RU" smtClean="0"/>
              <a:pPr/>
              <a:t>29.07.2014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7910437-C66B-42ED-9588-14B7EBD926A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058EA9E-D15C-4F52-B202-B02AF01BAEDA}" type="datetimeFigureOut">
              <a:rPr lang="ru-RU" smtClean="0"/>
              <a:pPr/>
              <a:t>29.07.2014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7910437-C66B-42ED-9588-14B7EBD926A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058EA9E-D15C-4F52-B202-B02AF01BAEDA}" type="datetimeFigureOut">
              <a:rPr lang="ru-RU" smtClean="0"/>
              <a:pPr/>
              <a:t>29.07.2014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7910437-C66B-42ED-9588-14B7EBD926A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058EA9E-D15C-4F52-B202-B02AF01BAEDA}" type="datetimeFigureOut">
              <a:rPr lang="ru-RU" smtClean="0"/>
              <a:pPr/>
              <a:t>29.07.2014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7910437-C66B-42ED-9588-14B7EBD926A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058EA9E-D15C-4F52-B202-B02AF01BAEDA}" type="datetimeFigureOut">
              <a:rPr lang="ru-RU" smtClean="0"/>
              <a:pPr/>
              <a:t>29.07.2014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7910437-C66B-42ED-9588-14B7EBD926A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9058EA9E-D15C-4F52-B202-B02AF01BAEDA}" type="datetimeFigureOut">
              <a:rPr lang="ru-RU" smtClean="0"/>
              <a:pPr/>
              <a:t>29.07.2014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E7910437-C66B-42ED-9588-14B7EBD926A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kemschool98.ucoz.ru/news/2012-01-09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ped-kopilka.ru/" TargetMode="Externa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2" name="Picture 8" descr="http://im0-tub-ru.yandex.net/i?id=2894048dded1ea4977a9f2a9792bac51-104-144&amp;n=2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429520" y="285728"/>
            <a:ext cx="1447800" cy="1428750"/>
          </a:xfrm>
          <a:prstGeom prst="rect">
            <a:avLst/>
          </a:prstGeom>
          <a:noFill/>
        </p:spPr>
      </p:pic>
      <p:sp>
        <p:nvSpPr>
          <p:cNvPr id="8" name="Прямоугольник 7"/>
          <p:cNvSpPr/>
          <p:nvPr/>
        </p:nvSpPr>
        <p:spPr>
          <a:xfrm>
            <a:off x="1428728" y="1571612"/>
            <a:ext cx="6000792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Тренажёр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словарных слов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«Школа»</a:t>
            </a:r>
            <a:endParaRPr lang="ru-RU" sz="5400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 spd="med">
    <p:wip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2" name="Picture 8" descr="http://im0-tub-ru.yandex.net/i?id=2894048dded1ea4977a9f2a9792bac51-104-144&amp;n=2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57290" y="3286124"/>
            <a:ext cx="1447800" cy="142875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1000100" y="428604"/>
            <a:ext cx="800105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7200" dirty="0" smtClean="0">
                <a:solidFill>
                  <a:srgbClr val="00B050"/>
                </a:solidFill>
              </a:rPr>
              <a:t>КАР  … НДАШ</a:t>
            </a:r>
            <a:endParaRPr lang="ru-RU" sz="7200" dirty="0">
              <a:solidFill>
                <a:srgbClr val="00B05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428992" y="4643446"/>
            <a:ext cx="1071570" cy="1000132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72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А</a:t>
            </a:r>
            <a:endParaRPr lang="ru-RU" sz="720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429256" y="4643446"/>
            <a:ext cx="1071570" cy="1000132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72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О</a:t>
            </a:r>
            <a:endParaRPr lang="ru-RU" sz="720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cxnSp>
        <p:nvCxnSpPr>
          <p:cNvPr id="9" name="Прямая со стрелкой 8"/>
          <p:cNvCxnSpPr/>
          <p:nvPr/>
        </p:nvCxnSpPr>
        <p:spPr>
          <a:xfrm rot="5400000">
            <a:off x="6429400" y="285740"/>
            <a:ext cx="642918" cy="7143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med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3.80204E-6 L 0.05069 -0.61703 " pathEditMode="relative" rAng="0" ptsTypes="AA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" y="-30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5" grpId="0"/>
      <p:bldP spid="6" grpId="0" animBg="1"/>
      <p:bldP spid="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2" name="Picture 8" descr="http://im0-tub-ru.yandex.net/i?id=2894048dded1ea4977a9f2a9792bac51-104-144&amp;n=2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00298" y="5072074"/>
            <a:ext cx="1447800" cy="1428750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428596" y="1928802"/>
            <a:ext cx="3786214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>
                <a:solidFill>
                  <a:schemeClr val="accent2">
                    <a:lumMod val="75000"/>
                  </a:schemeClr>
                </a:solidFill>
              </a:rPr>
              <a:t>В сентябре встречает нас</a:t>
            </a:r>
            <a:r>
              <a:rPr lang="ru-RU" sz="3200" dirty="0" smtClean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ru-RU" sz="3200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sz="3200" dirty="0">
                <a:solidFill>
                  <a:schemeClr val="accent2">
                    <a:lumMod val="75000"/>
                  </a:schemeClr>
                </a:solidFill>
              </a:rPr>
              <a:t>Светлый и просторный... </a:t>
            </a:r>
            <a:r>
              <a:rPr lang="ru-RU" sz="3200" dirty="0" smtClean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ru-RU" sz="3200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sz="3200" dirty="0"/>
              <a:t> 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3428992" y="428604"/>
            <a:ext cx="535785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7200" dirty="0" smtClean="0">
                <a:solidFill>
                  <a:srgbClr val="00B050"/>
                </a:solidFill>
              </a:rPr>
              <a:t>КЛА …</a:t>
            </a:r>
            <a:endParaRPr lang="ru-RU" sz="7200" dirty="0">
              <a:solidFill>
                <a:srgbClr val="00B05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572000" y="4786322"/>
            <a:ext cx="1714512" cy="1000132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72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СС</a:t>
            </a:r>
            <a:endParaRPr lang="ru-RU" sz="720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7072330" y="4786322"/>
            <a:ext cx="1071570" cy="1000132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72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С</a:t>
            </a:r>
            <a:endParaRPr lang="ru-RU" sz="720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cxnSp>
        <p:nvCxnSpPr>
          <p:cNvPr id="9" name="Прямая со стрелкой 8"/>
          <p:cNvCxnSpPr/>
          <p:nvPr/>
        </p:nvCxnSpPr>
        <p:spPr>
          <a:xfrm rot="5400000">
            <a:off x="5965053" y="250021"/>
            <a:ext cx="642918" cy="142876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med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712 -0.08187 L 0.21337 -0.6272 " pathEditMode="relative" ptsTypes="AA">
                                      <p:cBhvr>
                                        <p:cTn id="1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4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5" grpId="0"/>
      <p:bldP spid="6" grpId="0" animBg="1"/>
      <p:bldP spid="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2" name="Picture 8" descr="http://im0-tub-ru.yandex.net/i?id=2894048dded1ea4977a9f2a9792bac51-104-144&amp;n=2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00364" y="5000636"/>
            <a:ext cx="1447800" cy="1428750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428596" y="1571612"/>
            <a:ext cx="3786214" cy="45957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>
                <a:solidFill>
                  <a:schemeClr val="accent2">
                    <a:lumMod val="75000"/>
                  </a:schemeClr>
                </a:solidFill>
              </a:rPr>
              <a:t>Прописи, тетради, авторучки скрип,</a:t>
            </a:r>
            <a:r>
              <a:rPr lang="ru-RU" sz="3200" dirty="0" smtClean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ru-RU" sz="3200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sz="3200" dirty="0">
                <a:solidFill>
                  <a:schemeClr val="accent2">
                    <a:lumMod val="75000"/>
                  </a:schemeClr>
                </a:solidFill>
              </a:rPr>
              <a:t>Пишет аккуратно каждый ученик.</a:t>
            </a:r>
            <a:r>
              <a:rPr lang="ru-RU" sz="3200" dirty="0" smtClean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ru-RU" sz="3200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sz="3200" dirty="0">
                <a:solidFill>
                  <a:schemeClr val="accent2">
                    <a:lumMod val="75000"/>
                  </a:schemeClr>
                </a:solidFill>
              </a:rPr>
              <a:t>Правила читаем, учим назубок.</a:t>
            </a:r>
            <a:r>
              <a:rPr lang="ru-RU" sz="3200" dirty="0" smtClean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ru-RU" sz="3200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sz="3200" dirty="0">
                <a:solidFill>
                  <a:schemeClr val="accent2">
                    <a:lumMod val="75000"/>
                  </a:schemeClr>
                </a:solidFill>
              </a:rPr>
              <a:t>Ну, ребята, что же это за урок? </a:t>
            </a:r>
            <a:r>
              <a:rPr lang="ru-RU" sz="3200" dirty="0" smtClean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ru-RU" sz="3200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sz="3200" dirty="0"/>
              <a:t> 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0" y="428604"/>
            <a:ext cx="9144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7200" dirty="0" smtClean="0">
                <a:solidFill>
                  <a:srgbClr val="00B050"/>
                </a:solidFill>
              </a:rPr>
              <a:t>РУ   …  КИЙ      … ЗЫК</a:t>
            </a:r>
            <a:endParaRPr lang="ru-RU" sz="7200" dirty="0">
              <a:solidFill>
                <a:srgbClr val="00B05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572000" y="4786322"/>
            <a:ext cx="1714512" cy="1000132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72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СС</a:t>
            </a:r>
            <a:endParaRPr lang="ru-RU" sz="720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7072330" y="4786322"/>
            <a:ext cx="1071570" cy="1000132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72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С</a:t>
            </a:r>
            <a:endParaRPr lang="ru-RU" sz="720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cxnSp>
        <p:nvCxnSpPr>
          <p:cNvPr id="9" name="Прямая со стрелкой 8"/>
          <p:cNvCxnSpPr/>
          <p:nvPr/>
        </p:nvCxnSpPr>
        <p:spPr>
          <a:xfrm rot="5400000">
            <a:off x="1035831" y="178583"/>
            <a:ext cx="642918" cy="285752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 rot="5400000">
            <a:off x="7536689" y="250021"/>
            <a:ext cx="714356" cy="214314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med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69 -0.08187 L -0.33785 -0.64824 " pathEditMode="relative" rAng="0" ptsTypes="AA">
                                      <p:cBhvr>
                                        <p:cTn id="1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9" y="-28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4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5" grpId="0"/>
      <p:bldP spid="6" grpId="0" animBg="1"/>
      <p:bldP spid="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2" name="Picture 8" descr="http://im0-tub-ru.yandex.net/i?id=2894048dded1ea4977a9f2a9792bac51-104-144&amp;n=2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2" y="3071810"/>
            <a:ext cx="1447800" cy="142875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285720" y="428604"/>
            <a:ext cx="850112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7200" dirty="0" smtClean="0">
                <a:solidFill>
                  <a:srgbClr val="00B050"/>
                </a:solidFill>
              </a:rPr>
              <a:t>РУССКИЙ      … ЗЫК</a:t>
            </a:r>
            <a:endParaRPr lang="ru-RU" sz="7200" dirty="0">
              <a:solidFill>
                <a:srgbClr val="00B05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214942" y="4786322"/>
            <a:ext cx="1071570" cy="1000132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72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Я</a:t>
            </a:r>
            <a:endParaRPr lang="ru-RU" sz="720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7072330" y="4786322"/>
            <a:ext cx="1071570" cy="1000132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72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И</a:t>
            </a:r>
            <a:endParaRPr lang="ru-RU" sz="720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cxnSp>
        <p:nvCxnSpPr>
          <p:cNvPr id="9" name="Прямая со стрелкой 8"/>
          <p:cNvCxnSpPr/>
          <p:nvPr/>
        </p:nvCxnSpPr>
        <p:spPr>
          <a:xfrm rot="5400000">
            <a:off x="1214426" y="285740"/>
            <a:ext cx="714356" cy="142876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 rot="5400000">
            <a:off x="7179499" y="250021"/>
            <a:ext cx="714356" cy="214314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med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-2.59019E-7 L 0.02083 -0.63784 " pathEditMode="relative" rAng="0" ptsTypes="AA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" y="-31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5" grpId="0"/>
      <p:bldP spid="6" grpId="0" animBg="1"/>
      <p:bldP spid="7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2" name="Picture 8" descr="http://im0-tub-ru.yandex.net/i?id=2894048dded1ea4977a9f2a9792bac51-104-144&amp;n=2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00298" y="5072074"/>
            <a:ext cx="1447800" cy="1428750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500034" y="1785926"/>
            <a:ext cx="3786214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>
                <a:solidFill>
                  <a:schemeClr val="accent2">
                    <a:lumMod val="75000"/>
                  </a:schemeClr>
                </a:solidFill>
              </a:rPr>
              <a:t>Среди белого листа</a:t>
            </a:r>
            <a:r>
              <a:rPr lang="ru-RU" sz="3200" dirty="0" smtClean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ru-RU" sz="3200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sz="3200" dirty="0">
                <a:solidFill>
                  <a:schemeClr val="accent2">
                    <a:lumMod val="75000"/>
                  </a:schemeClr>
                </a:solidFill>
              </a:rPr>
              <a:t>возникает красота.</a:t>
            </a:r>
            <a:r>
              <a:rPr lang="ru-RU" sz="3200" dirty="0" smtClean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ru-RU" sz="3200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sz="3200" dirty="0">
                <a:solidFill>
                  <a:schemeClr val="accent2">
                    <a:lumMod val="75000"/>
                  </a:schemeClr>
                </a:solidFill>
              </a:rPr>
              <a:t>Разноцветный мастер - </a:t>
            </a:r>
            <a:r>
              <a:rPr lang="ru-RU" sz="3200" dirty="0" smtClean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ru-RU" sz="3200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sz="3200" dirty="0">
                <a:solidFill>
                  <a:schemeClr val="accent2">
                    <a:lumMod val="75000"/>
                  </a:schemeClr>
                </a:solidFill>
              </a:rPr>
              <a:t>это всё ... </a:t>
            </a: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/>
              <a:t> 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3214678" y="428604"/>
            <a:ext cx="5786478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6600" dirty="0" smtClean="0">
                <a:solidFill>
                  <a:srgbClr val="00B050"/>
                </a:solidFill>
              </a:rPr>
              <a:t>ФЛ  … МАСТЕР</a:t>
            </a:r>
            <a:endParaRPr lang="ru-RU" sz="6600" dirty="0">
              <a:solidFill>
                <a:srgbClr val="00B05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214942" y="4786322"/>
            <a:ext cx="1071570" cy="1000132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72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А</a:t>
            </a:r>
            <a:endParaRPr lang="ru-RU" sz="720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7072330" y="4786322"/>
            <a:ext cx="1071570" cy="1000132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72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О</a:t>
            </a:r>
            <a:endParaRPr lang="ru-RU" sz="720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cxnSp>
        <p:nvCxnSpPr>
          <p:cNvPr id="9" name="Прямая со стрелкой 8"/>
          <p:cNvCxnSpPr/>
          <p:nvPr/>
        </p:nvCxnSpPr>
        <p:spPr>
          <a:xfrm rot="5400000">
            <a:off x="6393681" y="250021"/>
            <a:ext cx="642918" cy="142876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med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66 -0.08187 L -0.27673 -0.65865 " pathEditMode="relative" rAng="0" ptsTypes="AA">
                                      <p:cBhvr>
                                        <p:cTn id="1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2" y="-28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4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 animBg="1"/>
      <p:bldP spid="7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2" name="Picture 8" descr="http://im0-tub-ru.yandex.net/i?id=2894048dded1ea4977a9f2a9792bac51-104-144&amp;n=2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14480" y="2500306"/>
            <a:ext cx="1447800" cy="1428750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428596" y="1357298"/>
            <a:ext cx="378621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3200" dirty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ru-RU" sz="3200" dirty="0"/>
              <a:t> 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2571736" y="428604"/>
            <a:ext cx="621510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7200" dirty="0" smtClean="0">
                <a:solidFill>
                  <a:srgbClr val="00B050"/>
                </a:solidFill>
              </a:rPr>
              <a:t>Р … БЯТА</a:t>
            </a:r>
            <a:endParaRPr lang="ru-RU" sz="7200" dirty="0">
              <a:solidFill>
                <a:srgbClr val="00B05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214942" y="4786322"/>
            <a:ext cx="1071570" cy="1000132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72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Е</a:t>
            </a:r>
            <a:endParaRPr lang="ru-RU" sz="720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7072330" y="4786322"/>
            <a:ext cx="1071570" cy="1000132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72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И</a:t>
            </a:r>
            <a:endParaRPr lang="ru-RU" sz="720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cxnSp>
        <p:nvCxnSpPr>
          <p:cNvPr id="9" name="Прямая со стрелкой 8"/>
          <p:cNvCxnSpPr/>
          <p:nvPr/>
        </p:nvCxnSpPr>
        <p:spPr>
          <a:xfrm rot="5400000">
            <a:off x="6036491" y="250021"/>
            <a:ext cx="642918" cy="142876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med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503 -0.08187 L -0.0974 -0.64824 " pathEditMode="relative" ptsTypes="AA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5" grpId="0"/>
      <p:bldP spid="6" grpId="0" animBg="1"/>
      <p:bldP spid="7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2" name="Picture 8" descr="http://im0-tub-ru.yandex.net/i?id=2894048dded1ea4977a9f2a9792bac51-104-144&amp;n=2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285728"/>
            <a:ext cx="1447800" cy="1428750"/>
          </a:xfrm>
          <a:prstGeom prst="rect">
            <a:avLst/>
          </a:prstGeom>
          <a:noFill/>
        </p:spPr>
      </p:pic>
      <p:sp>
        <p:nvSpPr>
          <p:cNvPr id="8" name="Прямоугольник 7"/>
          <p:cNvSpPr/>
          <p:nvPr/>
        </p:nvSpPr>
        <p:spPr>
          <a:xfrm>
            <a:off x="1428728" y="1571612"/>
            <a:ext cx="600079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54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85720" y="500042"/>
            <a:ext cx="8715436" cy="56015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4400" i="1" u="sng" dirty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Список использованных источников</a:t>
            </a:r>
            <a:r>
              <a:rPr lang="ru-RU" sz="4400" i="1" u="sng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:</a:t>
            </a:r>
          </a:p>
          <a:p>
            <a:pPr marL="342900" indent="-342900">
              <a:buAutoNum type="arabicPeriod"/>
              <a:defRPr/>
            </a:pP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Сова-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hlinkClick r:id="rId3"/>
              </a:rPr>
              <a:t>kemschool98.ucoz.ru</a:t>
            </a:r>
            <a:endParaRPr lang="ru-RU" dirty="0" smtClean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2. Загадка об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</a:rPr>
              <a:t>учителе-http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://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deti-online.com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/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zagadki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/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zagadki-o-professijah-i-trude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/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zagadki-pro-uchitelya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/</a:t>
            </a:r>
          </a:p>
          <a:p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3. Загадка про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</a:rPr>
              <a:t>карандаш-http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://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deti-online.com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/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zagadki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/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zagadki-pro-shkolu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/</a:t>
            </a:r>
          </a:p>
          <a:p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4. Загадка про класс-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h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</a:rPr>
              <a:t>ttp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://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vsemzagadki.narod.ru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/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zagadki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/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zagadkipro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/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zagadki_pro_klass.html</a:t>
            </a:r>
            <a:endParaRPr lang="ru-RU" dirty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5.  Загадка про русский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язык-http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://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vsemzagadki.narod.ru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/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zagadki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/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zagadkipro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/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zagadki_pro_russkiy_yazyik.html</a:t>
            </a:r>
            <a:endParaRPr lang="ru-RU" dirty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6. Загадка про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</a:rPr>
              <a:t>фломастер-http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://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</a:rPr>
              <a:t>www.numama.ru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/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</a:rPr>
              <a:t>zagadki-dlja-malenkih-detei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/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</a:rPr>
              <a:t>zagadki-pro-bytovye-predmety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/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</a:rPr>
              <a:t>zagadki-pro-flomastery.html</a:t>
            </a:r>
            <a:endParaRPr lang="ru-RU" dirty="0" smtClean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7. Загадки про тетрадь, ученик, пенал, портфель,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</a:rPr>
              <a:t>дежурный-</a:t>
            </a:r>
            <a:r>
              <a:rPr lang="ru-RU" u="sng" dirty="0" err="1">
                <a:solidFill>
                  <a:schemeClr val="accent2">
                    <a:lumMod val="75000"/>
                  </a:schemeClr>
                </a:solidFill>
                <a:hlinkClick r:id="rId4"/>
              </a:rPr>
              <a:t>http</a:t>
            </a:r>
            <a:r>
              <a:rPr lang="ru-RU" u="sng" dirty="0">
                <a:solidFill>
                  <a:schemeClr val="accent2">
                    <a:lumMod val="75000"/>
                  </a:schemeClr>
                </a:solidFill>
                <a:hlinkClick r:id="rId4"/>
              </a:rPr>
              <a:t>://</a:t>
            </a:r>
            <a:r>
              <a:rPr lang="ru-RU" u="sng" dirty="0" err="1">
                <a:solidFill>
                  <a:schemeClr val="accent2">
                    <a:lumMod val="75000"/>
                  </a:schemeClr>
                </a:solidFill>
                <a:hlinkClick r:id="rId4"/>
              </a:rPr>
              <a:t>ped-kopilka.ru</a:t>
            </a:r>
            <a:r>
              <a:rPr lang="ru-RU" u="sng" dirty="0" smtClean="0">
                <a:solidFill>
                  <a:schemeClr val="accent2">
                    <a:lumMod val="75000"/>
                  </a:schemeClr>
                </a:solidFill>
                <a:hlinkClick r:id="rId4"/>
              </a:rPr>
              <a:t>/</a:t>
            </a:r>
            <a:endParaRPr lang="ru-RU" u="sng" dirty="0" smtClean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8. Дневник-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http://ruspoem.ru/zagadki-pro-shkolu.html</a:t>
            </a:r>
            <a:endParaRPr lang="ru-RU" dirty="0">
              <a:solidFill>
                <a:schemeClr val="accent2">
                  <a:lumMod val="75000"/>
                </a:schemeClr>
              </a:solidFill>
            </a:endParaRPr>
          </a:p>
          <a:p>
            <a:endParaRPr lang="ru-RU" dirty="0">
              <a:solidFill>
                <a:srgbClr val="92D050"/>
              </a:solidFill>
            </a:endParaRPr>
          </a:p>
          <a:p>
            <a:pPr marL="342900" indent="-342900">
              <a:defRPr/>
            </a:pPr>
            <a:endParaRPr lang="ru-RU" dirty="0"/>
          </a:p>
          <a:p>
            <a:pPr>
              <a:defRPr/>
            </a:pPr>
            <a:endParaRPr lang="ru-RU" i="1" dirty="0">
              <a:solidFill>
                <a:srgbClr val="92D050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 spd="med">
    <p:wip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2" name="Picture 8" descr="http://im0-tub-ru.yandex.net/i?id=2894048dded1ea4977a9f2a9792bac51-104-144&amp;n=2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728" y="500042"/>
            <a:ext cx="1447800" cy="1428750"/>
          </a:xfrm>
          <a:prstGeom prst="rect">
            <a:avLst/>
          </a:prstGeom>
          <a:noFill/>
        </p:spPr>
      </p:pic>
      <p:sp>
        <p:nvSpPr>
          <p:cNvPr id="8" name="Прямоугольник 7"/>
          <p:cNvSpPr/>
          <p:nvPr/>
        </p:nvSpPr>
        <p:spPr>
          <a:xfrm>
            <a:off x="2143108" y="357166"/>
            <a:ext cx="6715172" cy="21544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i="1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ГБОУ СОШ № 569</a:t>
            </a:r>
          </a:p>
          <a:p>
            <a:pPr algn="ctr"/>
            <a:r>
              <a:rPr lang="ru-RU" sz="4000" i="1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Г. Санкт-Петербург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54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00034" y="2500305"/>
            <a:ext cx="8001056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i="1" u="sng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Автор работы:</a:t>
            </a:r>
          </a:p>
          <a:p>
            <a:pPr algn="ctr"/>
            <a:r>
              <a:rPr lang="ru-RU" sz="4000" i="1" dirty="0" err="1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Корлюкова</a:t>
            </a:r>
            <a:r>
              <a:rPr lang="ru-RU" sz="4000" i="1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 Инна Юрьевна</a:t>
            </a:r>
          </a:p>
          <a:p>
            <a:pPr algn="ctr"/>
            <a:r>
              <a:rPr lang="ru-RU" sz="4000" i="1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Учитель начальных классов</a:t>
            </a:r>
            <a:endParaRPr lang="ru-RU" sz="40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286116" y="5398770"/>
            <a:ext cx="314327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i="1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2014 год</a:t>
            </a:r>
            <a:endParaRPr lang="ru-RU" sz="4000" i="1" dirty="0">
              <a:solidFill>
                <a:schemeClr val="accent2">
                  <a:lumMod val="75000"/>
                </a:schemeClr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 spd="med"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2" name="Picture 8" descr="http://im0-tub-ru.yandex.net/i?id=2894048dded1ea4977a9f2a9792bac51-104-144&amp;n=2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10" y="4929198"/>
            <a:ext cx="1447800" cy="1428750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428596" y="1428736"/>
            <a:ext cx="3143272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>
                <a:solidFill>
                  <a:schemeClr val="accent2">
                    <a:lumMod val="50000"/>
                  </a:schemeClr>
                </a:solidFill>
              </a:rPr>
              <a:t>Будем весь урок писать,</a:t>
            </a:r>
          </a:p>
          <a:p>
            <a:r>
              <a:rPr lang="ru-RU" sz="3200" dirty="0">
                <a:solidFill>
                  <a:schemeClr val="accent2">
                    <a:lumMod val="50000"/>
                  </a:schemeClr>
                </a:solidFill>
              </a:rPr>
              <a:t>Пригодится нам... 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4000496" y="428604"/>
            <a:ext cx="478634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7200" dirty="0" smtClean="0">
                <a:solidFill>
                  <a:srgbClr val="00B050"/>
                </a:solidFill>
              </a:rPr>
              <a:t>Т …  ТРАДЬ</a:t>
            </a:r>
            <a:endParaRPr lang="ru-RU" sz="7200" dirty="0">
              <a:solidFill>
                <a:srgbClr val="00B05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214942" y="4786322"/>
            <a:ext cx="1071570" cy="1000132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72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Е</a:t>
            </a:r>
            <a:endParaRPr lang="ru-RU" sz="720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7072330" y="4786322"/>
            <a:ext cx="1071570" cy="1000132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72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И</a:t>
            </a:r>
            <a:endParaRPr lang="ru-RU" sz="720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cxnSp>
        <p:nvCxnSpPr>
          <p:cNvPr id="12" name="Прямая со стрелкой 11"/>
          <p:cNvCxnSpPr/>
          <p:nvPr/>
        </p:nvCxnSpPr>
        <p:spPr>
          <a:xfrm rot="5400000">
            <a:off x="6965173" y="392885"/>
            <a:ext cx="428628" cy="7143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med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-2.59019E-7 L -0.05 -0.6272 " pathEditMode="relative" rAng="0" ptsTypes="AA">
                                      <p:cBhvr>
                                        <p:cTn id="1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5" y="-31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4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 animBg="1"/>
      <p:bldP spid="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2" name="Picture 8" descr="http://im0-tub-ru.yandex.net/i?id=2894048dded1ea4977a9f2a9792bac51-104-144&amp;n=2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10" y="4929198"/>
            <a:ext cx="1447800" cy="1428750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428596" y="1428736"/>
            <a:ext cx="3786214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>
                <a:solidFill>
                  <a:schemeClr val="accent2">
                    <a:lumMod val="75000"/>
                  </a:schemeClr>
                </a:solidFill>
              </a:rPr>
              <a:t>Я уроки посещаю</a:t>
            </a:r>
          </a:p>
          <a:p>
            <a:r>
              <a:rPr lang="ru-RU" sz="3200" dirty="0">
                <a:solidFill>
                  <a:schemeClr val="accent2">
                    <a:lumMod val="75000"/>
                  </a:schemeClr>
                </a:solidFill>
              </a:rPr>
              <a:t>И всегда веду дневник.</a:t>
            </a:r>
          </a:p>
          <a:p>
            <a:r>
              <a:rPr lang="ru-RU" sz="3200" dirty="0">
                <a:solidFill>
                  <a:schemeClr val="accent2">
                    <a:lumMod val="75000"/>
                  </a:schemeClr>
                </a:solidFill>
              </a:rPr>
              <a:t>Сам себя я называю</a:t>
            </a:r>
          </a:p>
          <a:p>
            <a:r>
              <a:rPr lang="ru-RU" sz="3200" dirty="0">
                <a:solidFill>
                  <a:schemeClr val="accent2">
                    <a:lumMod val="75000"/>
                  </a:schemeClr>
                </a:solidFill>
              </a:rPr>
              <a:t>Школьник или...</a:t>
            </a:r>
            <a:r>
              <a:rPr lang="ru-RU" sz="3200" dirty="0"/>
              <a:t> 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4000496" y="428604"/>
            <a:ext cx="478634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7200" dirty="0" smtClean="0">
                <a:solidFill>
                  <a:srgbClr val="00B050"/>
                </a:solidFill>
              </a:rPr>
              <a:t>УЧ … НИК</a:t>
            </a:r>
            <a:endParaRPr lang="ru-RU" sz="7200" dirty="0">
              <a:solidFill>
                <a:srgbClr val="00B05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214942" y="4786322"/>
            <a:ext cx="1071570" cy="1000132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72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Е</a:t>
            </a:r>
            <a:endParaRPr lang="ru-RU" sz="720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7072330" y="4786322"/>
            <a:ext cx="1071570" cy="1000132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72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И</a:t>
            </a:r>
            <a:endParaRPr lang="ru-RU" sz="720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cxnSp>
        <p:nvCxnSpPr>
          <p:cNvPr id="9" name="Прямая со стрелкой 8"/>
          <p:cNvCxnSpPr/>
          <p:nvPr/>
        </p:nvCxnSpPr>
        <p:spPr>
          <a:xfrm rot="5400000">
            <a:off x="7215218" y="285740"/>
            <a:ext cx="714356" cy="142876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med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-2.59019E-7 L 0.03663 -0.64824 " pathEditMode="relative" rAng="0" ptsTypes="AA">
                                      <p:cBhvr>
                                        <p:cTn id="1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" y="-32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4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 animBg="1"/>
      <p:bldP spid="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2" name="Picture 8" descr="http://im0-tub-ru.yandex.net/i?id=2894048dded1ea4977a9f2a9792bac51-104-144&amp;n=2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10" y="4929198"/>
            <a:ext cx="1447800" cy="1428750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428596" y="1785926"/>
            <a:ext cx="3786214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>
                <a:solidFill>
                  <a:schemeClr val="accent2">
                    <a:lumMod val="75000"/>
                  </a:schemeClr>
                </a:solidFill>
              </a:rPr>
              <a:t>Он для ручек домом стал.</a:t>
            </a:r>
          </a:p>
          <a:p>
            <a:r>
              <a:rPr lang="ru-RU" sz="3200" dirty="0" smtClean="0">
                <a:solidFill>
                  <a:schemeClr val="accent2">
                    <a:lumMod val="75000"/>
                  </a:schemeClr>
                </a:solidFill>
              </a:rPr>
              <a:t>Называется…</a:t>
            </a:r>
            <a:endParaRPr lang="ru-RU" sz="3200" dirty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ru-RU" sz="3200" dirty="0"/>
              <a:t> 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4000496" y="428604"/>
            <a:ext cx="478634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7200" dirty="0" smtClean="0">
                <a:solidFill>
                  <a:srgbClr val="00B050"/>
                </a:solidFill>
              </a:rPr>
              <a:t>П  … НАЛ</a:t>
            </a:r>
            <a:endParaRPr lang="ru-RU" sz="7200" dirty="0">
              <a:solidFill>
                <a:srgbClr val="00B05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214942" y="4786322"/>
            <a:ext cx="1071570" cy="1000132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72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Е</a:t>
            </a:r>
            <a:endParaRPr lang="ru-RU" sz="720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7072330" y="4786322"/>
            <a:ext cx="1071570" cy="1000132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72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И</a:t>
            </a:r>
            <a:endParaRPr lang="ru-RU" sz="720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cxnSp>
        <p:nvCxnSpPr>
          <p:cNvPr id="9" name="Прямая со стрелкой 8"/>
          <p:cNvCxnSpPr/>
          <p:nvPr/>
        </p:nvCxnSpPr>
        <p:spPr>
          <a:xfrm rot="5400000">
            <a:off x="7072342" y="285740"/>
            <a:ext cx="642918" cy="7143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med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278 -0.08187 L -0.00278 -0.63784 " pathEditMode="relative" rAng="0" ptsTypes="AA">
                                      <p:cBhvr>
                                        <p:cTn id="1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27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4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 animBg="1"/>
      <p:bldP spid="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2" name="Picture 8" descr="http://im0-tub-ru.yandex.net/i?id=2894048dded1ea4977a9f2a9792bac51-104-144&amp;n=2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2976" y="357166"/>
            <a:ext cx="1447800" cy="1428750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428596" y="1928802"/>
            <a:ext cx="4143404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>
                <a:solidFill>
                  <a:schemeClr val="accent2">
                    <a:lumMod val="75000"/>
                  </a:schemeClr>
                </a:solidFill>
              </a:rPr>
              <a:t>Тетради и ручки, учебник, </a:t>
            </a:r>
            <a:r>
              <a:rPr lang="ru-RU" sz="3200" dirty="0" err="1">
                <a:solidFill>
                  <a:schemeClr val="accent2">
                    <a:lumMod val="75000"/>
                  </a:schemeClr>
                </a:solidFill>
              </a:rPr>
              <a:t>строгалку</a:t>
            </a:r>
            <a:r>
              <a:rPr lang="ru-RU" sz="3200" dirty="0">
                <a:solidFill>
                  <a:schemeClr val="accent2">
                    <a:lumMod val="75000"/>
                  </a:schemeClr>
                </a:solidFill>
              </a:rPr>
              <a:t> —</a:t>
            </a:r>
          </a:p>
          <a:p>
            <a:r>
              <a:rPr lang="ru-RU" sz="3200" dirty="0">
                <a:solidFill>
                  <a:schemeClr val="accent2">
                    <a:lumMod val="75000"/>
                  </a:schemeClr>
                </a:solidFill>
              </a:rPr>
              <a:t>Ты с вечера все собери и проверь.</a:t>
            </a:r>
          </a:p>
          <a:p>
            <a:r>
              <a:rPr lang="ru-RU" sz="3200" dirty="0">
                <a:solidFill>
                  <a:schemeClr val="accent2">
                    <a:lumMod val="75000"/>
                  </a:schemeClr>
                </a:solidFill>
              </a:rPr>
              <a:t>Ведь в школу идешь ты, а не на рыбалку,</a:t>
            </a:r>
          </a:p>
          <a:p>
            <a:r>
              <a:rPr lang="ru-RU" sz="3200" dirty="0">
                <a:solidFill>
                  <a:schemeClr val="accent2">
                    <a:lumMod val="75000"/>
                  </a:schemeClr>
                </a:solidFill>
              </a:rPr>
              <a:t>Поэтому должен быть собран...</a:t>
            </a:r>
          </a:p>
          <a:p>
            <a:r>
              <a:rPr lang="ru-RU" sz="3200" dirty="0"/>
              <a:t> 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3857620" y="428604"/>
            <a:ext cx="528638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7200" dirty="0" smtClean="0">
                <a:solidFill>
                  <a:srgbClr val="00B050"/>
                </a:solidFill>
              </a:rPr>
              <a:t>П … РТФЕЛЬ</a:t>
            </a:r>
            <a:endParaRPr lang="ru-RU" sz="7200" dirty="0">
              <a:solidFill>
                <a:srgbClr val="00B05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214942" y="4786322"/>
            <a:ext cx="1071570" cy="1000132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72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О</a:t>
            </a:r>
            <a:endParaRPr lang="ru-RU" sz="720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7072330" y="4786322"/>
            <a:ext cx="1071570" cy="1000132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72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А</a:t>
            </a:r>
            <a:endParaRPr lang="ru-RU" sz="720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cxnSp>
        <p:nvCxnSpPr>
          <p:cNvPr id="9" name="Прямая со стрелкой 8"/>
          <p:cNvCxnSpPr/>
          <p:nvPr/>
        </p:nvCxnSpPr>
        <p:spPr>
          <a:xfrm rot="5400000">
            <a:off x="7358094" y="214302"/>
            <a:ext cx="642918" cy="214314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med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278 -0.08187 L -0.0658 -0.63784 " pathEditMode="relative" rAng="0" ptsTypes="AA">
                                      <p:cBhvr>
                                        <p:cTn id="1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2" y="-27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4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 animBg="1"/>
      <p:bldP spid="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2" name="Picture 8" descr="http://im0-tub-ru.yandex.net/i?id=2894048dded1ea4977a9f2a9792bac51-104-144&amp;n=2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10" y="4929198"/>
            <a:ext cx="1447800" cy="1428750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428596" y="1357298"/>
            <a:ext cx="3786214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>
                <a:solidFill>
                  <a:schemeClr val="accent2">
                    <a:lumMod val="75000"/>
                  </a:schemeClr>
                </a:solidFill>
              </a:rPr>
              <a:t>Мы порядок соблюдаем,</a:t>
            </a:r>
          </a:p>
          <a:p>
            <a:r>
              <a:rPr lang="ru-RU" sz="3200" dirty="0">
                <a:solidFill>
                  <a:schemeClr val="accent2">
                    <a:lumMod val="75000"/>
                  </a:schemeClr>
                </a:solidFill>
              </a:rPr>
              <a:t>Нарушителей ругаем.</a:t>
            </a:r>
          </a:p>
          <a:p>
            <a:r>
              <a:rPr lang="ru-RU" sz="3200" dirty="0">
                <a:solidFill>
                  <a:schemeClr val="accent2">
                    <a:lumMod val="75000"/>
                  </a:schemeClr>
                </a:solidFill>
              </a:rPr>
              <a:t>Нынче класс у нас нешумный,</a:t>
            </a:r>
          </a:p>
          <a:p>
            <a:r>
              <a:rPr lang="ru-RU" sz="3200" dirty="0">
                <a:solidFill>
                  <a:schemeClr val="accent2">
                    <a:lumMod val="75000"/>
                  </a:schemeClr>
                </a:solidFill>
              </a:rPr>
              <a:t>Потому что класс...</a:t>
            </a:r>
          </a:p>
          <a:p>
            <a:r>
              <a:rPr lang="ru-RU" sz="3200" dirty="0"/>
              <a:t> 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2571736" y="428604"/>
            <a:ext cx="621510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7200" dirty="0" smtClean="0">
                <a:solidFill>
                  <a:srgbClr val="00B050"/>
                </a:solidFill>
              </a:rPr>
              <a:t>Д … ЖУРНЫЙ</a:t>
            </a:r>
            <a:endParaRPr lang="ru-RU" sz="7200" dirty="0">
              <a:solidFill>
                <a:srgbClr val="00B05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214942" y="4786322"/>
            <a:ext cx="1071570" cy="1000132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72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Е</a:t>
            </a:r>
            <a:endParaRPr lang="ru-RU" sz="720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7072330" y="4786322"/>
            <a:ext cx="1071570" cy="1000132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72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И</a:t>
            </a:r>
            <a:endParaRPr lang="ru-RU" sz="720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cxnSp>
        <p:nvCxnSpPr>
          <p:cNvPr id="9" name="Прямая со стрелкой 8"/>
          <p:cNvCxnSpPr/>
          <p:nvPr/>
        </p:nvCxnSpPr>
        <p:spPr>
          <a:xfrm rot="5400000">
            <a:off x="5429268" y="285740"/>
            <a:ext cx="714356" cy="142876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med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278 -0.08187 L -0.17604 -0.6272 " pathEditMode="relative" rAng="0" ptsTypes="AA">
                                      <p:cBhvr>
                                        <p:cTn id="1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7" y="-27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4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 animBg="1"/>
      <p:bldP spid="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2" name="Picture 8" descr="http://im0-tub-ru.yandex.net/i?id=2894048dded1ea4977a9f2a9792bac51-104-144&amp;n=2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10" y="4929198"/>
            <a:ext cx="1447800" cy="1428750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428596" y="1785926"/>
            <a:ext cx="3786214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smtClean="0">
                <a:solidFill>
                  <a:schemeClr val="accent2">
                    <a:lumMod val="75000"/>
                  </a:schemeClr>
                </a:solidFill>
              </a:rPr>
              <a:t>Кто учит детей всех писать и читать, </a:t>
            </a:r>
            <a:br>
              <a:rPr lang="ru-RU" sz="3200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sz="3200" dirty="0" smtClean="0">
                <a:solidFill>
                  <a:schemeClr val="accent2">
                    <a:lumMod val="75000"/>
                  </a:schemeClr>
                </a:solidFill>
              </a:rPr>
              <a:t>При</a:t>
            </a:r>
          </a:p>
          <a:p>
            <a:r>
              <a:rPr lang="ru-RU" sz="3200" dirty="0" smtClean="0">
                <a:solidFill>
                  <a:schemeClr val="accent2">
                    <a:lumMod val="75000"/>
                  </a:schemeClr>
                </a:solidFill>
              </a:rPr>
              <a:t>роду любить, стариков уважать?</a:t>
            </a: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/>
              <a:t> 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4000496" y="428604"/>
            <a:ext cx="478634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7200" dirty="0" smtClean="0">
                <a:solidFill>
                  <a:srgbClr val="00B050"/>
                </a:solidFill>
              </a:rPr>
              <a:t>УЧИТ … ЛЬ</a:t>
            </a:r>
            <a:endParaRPr lang="ru-RU" sz="7200" dirty="0">
              <a:solidFill>
                <a:srgbClr val="00B05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214942" y="4786322"/>
            <a:ext cx="1071570" cy="1000132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72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Е</a:t>
            </a:r>
            <a:endParaRPr lang="ru-RU" sz="720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7072330" y="4786322"/>
            <a:ext cx="1071570" cy="1000132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72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И</a:t>
            </a:r>
            <a:endParaRPr lang="ru-RU" sz="720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cxnSp>
        <p:nvCxnSpPr>
          <p:cNvPr id="9" name="Прямая со стрелкой 8"/>
          <p:cNvCxnSpPr/>
          <p:nvPr/>
        </p:nvCxnSpPr>
        <p:spPr>
          <a:xfrm rot="5400000">
            <a:off x="5393537" y="392885"/>
            <a:ext cx="571504" cy="214314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med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-2.59019E-7 L 0.13108 -0.63784 " pathEditMode="relative" rAng="0" ptsTypes="AA">
                                      <p:cBhvr>
                                        <p:cTn id="1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5" y="-31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4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 animBg="1"/>
      <p:bldP spid="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2" name="Picture 8" descr="http://im0-tub-ru.yandex.net/i?id=2894048dded1ea4977a9f2a9792bac51-104-144&amp;n=2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00298" y="5072074"/>
            <a:ext cx="1447800" cy="1428750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428596" y="1142984"/>
            <a:ext cx="3786214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>
                <a:solidFill>
                  <a:schemeClr val="accent2">
                    <a:lumMod val="75000"/>
                  </a:schemeClr>
                </a:solidFill>
              </a:rPr>
              <a:t>В школьном портфеле тетрадка,</a:t>
            </a:r>
            <a:r>
              <a:rPr lang="ru-RU" sz="3200" dirty="0" smtClean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ru-RU" sz="3200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sz="3200" dirty="0">
                <a:solidFill>
                  <a:schemeClr val="accent2">
                    <a:lumMod val="75000"/>
                  </a:schemeClr>
                </a:solidFill>
              </a:rPr>
              <a:t>А что за тетрадка - загадка.</a:t>
            </a:r>
            <a:r>
              <a:rPr lang="ru-RU" sz="3200" dirty="0" smtClean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ru-RU" sz="3200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sz="3200" dirty="0">
                <a:solidFill>
                  <a:schemeClr val="accent2">
                    <a:lumMod val="75000"/>
                  </a:schemeClr>
                </a:solidFill>
              </a:rPr>
              <a:t>Получит оценку в неё ученик,</a:t>
            </a:r>
            <a:r>
              <a:rPr lang="ru-RU" sz="3200" dirty="0" smtClean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ru-RU" sz="3200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sz="3200" dirty="0">
                <a:solidFill>
                  <a:schemeClr val="accent2">
                    <a:lumMod val="75000"/>
                  </a:schemeClr>
                </a:solidFill>
              </a:rPr>
              <a:t>А вечером маме покажет...</a:t>
            </a: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/>
              <a:t> 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3428992" y="428604"/>
            <a:ext cx="535785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7200" dirty="0" smtClean="0">
                <a:solidFill>
                  <a:srgbClr val="00B050"/>
                </a:solidFill>
              </a:rPr>
              <a:t>ДН … ВНИК</a:t>
            </a:r>
            <a:endParaRPr lang="ru-RU" sz="7200" dirty="0">
              <a:solidFill>
                <a:srgbClr val="00B05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214942" y="4786322"/>
            <a:ext cx="1071570" cy="1000132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72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Е</a:t>
            </a:r>
            <a:endParaRPr lang="ru-RU" sz="720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7072330" y="4786322"/>
            <a:ext cx="1071570" cy="1000132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72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И</a:t>
            </a:r>
            <a:endParaRPr lang="ru-RU" sz="720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cxnSp>
        <p:nvCxnSpPr>
          <p:cNvPr id="9" name="Прямая со стрелкой 8"/>
          <p:cNvCxnSpPr/>
          <p:nvPr/>
        </p:nvCxnSpPr>
        <p:spPr>
          <a:xfrm rot="5400000">
            <a:off x="7465251" y="178583"/>
            <a:ext cx="571480" cy="214314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med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278 -0.08187 L -0.01858 -0.64824 " pathEditMode="relative" rAng="0" ptsTypes="AA">
                                      <p:cBhvr>
                                        <p:cTn id="1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" y="-28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4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 animBg="1"/>
      <p:bldP spid="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2" name="Picture 8" descr="http://im0-tub-ru.yandex.net/i?id=2894048dded1ea4977a9f2a9792bac51-104-144&amp;n=2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00298" y="5072074"/>
            <a:ext cx="1447800" cy="1428750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500034" y="1428736"/>
            <a:ext cx="3786214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>
                <a:solidFill>
                  <a:schemeClr val="accent2">
                    <a:lumMod val="75000"/>
                  </a:schemeClr>
                </a:solidFill>
              </a:rPr>
              <a:t>Остро носик ты </a:t>
            </a:r>
            <a:r>
              <a:rPr lang="ru-RU" sz="3200" dirty="0" smtClean="0">
                <a:solidFill>
                  <a:schemeClr val="accent2">
                    <a:lumMod val="75000"/>
                  </a:schemeClr>
                </a:solidFill>
              </a:rPr>
              <a:t>заточишь</a:t>
            </a:r>
            <a:r>
              <a:rPr lang="ru-RU" sz="3200" dirty="0">
                <a:solidFill>
                  <a:schemeClr val="accent2">
                    <a:lumMod val="75000"/>
                  </a:schemeClr>
                </a:solidFill>
              </a:rPr>
              <a:t>.</a:t>
            </a:r>
            <a:r>
              <a:rPr lang="ru-RU" sz="3200" dirty="0" smtClean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ru-RU" sz="3200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sz="3200" dirty="0">
                <a:solidFill>
                  <a:schemeClr val="accent2">
                    <a:lumMod val="75000"/>
                  </a:schemeClr>
                </a:solidFill>
              </a:rPr>
              <a:t>Нарисуешь всё, что хочешь.</a:t>
            </a:r>
            <a:r>
              <a:rPr lang="ru-RU" sz="3200" dirty="0" smtClean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ru-RU" sz="3200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sz="3200" dirty="0">
                <a:solidFill>
                  <a:schemeClr val="accent2">
                    <a:lumMod val="75000"/>
                  </a:schemeClr>
                </a:solidFill>
              </a:rPr>
              <a:t>Будет солнце, море, пляж.</a:t>
            </a:r>
            <a:r>
              <a:rPr lang="ru-RU" sz="3200" dirty="0" smtClean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ru-RU" sz="3200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sz="3200" dirty="0">
                <a:solidFill>
                  <a:schemeClr val="accent2">
                    <a:lumMod val="75000"/>
                  </a:schemeClr>
                </a:solidFill>
              </a:rPr>
              <a:t>Что же это?</a:t>
            </a: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/>
              <a:t> 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3214678" y="428604"/>
            <a:ext cx="5786478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6600" dirty="0" smtClean="0">
                <a:solidFill>
                  <a:srgbClr val="00B050"/>
                </a:solidFill>
              </a:rPr>
              <a:t>К … Р …НДАШ</a:t>
            </a:r>
            <a:endParaRPr lang="ru-RU" sz="6600" dirty="0">
              <a:solidFill>
                <a:srgbClr val="00B05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214942" y="4786322"/>
            <a:ext cx="1071570" cy="1000132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72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А</a:t>
            </a:r>
            <a:endParaRPr lang="ru-RU" sz="720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7072330" y="4786322"/>
            <a:ext cx="1071570" cy="1000132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72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О</a:t>
            </a:r>
            <a:endParaRPr lang="ru-RU" sz="720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cxnSp>
        <p:nvCxnSpPr>
          <p:cNvPr id="9" name="Прямая со стрелкой 8"/>
          <p:cNvCxnSpPr/>
          <p:nvPr/>
        </p:nvCxnSpPr>
        <p:spPr>
          <a:xfrm rot="5400000">
            <a:off x="7500970" y="214302"/>
            <a:ext cx="642918" cy="214314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med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-2.59019E-7 L -0.13663 -0.63784 " pathEditMode="relative" rAng="0" ptsTypes="AA">
                                      <p:cBhvr>
                                        <p:cTn id="1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8" y="-31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4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5" grpId="0"/>
      <p:bldP spid="6" grpId="0" animBg="1"/>
      <p:bldP spid="7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1369</TotalTime>
  <Words>276</Words>
  <Application>Microsoft Office PowerPoint</Application>
  <PresentationFormat>Экран (4:3)</PresentationFormat>
  <Paragraphs>89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Солнцестояние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Инна</dc:creator>
  <cp:lastModifiedBy>Инна</cp:lastModifiedBy>
  <cp:revision>28</cp:revision>
  <dcterms:created xsi:type="dcterms:W3CDTF">2014-07-24T12:19:01Z</dcterms:created>
  <dcterms:modified xsi:type="dcterms:W3CDTF">2014-07-29T06:51:10Z</dcterms:modified>
</cp:coreProperties>
</file>