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75" r:id="rId4"/>
    <p:sldId id="276" r:id="rId5"/>
    <p:sldId id="277" r:id="rId6"/>
    <p:sldId id="279" r:id="rId7"/>
    <p:sldId id="288" r:id="rId8"/>
    <p:sldId id="289" r:id="rId9"/>
    <p:sldId id="287" r:id="rId10"/>
    <p:sldId id="286" r:id="rId11"/>
    <p:sldId id="260" r:id="rId12"/>
    <p:sldId id="261" r:id="rId13"/>
    <p:sldId id="269" r:id="rId14"/>
    <p:sldId id="266" r:id="rId15"/>
    <p:sldId id="270" r:id="rId16"/>
    <p:sldId id="259" r:id="rId17"/>
    <p:sldId id="262" r:id="rId18"/>
    <p:sldId id="26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72" d="100"/>
          <a:sy n="72" d="100"/>
        </p:scale>
        <p:origin x="-90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123-1EFD-4605-8DDD-8B54C481E39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5C90-8462-47C8-970A-0E5777976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123-1EFD-4605-8DDD-8B54C481E39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5C90-8462-47C8-970A-0E5777976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123-1EFD-4605-8DDD-8B54C481E39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5C90-8462-47C8-970A-0E5777976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123-1EFD-4605-8DDD-8B54C481E39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5C90-8462-47C8-970A-0E5777976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123-1EFD-4605-8DDD-8B54C481E39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58B5C90-8462-47C8-970A-0E5777976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123-1EFD-4605-8DDD-8B54C481E39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5C90-8462-47C8-970A-0E5777976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123-1EFD-4605-8DDD-8B54C481E39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5C90-8462-47C8-970A-0E5777976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123-1EFD-4605-8DDD-8B54C481E39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5C90-8462-47C8-970A-0E5777976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123-1EFD-4605-8DDD-8B54C481E39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5C90-8462-47C8-970A-0E5777976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123-1EFD-4605-8DDD-8B54C481E39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5C90-8462-47C8-970A-0E5777976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123-1EFD-4605-8DDD-8B54C481E39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5C90-8462-47C8-970A-0E5777976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220123-1EFD-4605-8DDD-8B54C481E39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8B5C90-8462-47C8-970A-0E5777976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3;&#1072;&#1076;&#1077;&#1078;&#1076;&#1072;\&#1052;&#1086;&#1080;%20&#1076;&#1086;&#1082;&#1091;&#1084;&#1077;&#1085;&#1090;&#1099;\&#1052;&#1086;&#1103;%20&#1084;&#1091;&#1079;&#1099;&#1082;&#1072;\Antonio%20Vivaldi\Vivaldi\03%20Autumn.wm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57166"/>
            <a:ext cx="6948000" cy="1931040"/>
          </a:xfrm>
        </p:spPr>
        <p:txBody>
          <a:bodyPr>
            <a:noAutofit/>
          </a:bodyPr>
          <a:lstStyle/>
          <a:p>
            <a:r>
              <a:rPr lang="ru-RU" sz="6000" b="1" i="1" dirty="0" smtClean="0"/>
              <a:t>«Осень! Очей очарованье!»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714620"/>
            <a:ext cx="4000528" cy="307183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Устный</a:t>
            </a:r>
            <a:r>
              <a:rPr lang="ru-RU" sz="5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журнал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Подготовила и провела </a:t>
            </a:r>
          </a:p>
          <a:p>
            <a:r>
              <a:rPr lang="ru-RU" sz="1600" dirty="0" err="1" smtClean="0">
                <a:solidFill>
                  <a:schemeClr val="bg1"/>
                </a:solidFill>
              </a:rPr>
              <a:t>Бейда</a:t>
            </a:r>
            <a:r>
              <a:rPr lang="ru-RU" sz="1600" dirty="0" smtClean="0">
                <a:solidFill>
                  <a:schemeClr val="bg1"/>
                </a:solidFill>
              </a:rPr>
              <a:t> О.В.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Учитель МБОУ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СОШ с. </a:t>
            </a:r>
            <a:r>
              <a:rPr lang="ru-RU" sz="1600" dirty="0" err="1" smtClean="0">
                <a:solidFill>
                  <a:schemeClr val="bg1"/>
                </a:solidFill>
              </a:rPr>
              <a:t>Калтыманово</a:t>
            </a:r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sz="4000" dirty="0" smtClean="0"/>
          </a:p>
          <a:p>
            <a:r>
              <a:rPr lang="ru-RU" sz="5400" dirty="0" smtClean="0">
                <a:solidFill>
                  <a:schemeClr val="tx1"/>
                </a:solidFill>
              </a:rPr>
              <a:t> 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5" name="Picture 30" descr="6800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571744"/>
            <a:ext cx="550069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Ф.И. Тютчев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928670"/>
            <a:ext cx="3714776" cy="519749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Arial" charset="0"/>
              </a:rPr>
              <a:t>Есть в осени первоначальной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latin typeface="Arial" charset="0"/>
              </a:rPr>
              <a:t>Короткая, но дивная пора –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latin typeface="Arial" charset="0"/>
              </a:rPr>
              <a:t>Весь день стоит как бы хрустальный,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latin typeface="Arial" charset="0"/>
              </a:rPr>
              <a:t>И лучезарны вечера…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latin typeface="Arial" charset="0"/>
              </a:rPr>
              <a:t>Где бодрый серп гулял и падал колос,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latin typeface="Arial" charset="0"/>
              </a:rPr>
              <a:t>Теперь уж пусто всё- простор везде,-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latin typeface="Arial" charset="0"/>
              </a:rPr>
              <a:t> Лишь паутины тонкий волос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latin typeface="Arial" charset="0"/>
              </a:rPr>
              <a:t>Блестит на праздной борозде.</a:t>
            </a:r>
          </a:p>
          <a:p>
            <a:pPr algn="r">
              <a:spcBef>
                <a:spcPct val="50000"/>
              </a:spcBef>
            </a:pPr>
            <a:endParaRPr lang="ru-RU" sz="2000" dirty="0" smtClean="0">
              <a:latin typeface="Arial" charset="0"/>
            </a:endParaRPr>
          </a:p>
          <a:p>
            <a:endParaRPr lang="ru-RU" dirty="0"/>
          </a:p>
        </p:txBody>
      </p:sp>
      <p:pic>
        <p:nvPicPr>
          <p:cNvPr id="7" name="Picture 10" descr="Ожерель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04472" y="1714488"/>
            <a:ext cx="3610932" cy="3000395"/>
          </a:xfr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3 страница « Музыкальная»</a:t>
            </a:r>
            <a:endParaRPr lang="ru-RU" sz="4000" dirty="0"/>
          </a:p>
        </p:txBody>
      </p:sp>
      <p:pic>
        <p:nvPicPr>
          <p:cNvPr id="4" name="Содержимое 3" descr="SDC10867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2357422" y="2071678"/>
            <a:ext cx="4315887" cy="3236915"/>
          </a:xfrm>
        </p:spPr>
      </p:pic>
      <p:pic>
        <p:nvPicPr>
          <p:cNvPr id="5" name="03 Autumn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1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20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4 страница « Художественная»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996000" cy="7200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Левитан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4" y="1535112"/>
            <a:ext cx="4176000" cy="360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              </a:t>
            </a:r>
            <a:endParaRPr lang="ru-RU" dirty="0"/>
          </a:p>
        </p:txBody>
      </p:sp>
      <p:pic>
        <p:nvPicPr>
          <p:cNvPr id="10" name="Содержимое 9" descr="левитан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42844" y="2285992"/>
            <a:ext cx="4320000" cy="3205439"/>
          </a:xfrm>
        </p:spPr>
      </p:pic>
      <p:pic>
        <p:nvPicPr>
          <p:cNvPr id="12" name="Содержимое 11" descr="левитан.октябрь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4572000" y="3286124"/>
            <a:ext cx="4371430" cy="3274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80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Поленов   </a:t>
            </a:r>
            <a:endParaRPr lang="ru-RU" sz="3600" dirty="0"/>
          </a:p>
        </p:txBody>
      </p:sp>
      <p:pic>
        <p:nvPicPr>
          <p:cNvPr id="12" name="Содержимое 11" descr="поленов.зол осень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1357298"/>
            <a:ext cx="4523035" cy="280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Содержимое 13" descr="поленов стынет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86314" y="3643314"/>
            <a:ext cx="4212000" cy="28382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художники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err="1" smtClean="0"/>
              <a:t>иваненко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     лоскутов</a:t>
            </a:r>
            <a:endParaRPr lang="ru-RU" dirty="0"/>
          </a:p>
        </p:txBody>
      </p:sp>
      <p:pic>
        <p:nvPicPr>
          <p:cNvPr id="7" name="Содержимое 6" descr="слезы осени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71472" y="2214554"/>
            <a:ext cx="3336330" cy="45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7" descr="лоскутов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3438" y="2285992"/>
            <a:ext cx="3874302" cy="3928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Панов </a:t>
            </a:r>
            <a:endParaRPr lang="ru-RU" sz="2800" dirty="0"/>
          </a:p>
        </p:txBody>
      </p:sp>
      <p:pic>
        <p:nvPicPr>
          <p:cNvPr id="4" name="Содержимое 3" descr="панов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1643050"/>
            <a:ext cx="4960974" cy="35719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3050"/>
            <a:ext cx="8316000" cy="792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5 страница « Загадочная»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000108"/>
            <a:ext cx="3322669" cy="5671891"/>
          </a:xfrm>
        </p:spPr>
        <p:txBody>
          <a:bodyPr>
            <a:normAutofit fontScale="77500" lnSpcReduction="20000"/>
          </a:bodyPr>
          <a:lstStyle/>
          <a:p>
            <a:pPr marL="342900" indent="-342900"/>
            <a:r>
              <a:rPr lang="ru-RU" sz="2600" dirty="0" smtClean="0"/>
              <a:t>1. Пусты поля. Мокнет земля.</a:t>
            </a:r>
          </a:p>
          <a:p>
            <a:pPr marL="342900" indent="-342900"/>
            <a:r>
              <a:rPr lang="ru-RU" sz="2600" dirty="0" smtClean="0"/>
              <a:t>Дождь поливает- когда это бывает?</a:t>
            </a:r>
          </a:p>
          <a:p>
            <a:pPr marL="342900" indent="-342900"/>
            <a:r>
              <a:rPr lang="ru-RU" sz="2600" dirty="0" smtClean="0"/>
              <a:t>2. Сидит –</a:t>
            </a:r>
            <a:r>
              <a:rPr lang="ru-RU" sz="2600" dirty="0" err="1" smtClean="0"/>
              <a:t>зеленет</a:t>
            </a:r>
            <a:r>
              <a:rPr lang="ru-RU" sz="2600" dirty="0" smtClean="0"/>
              <a:t>,   </a:t>
            </a:r>
            <a:r>
              <a:rPr lang="ru-RU" sz="2600" dirty="0" err="1" smtClean="0"/>
              <a:t>лежит-пожелтеет</a:t>
            </a:r>
            <a:r>
              <a:rPr lang="ru-RU" sz="2600" dirty="0" smtClean="0"/>
              <a:t>,</a:t>
            </a:r>
          </a:p>
          <a:p>
            <a:pPr marL="342900" indent="-342900"/>
            <a:r>
              <a:rPr lang="ru-RU" sz="2600" dirty="0" smtClean="0"/>
              <a:t>падает- почернеет.</a:t>
            </a:r>
          </a:p>
          <a:p>
            <a:pPr marL="342900" indent="-342900"/>
            <a:r>
              <a:rPr lang="ru-RU" sz="2600" dirty="0" smtClean="0"/>
              <a:t>3. Без рук, без ног, под окном стучит- в избу просится.</a:t>
            </a:r>
          </a:p>
          <a:p>
            <a:pPr marL="342900" indent="-342900"/>
            <a:r>
              <a:rPr lang="ru-RU" sz="2600" dirty="0" smtClean="0"/>
              <a:t>4. Висит сито не руками свито.</a:t>
            </a:r>
          </a:p>
          <a:p>
            <a:pPr marL="342900" indent="-342900"/>
            <a:r>
              <a:rPr lang="ru-RU" sz="2600" dirty="0" smtClean="0"/>
              <a:t>5. Шёл долговяз- в землю увяз.</a:t>
            </a:r>
          </a:p>
          <a:p>
            <a:pPr marL="342900" indent="-342900"/>
            <a:r>
              <a:rPr lang="ru-RU" sz="2600" dirty="0" smtClean="0"/>
              <a:t>6. У нас в </a:t>
            </a:r>
            <a:r>
              <a:rPr lang="ru-RU" sz="2600" dirty="0" err="1" smtClean="0"/>
              <a:t>печурочке</a:t>
            </a:r>
            <a:r>
              <a:rPr lang="ru-RU" sz="2600" dirty="0" smtClean="0"/>
              <a:t> золотые чурочки.</a:t>
            </a:r>
          </a:p>
          <a:p>
            <a:pPr marL="342900" indent="-342900"/>
            <a:r>
              <a:rPr lang="ru-RU" sz="2600" dirty="0" smtClean="0"/>
              <a:t>7. Вьётся, извивается, в небо устремляется.</a:t>
            </a:r>
          </a:p>
          <a:p>
            <a:pPr marL="342900" indent="-342900"/>
            <a:endParaRPr lang="ru-RU" sz="1800" dirty="0" smtClean="0"/>
          </a:p>
          <a:p>
            <a:pPr marL="342900" indent="-342900"/>
            <a:r>
              <a:rPr lang="ru-RU" sz="1800" dirty="0" smtClean="0"/>
              <a:t> </a:t>
            </a:r>
          </a:p>
        </p:txBody>
      </p:sp>
      <p:pic>
        <p:nvPicPr>
          <p:cNvPr id="5" name="Содержимое 4" descr="SDC10873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071934" y="2071678"/>
            <a:ext cx="4197741" cy="3148306"/>
          </a:xfr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страница « Творческая»</a:t>
            </a:r>
            <a:endParaRPr lang="ru-RU" dirty="0"/>
          </a:p>
        </p:txBody>
      </p:sp>
      <p:pic>
        <p:nvPicPr>
          <p:cNvPr id="5" name="Содержимое 4" descr="SDC10878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000100" y="1928802"/>
            <a:ext cx="3354744" cy="2516058"/>
          </a:xfrm>
        </p:spPr>
      </p:pic>
      <p:pic>
        <p:nvPicPr>
          <p:cNvPr id="6" name="Содержимое 5" descr="SDC1088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5000628" y="3571876"/>
            <a:ext cx="3273741" cy="2455306"/>
          </a:xfrm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 экскурсии</a:t>
            </a:r>
            <a:endParaRPr lang="ru-RU" sz="4000" dirty="0"/>
          </a:p>
        </p:txBody>
      </p:sp>
      <p:pic>
        <p:nvPicPr>
          <p:cNvPr id="6" name="Содержимое 5" descr="SDC1087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00628" y="2857496"/>
            <a:ext cx="3368243" cy="2526182"/>
          </a:xfrm>
        </p:spPr>
      </p:pic>
      <p:pic>
        <p:nvPicPr>
          <p:cNvPr id="8" name="Содержимое 4" descr="SDC10871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714348" y="1857364"/>
            <a:ext cx="3360213" cy="2520160"/>
          </a:xfrm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7 страница « Заключительная»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 свидания, Осень!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Мы ждём тебя, зима!</a:t>
            </a:r>
            <a:endParaRPr lang="ru-RU" dirty="0"/>
          </a:p>
        </p:txBody>
      </p:sp>
      <p:pic>
        <p:nvPicPr>
          <p:cNvPr id="7" name="Picture 4" descr="fallbran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643182"/>
            <a:ext cx="2783177" cy="292895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571744"/>
            <a:ext cx="290197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1 страница  « Народная»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FF0000"/>
                </a:solidFill>
              </a:rPr>
              <a:t>Пословицы и поговорки.</a:t>
            </a:r>
          </a:p>
          <a:p>
            <a:pPr marL="651510" indent="-514350">
              <a:buAutoNum type="arabicPeriod"/>
            </a:pPr>
            <a:r>
              <a:rPr lang="ru-RU" dirty="0" smtClean="0"/>
              <a:t>В осеннее ненастье семь погод на дворе- сеет, веет, крутит, мутит, и ревёт, и льёт и снизу метёт.</a:t>
            </a:r>
          </a:p>
          <a:p>
            <a:pPr marL="651510" indent="-514350">
              <a:buAutoNum type="arabicPeriod"/>
            </a:pPr>
            <a:r>
              <a:rPr lang="ru-RU" dirty="0" smtClean="0"/>
              <a:t>Лето со снопами, осень с пирогами.</a:t>
            </a:r>
          </a:p>
          <a:p>
            <a:pPr marL="651510" indent="-514350">
              <a:buAutoNum type="arabicPeriod"/>
            </a:pPr>
            <a:r>
              <a:rPr lang="ru-RU" dirty="0" smtClean="0"/>
              <a:t>Холоден сентябрь, да сыт.</a:t>
            </a:r>
          </a:p>
          <a:p>
            <a:pPr marL="651510" indent="-514350">
              <a:buAutoNum type="arabicPeriod"/>
            </a:pPr>
            <a:r>
              <a:rPr lang="ru-RU" dirty="0" smtClean="0"/>
              <a:t>Пошла репа в землю блошкой, а назад пришла лепёшкой.</a:t>
            </a:r>
          </a:p>
          <a:p>
            <a:pPr marL="651510" indent="-514350">
              <a:buAutoNum type="arabicPeriod"/>
            </a:pPr>
            <a:r>
              <a:rPr lang="ru-RU" dirty="0" smtClean="0"/>
              <a:t>Заяц трус, а и тот на капусту охотится.</a:t>
            </a:r>
          </a:p>
          <a:p>
            <a:pPr marL="651510" indent="-514350">
              <a:buAutoNum type="arabicPeriod"/>
            </a:pPr>
            <a:r>
              <a:rPr lang="ru-RU" dirty="0" smtClean="0"/>
              <a:t>Ржаной хлебушко пшеничному калачу дедушка.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12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sz="4000" dirty="0" smtClean="0">
                <a:solidFill>
                  <a:srgbClr val="FF0000"/>
                </a:solidFill>
              </a:rPr>
              <a:t>Сентябрь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928670"/>
            <a:ext cx="3857652" cy="5197493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    </a:t>
            </a:r>
            <a:r>
              <a:rPr lang="ru-RU" sz="2000" dirty="0" smtClean="0"/>
              <a:t>В народе называли-</a:t>
            </a:r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Жовтень</a:t>
            </a:r>
            <a:r>
              <a:rPr lang="ru-RU" sz="2000" dirty="0" smtClean="0"/>
              <a:t>», «</a:t>
            </a:r>
            <a:r>
              <a:rPr lang="ru-RU" sz="2000" dirty="0" err="1" smtClean="0"/>
              <a:t>Рюин</a:t>
            </a:r>
            <a:r>
              <a:rPr lang="ru-RU" sz="2000" dirty="0" smtClean="0"/>
              <a:t>», « </a:t>
            </a:r>
            <a:r>
              <a:rPr lang="ru-RU" sz="2000" dirty="0" err="1" smtClean="0"/>
              <a:t>Хмурень</a:t>
            </a:r>
            <a:r>
              <a:rPr lang="ru-RU" sz="2000" dirty="0" smtClean="0"/>
              <a:t>».</a:t>
            </a:r>
          </a:p>
          <a:p>
            <a:endParaRPr lang="ru-RU" sz="2000" dirty="0" smtClean="0"/>
          </a:p>
          <a:p>
            <a:r>
              <a:rPr lang="ru-RU" sz="2000" dirty="0" smtClean="0"/>
              <a:t>Приметы .</a:t>
            </a:r>
          </a:p>
          <a:p>
            <a:r>
              <a:rPr lang="ru-RU" sz="2000" dirty="0" smtClean="0"/>
              <a:t>Гром в сентябре- тёплая осень.</a:t>
            </a:r>
          </a:p>
          <a:p>
            <a:r>
              <a:rPr lang="ru-RU" sz="2000" dirty="0" smtClean="0"/>
              <a:t>Паутина стелется по растениям- к осеннему теплу.</a:t>
            </a:r>
          </a:p>
          <a:p>
            <a:r>
              <a:rPr lang="ru-RU" sz="2000" dirty="0" smtClean="0"/>
              <a:t>Листопад проходит скоро- зима будет холодная.</a:t>
            </a:r>
          </a:p>
          <a:p>
            <a:r>
              <a:rPr lang="ru-RU" sz="2000" dirty="0" smtClean="0"/>
              <a:t>Чем суше и теплее сентябрь, тем позднее наступит зима.</a:t>
            </a:r>
          </a:p>
          <a:p>
            <a:r>
              <a:rPr lang="ru-RU" sz="2000" dirty="0" smtClean="0"/>
              <a:t>Осенью листья берёз начнут желтеть с верхушки- весна ранняя, а снизу- поздняя.</a:t>
            </a:r>
          </a:p>
          <a:p>
            <a:r>
              <a:rPr lang="ru-RU" sz="2000" dirty="0" smtClean="0"/>
              <a:t>Много паутины на «бабье лето»- к ясной осени, к холодной зиме.</a:t>
            </a:r>
            <a:endParaRPr lang="ru-RU" sz="2000" dirty="0"/>
          </a:p>
        </p:txBody>
      </p:sp>
      <p:pic>
        <p:nvPicPr>
          <p:cNvPr id="6" name="Picture 4" descr="autumnleav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42069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sz="4000" dirty="0" smtClean="0">
                <a:solidFill>
                  <a:srgbClr val="FF0000"/>
                </a:solidFill>
              </a:rPr>
              <a:t>Октябрь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857232"/>
            <a:ext cx="3857652" cy="526893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народе называли-</a:t>
            </a:r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Грязник</a:t>
            </a:r>
            <a:r>
              <a:rPr lang="ru-RU" sz="2000" dirty="0" smtClean="0"/>
              <a:t>», « </a:t>
            </a:r>
            <a:r>
              <a:rPr lang="ru-RU" sz="2000" dirty="0" err="1" smtClean="0"/>
              <a:t>Листобой</a:t>
            </a:r>
            <a:r>
              <a:rPr lang="ru-RU" sz="2000" dirty="0" smtClean="0"/>
              <a:t>»,</a:t>
            </a:r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Зазимник</a:t>
            </a:r>
            <a:r>
              <a:rPr lang="ru-RU" sz="2000" dirty="0" smtClean="0"/>
              <a:t>».</a:t>
            </a:r>
          </a:p>
          <a:p>
            <a:endParaRPr lang="ru-RU" sz="2000" dirty="0" smtClean="0"/>
          </a:p>
          <a:p>
            <a:r>
              <a:rPr lang="ru-RU" sz="2000" dirty="0" smtClean="0"/>
              <a:t>Приметы .</a:t>
            </a:r>
          </a:p>
          <a:p>
            <a:r>
              <a:rPr lang="ru-RU" sz="2000" dirty="0" smtClean="0"/>
              <a:t>Появление комаров поздней осенью- к мягкой зиме.</a:t>
            </a:r>
          </a:p>
          <a:p>
            <a:r>
              <a:rPr lang="ru-RU" sz="2000" dirty="0" smtClean="0"/>
              <a:t>Гром в октябре- зима бесснежная.</a:t>
            </a:r>
          </a:p>
          <a:p>
            <a:r>
              <a:rPr lang="ru-RU" sz="2000" dirty="0" smtClean="0"/>
              <a:t>Тёплая осень к долгой зиме.</a:t>
            </a:r>
          </a:p>
          <a:p>
            <a:r>
              <a:rPr lang="ru-RU" sz="2000" dirty="0" smtClean="0"/>
              <a:t>Поздний листопад- к суровой и длинной зиме.</a:t>
            </a:r>
          </a:p>
          <a:p>
            <a:r>
              <a:rPr lang="ru-RU" sz="2000" dirty="0" smtClean="0"/>
              <a:t>Листья осины лежат кверху лицом- зима будет холодная, кверху изнанкой- тёплая.</a:t>
            </a:r>
            <a:endParaRPr lang="ru-RU" sz="2000" dirty="0"/>
          </a:p>
        </p:txBody>
      </p:sp>
      <p:pic>
        <p:nvPicPr>
          <p:cNvPr id="11" name="Picture 5" descr="7080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36252" y="1428736"/>
            <a:ext cx="4493423" cy="3643338"/>
          </a:xfrm>
          <a:noFill/>
        </p:spPr>
      </p:pic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sz="3600" dirty="0" smtClean="0">
                <a:solidFill>
                  <a:srgbClr val="FF0000"/>
                </a:solidFill>
              </a:rPr>
              <a:t>Ноябрь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24000"/>
            <a:ext cx="4000528" cy="46021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народе называли- </a:t>
            </a:r>
          </a:p>
          <a:p>
            <a:r>
              <a:rPr lang="ru-RU" sz="2000" dirty="0" smtClean="0"/>
              <a:t>«Студень», « </a:t>
            </a:r>
            <a:r>
              <a:rPr lang="ru-RU" sz="2000" dirty="0" err="1" smtClean="0"/>
              <a:t>Грудень</a:t>
            </a:r>
            <a:r>
              <a:rPr lang="ru-RU" sz="2000" dirty="0" smtClean="0"/>
              <a:t>», «</a:t>
            </a:r>
            <a:r>
              <a:rPr lang="ru-RU" sz="2000" dirty="0" err="1" smtClean="0"/>
              <a:t>Полузимник</a:t>
            </a:r>
            <a:r>
              <a:rPr lang="ru-RU" sz="2000" dirty="0" smtClean="0"/>
              <a:t>».</a:t>
            </a:r>
          </a:p>
          <a:p>
            <a:endParaRPr lang="ru-RU" sz="2000" dirty="0" smtClean="0"/>
          </a:p>
          <a:p>
            <a:r>
              <a:rPr lang="ru-RU" sz="2000" dirty="0" smtClean="0"/>
              <a:t>Приметы.</a:t>
            </a:r>
          </a:p>
          <a:p>
            <a:r>
              <a:rPr lang="ru-RU" sz="2000" dirty="0" smtClean="0"/>
              <a:t>Первый снежок показался- настоящий через месяц выпадет.</a:t>
            </a:r>
          </a:p>
          <a:p>
            <a:r>
              <a:rPr lang="ru-RU" sz="2000" dirty="0" smtClean="0"/>
              <a:t>В ноябре зима с осенью борется.</a:t>
            </a:r>
          </a:p>
          <a:p>
            <a:r>
              <a:rPr lang="ru-RU" sz="2000" dirty="0" smtClean="0"/>
              <a:t>Ноябрь месяц слякоти и пороши.</a:t>
            </a:r>
          </a:p>
          <a:p>
            <a:r>
              <a:rPr lang="ru-RU" sz="2000" dirty="0" smtClean="0"/>
              <a:t>Ноябрь зиме дорожку торит.</a:t>
            </a:r>
            <a:endParaRPr lang="ru-RU" sz="2000" dirty="0"/>
          </a:p>
        </p:txBody>
      </p:sp>
      <p:pic>
        <p:nvPicPr>
          <p:cNvPr id="6" name="Picture 4" descr="frosted_leav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19277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3050"/>
            <a:ext cx="8280000" cy="792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  2 страница «Поэтическая»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071546"/>
            <a:ext cx="3322669" cy="574445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И. Бунин</a:t>
            </a:r>
          </a:p>
          <a:p>
            <a:r>
              <a:rPr lang="ru-RU" sz="2000" dirty="0" smtClean="0"/>
              <a:t>Лес, точно терем расписной,</a:t>
            </a:r>
          </a:p>
          <a:p>
            <a:r>
              <a:rPr lang="ru-RU" sz="2000" dirty="0" smtClean="0"/>
              <a:t>Лиловый, золотой, багряный,</a:t>
            </a:r>
          </a:p>
          <a:p>
            <a:r>
              <a:rPr lang="ru-RU" sz="2000" dirty="0" smtClean="0"/>
              <a:t>Весёлой, пёстрою стеной</a:t>
            </a:r>
          </a:p>
          <a:p>
            <a:r>
              <a:rPr lang="ru-RU" sz="2000" dirty="0" smtClean="0"/>
              <a:t>Стоит над светлою поляной.</a:t>
            </a:r>
          </a:p>
          <a:p>
            <a:r>
              <a:rPr lang="ru-RU" sz="2000" dirty="0" smtClean="0"/>
              <a:t>Берёзы жёлтою резьбой </a:t>
            </a:r>
          </a:p>
          <a:p>
            <a:r>
              <a:rPr lang="ru-RU" sz="2000" dirty="0" smtClean="0"/>
              <a:t>Блестят в лазури голубой,</a:t>
            </a:r>
          </a:p>
          <a:p>
            <a:r>
              <a:rPr lang="ru-RU" sz="2000" dirty="0" smtClean="0"/>
              <a:t>Как вышки, ёлочки темнеют, А между клёнами синеют </a:t>
            </a:r>
          </a:p>
          <a:p>
            <a:r>
              <a:rPr lang="ru-RU" sz="2000" dirty="0" smtClean="0"/>
              <a:t>То там, то здесь в листве сквозной просветы в небо, что оконца.</a:t>
            </a:r>
          </a:p>
          <a:p>
            <a:endParaRPr lang="ru-RU" sz="2000" dirty="0" smtClean="0"/>
          </a:p>
          <a:p>
            <a:endParaRPr lang="ru-RU" sz="1600" dirty="0" smtClean="0"/>
          </a:p>
        </p:txBody>
      </p:sp>
      <p:pic>
        <p:nvPicPr>
          <p:cNvPr id="5" name="Содержимое 4" descr="SDC10868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071934" y="1857364"/>
            <a:ext cx="4313675" cy="3400867"/>
          </a:xfr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А.Майков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Кроет уж лист золотой влажную землю в лесу…</a:t>
            </a:r>
          </a:p>
          <a:p>
            <a:r>
              <a:rPr lang="ru-RU" sz="2000" dirty="0" smtClean="0"/>
              <a:t>Смело топчу я ногой </a:t>
            </a:r>
          </a:p>
          <a:p>
            <a:r>
              <a:rPr lang="ru-RU" sz="2000" dirty="0" smtClean="0"/>
              <a:t>Вешнюю леса красу.</a:t>
            </a:r>
          </a:p>
          <a:p>
            <a:r>
              <a:rPr lang="ru-RU" sz="2000" dirty="0" smtClean="0"/>
              <a:t>С холоду щёки горят;</a:t>
            </a:r>
          </a:p>
          <a:p>
            <a:r>
              <a:rPr lang="ru-RU" sz="2000" dirty="0" smtClean="0"/>
              <a:t>Любо в лесу мне бежать,</a:t>
            </a:r>
          </a:p>
          <a:p>
            <a:r>
              <a:rPr lang="ru-RU" sz="2000" dirty="0" smtClean="0"/>
              <a:t>Слышать, как сучья трещат, </a:t>
            </a:r>
          </a:p>
          <a:p>
            <a:r>
              <a:rPr lang="ru-RU" sz="2000" dirty="0" smtClean="0"/>
              <a:t>Листья ногой загребать!</a:t>
            </a:r>
            <a:endParaRPr lang="ru-RU" sz="2000" dirty="0"/>
          </a:p>
        </p:txBody>
      </p:sp>
      <p:pic>
        <p:nvPicPr>
          <p:cNvPr id="1026" name="Picture 2" descr="C:\Documents and Settings\Надежда\Рабочий стол\оксана 2\фото\SDC108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1714488"/>
            <a:ext cx="3790396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К. Бальмонт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Поспевает брусника, стали дни холоднее, </a:t>
            </a:r>
          </a:p>
          <a:p>
            <a:r>
              <a:rPr lang="ru-RU" sz="2000" dirty="0" smtClean="0"/>
              <a:t>И от птичьего крика</a:t>
            </a:r>
          </a:p>
          <a:p>
            <a:r>
              <a:rPr lang="ru-RU" sz="2000" dirty="0" smtClean="0"/>
              <a:t>В сердце стало грустнее.</a:t>
            </a:r>
          </a:p>
          <a:p>
            <a:r>
              <a:rPr lang="ru-RU" sz="2000" dirty="0" smtClean="0"/>
              <a:t>Стаи птиц улетают</a:t>
            </a:r>
          </a:p>
          <a:p>
            <a:r>
              <a:rPr lang="ru-RU" sz="2000" dirty="0" smtClean="0"/>
              <a:t> Прочь. за синее море.</a:t>
            </a:r>
          </a:p>
          <a:p>
            <a:r>
              <a:rPr lang="ru-RU" sz="2000" dirty="0" smtClean="0"/>
              <a:t>Все деревья блистают в разноцветном уборе.</a:t>
            </a:r>
            <a:endParaRPr lang="ru-RU" sz="2000" dirty="0"/>
          </a:p>
        </p:txBody>
      </p:sp>
      <p:pic>
        <p:nvPicPr>
          <p:cNvPr id="2050" name="Picture 2" descr="C:\Documents and Settings\Надежда\Рабочий стол\оксана 2\фото\SDC108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1643050"/>
            <a:ext cx="4297657" cy="357506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 .С. Пушкин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500174"/>
            <a:ext cx="3786214" cy="460216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Унылая пора! Очей очарованье!</a:t>
            </a:r>
          </a:p>
          <a:p>
            <a:r>
              <a:rPr lang="ru-RU" sz="2000" dirty="0" smtClean="0"/>
              <a:t>Приятна мне твоя прощальная краса-</a:t>
            </a:r>
          </a:p>
          <a:p>
            <a:r>
              <a:rPr lang="ru-RU" sz="2000" dirty="0" smtClean="0"/>
              <a:t>Люблю я пышное природы увяданье,</a:t>
            </a:r>
          </a:p>
          <a:p>
            <a:r>
              <a:rPr lang="ru-RU" sz="2000" dirty="0" smtClean="0"/>
              <a:t>В багрец и золото одетые леса.</a:t>
            </a:r>
          </a:p>
          <a:p>
            <a:r>
              <a:rPr lang="ru-RU" sz="2000" dirty="0" smtClean="0"/>
              <a:t>В их сенях ветра шум и свежее дыханье,</a:t>
            </a:r>
          </a:p>
          <a:p>
            <a:r>
              <a:rPr lang="ru-RU" sz="2000" dirty="0" smtClean="0"/>
              <a:t>И мглой волнистою покрыты небеса,</a:t>
            </a:r>
          </a:p>
          <a:p>
            <a:r>
              <a:rPr lang="ru-RU" sz="2000" dirty="0" smtClean="0"/>
              <a:t>И редкий солнца луч, и первые морозы,</a:t>
            </a:r>
          </a:p>
          <a:p>
            <a:r>
              <a:rPr lang="ru-RU" sz="2000" dirty="0" smtClean="0"/>
              <a:t>И отдалённые седой зимы угрозы.</a:t>
            </a:r>
            <a:endParaRPr lang="ru-RU" sz="2000" dirty="0"/>
          </a:p>
        </p:txBody>
      </p:sp>
      <p:pic>
        <p:nvPicPr>
          <p:cNvPr id="9" name="Picture 3" descr="осень золота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12000" contrast="24000"/>
          </a:blip>
          <a:srcRect/>
          <a:stretch>
            <a:fillRect/>
          </a:stretch>
        </p:blipFill>
        <p:spPr bwMode="auto">
          <a:xfrm>
            <a:off x="4857752" y="1500174"/>
            <a:ext cx="3362335" cy="44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367</TotalTime>
  <Words>647</Words>
  <Application>Microsoft Office PowerPoint</Application>
  <PresentationFormat>Экран (4:3)</PresentationFormat>
  <Paragraphs>118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«Осень! Очей очарованье!»</vt:lpstr>
      <vt:lpstr>   1 страница  « Народная»</vt:lpstr>
      <vt:lpstr>         Сентябрь  </vt:lpstr>
      <vt:lpstr>           Октябрь </vt:lpstr>
      <vt:lpstr>           Ноябрь </vt:lpstr>
      <vt:lpstr>       2 страница «Поэтическая»</vt:lpstr>
      <vt:lpstr>А.Майков</vt:lpstr>
      <vt:lpstr>К. Бальмонт</vt:lpstr>
      <vt:lpstr>А .С. Пушкин</vt:lpstr>
      <vt:lpstr>Ф.И. Тютчев</vt:lpstr>
      <vt:lpstr>3 страница « Музыкальная»</vt:lpstr>
      <vt:lpstr>4 страница « Художественная»</vt:lpstr>
      <vt:lpstr>Поленов   </vt:lpstr>
      <vt:lpstr>Современные художники</vt:lpstr>
      <vt:lpstr>Панов </vt:lpstr>
      <vt:lpstr>       5 страница « Загадочная»</vt:lpstr>
      <vt:lpstr>6 страница « Творческая»</vt:lpstr>
      <vt:lpstr>На экскурсии</vt:lpstr>
      <vt:lpstr>7 страница « Заключительная»</vt:lpstr>
    </vt:vector>
  </TitlesOfParts>
  <Company>МОУ СОШ с. Калтыманово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«Осень! Очей очарованье!»</dc:title>
  <dc:creator>Сливинский Е. Б.</dc:creator>
  <cp:lastModifiedBy>Бейда</cp:lastModifiedBy>
  <cp:revision>43</cp:revision>
  <dcterms:created xsi:type="dcterms:W3CDTF">2009-10-12T12:07:08Z</dcterms:created>
  <dcterms:modified xsi:type="dcterms:W3CDTF">2012-09-18T09:18:02Z</dcterms:modified>
</cp:coreProperties>
</file>