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7" r:id="rId3"/>
    <p:sldId id="260" r:id="rId4"/>
    <p:sldId id="259" r:id="rId5"/>
    <p:sldId id="265" r:id="rId6"/>
    <p:sldId id="269" r:id="rId7"/>
    <p:sldId id="270" r:id="rId8"/>
    <p:sldId id="266" r:id="rId9"/>
    <p:sldId id="283" r:id="rId10"/>
    <p:sldId id="264" r:id="rId11"/>
    <p:sldId id="271" r:id="rId12"/>
    <p:sldId id="267" r:id="rId13"/>
    <p:sldId id="284" r:id="rId14"/>
    <p:sldId id="273" r:id="rId15"/>
    <p:sldId id="268" r:id="rId16"/>
  </p:sldIdLst>
  <p:sldSz cx="10160000" cy="7620000"/>
  <p:notesSz cx="7620000" cy="10160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84" y="-108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70000" y="762000"/>
            <a:ext cx="5080000" cy="3810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7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9699" name="Shape 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3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8915" name="Shape 13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9939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10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9939" name="Shape 11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50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40963" name="Shape 15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115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41987" name="Shape 11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6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0723" name="Shape 3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1747" name="Shape 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49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2771" name="Shape 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97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3795" name="Shape 9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21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4819" name="Shape 12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27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5843" name="Shape 12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10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6867" name="Shape 10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82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37891" name="Shape 8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9990138" y="3175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0160000" cy="2794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1925" y="7102475"/>
            <a:ext cx="9815513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3038" y="2689225"/>
            <a:ext cx="98139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9863" y="169863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41863" y="2351088"/>
            <a:ext cx="676275" cy="676275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46638" y="2455863"/>
            <a:ext cx="466725" cy="46672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24000" y="3132667"/>
            <a:ext cx="7112000" cy="1947333"/>
          </a:xfrm>
        </p:spPr>
        <p:txBody>
          <a:bodyPr/>
          <a:lstStyle>
            <a:lvl1pPr marL="0" indent="0" algn="ctr">
              <a:buNone/>
              <a:defRPr sz="1800" b="1" cap="all" spc="278" baseline="0">
                <a:solidFill>
                  <a:schemeClr val="tx2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62000" y="423334"/>
            <a:ext cx="8636000" cy="1947333"/>
          </a:xfrm>
        </p:spPr>
        <p:txBody>
          <a:bodyPr/>
          <a:lstStyle>
            <a:lvl1pPr>
              <a:defRPr sz="47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6FF5-268C-40F7-ABC8-820FA180ABDC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826000" y="2443163"/>
            <a:ext cx="508000" cy="49053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490876-4701-4629-A4EB-D93C5C5E6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2371-E0C4-4831-BDCF-D86E06FB0148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1F1A-9A10-40AD-A3BD-B029BD797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789863" y="0"/>
            <a:ext cx="2370137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0160000" cy="1730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1925" y="7102475"/>
            <a:ext cx="9815513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9863" y="173038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469607" y="3642519"/>
            <a:ext cx="693896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99363" y="3251200"/>
            <a:ext cx="677862" cy="676275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04138" y="3355975"/>
            <a:ext cx="468312" cy="46672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8667" y="338667"/>
            <a:ext cx="7281333" cy="6468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12667" y="338669"/>
            <a:ext cx="1608667" cy="650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685088" y="3344863"/>
            <a:ext cx="508000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882B-C4C4-4B0F-BDA0-C899D77255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FFDA-0A95-4ED1-B3D3-7773B0D9E386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35280" y="1696720"/>
            <a:ext cx="9448800" cy="508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5046-A59B-4DC3-8277-025BA8E5BAA8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46638" y="1139825"/>
            <a:ext cx="5080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FF004-143A-4578-922A-0402996C96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0160000" cy="1698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9990138" y="20638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69863" y="2540000"/>
            <a:ext cx="9813925" cy="3381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73038" y="158750"/>
            <a:ext cx="9813925" cy="23764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1925" y="7102475"/>
            <a:ext cx="9815513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9863" y="169863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69863" y="2709863"/>
            <a:ext cx="98139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41863" y="2351088"/>
            <a:ext cx="676275" cy="676275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46638" y="2455863"/>
            <a:ext cx="466725" cy="466725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0474" y="3048000"/>
            <a:ext cx="7200193" cy="1859139"/>
          </a:xfrm>
        </p:spPr>
        <p:txBody>
          <a:bodyPr/>
          <a:lstStyle>
            <a:lvl1pPr marL="0" indent="0" algn="ctr">
              <a:buNone/>
              <a:defRPr sz="1800" b="1" cap="all" spc="278" baseline="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92667"/>
            <a:ext cx="8636000" cy="1693333"/>
          </a:xfrm>
        </p:spPr>
        <p:txBody>
          <a:bodyPr/>
          <a:lstStyle>
            <a:lvl1pPr algn="ctr">
              <a:buNone/>
              <a:defRPr sz="47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4073-4098-4AC8-8163-A013021B7783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26000" y="2443163"/>
            <a:ext cx="508000" cy="49053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B7945A-2105-4A8A-9C0F-1FC1A878F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5070475" y="1751013"/>
            <a:ext cx="9525" cy="5354637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254000"/>
            <a:ext cx="9482667" cy="8432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35280" y="1524000"/>
            <a:ext cx="4487333" cy="520192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4487333" cy="520192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6434138" y="7121525"/>
            <a:ext cx="338455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1314-5205-45AB-9E6F-E92768535322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E494-B0B7-4FB1-A71D-02DFCA6C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5080000" y="2444750"/>
            <a:ext cx="0" cy="4652963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0160000" cy="16081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9990138" y="0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69863" y="1524000"/>
            <a:ext cx="9813925" cy="10160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1925" y="7102475"/>
            <a:ext cx="9815513" cy="3444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69863" y="1422400"/>
            <a:ext cx="98139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9863" y="173038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41863" y="1062038"/>
            <a:ext cx="676275" cy="67786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46638" y="1166813"/>
            <a:ext cx="466725" cy="46831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" y="1693333"/>
            <a:ext cx="4489098" cy="814416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23701" y="1693333"/>
            <a:ext cx="4490861" cy="81280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35280" y="2745981"/>
            <a:ext cx="4490720" cy="42426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334000" y="2745981"/>
            <a:ext cx="4487333" cy="42468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44EB-7FE6-4103-AE61-E232DC0527C5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8138" y="7121525"/>
            <a:ext cx="3979862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826000" y="1158875"/>
            <a:ext cx="508000" cy="4889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C43C10-361D-46A5-B5C2-C17581723E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103E-5494-4180-A47F-67443B5F9423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826000" y="1150938"/>
            <a:ext cx="508000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1DC7D-10EB-4345-945F-CCD704702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0160000" cy="1730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9990138" y="0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61925" y="7102475"/>
            <a:ext cx="9815513" cy="3429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9863" y="176213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371B-E71D-4CD9-B12F-1476C4D6832A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741863" y="7027863"/>
            <a:ext cx="676275" cy="4905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7B95BC-81BE-4650-898E-B96442D92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863" y="169863"/>
            <a:ext cx="9813925" cy="3381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9990138" y="0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0160000" cy="1317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69863" y="677863"/>
            <a:ext cx="3048000" cy="6518275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9863" y="169863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69863" y="592138"/>
            <a:ext cx="98139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39863" y="254000"/>
            <a:ext cx="676275" cy="67786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44638" y="358775"/>
            <a:ext cx="466725" cy="468313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6688" y="7097713"/>
            <a:ext cx="9813925" cy="34448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3" y="1016000"/>
            <a:ext cx="2624667" cy="1100667"/>
          </a:xfrm>
        </p:spPr>
        <p:txBody>
          <a:bodyPr>
            <a:noAutofit/>
          </a:bodyPr>
          <a:lstStyle>
            <a:lvl1pPr algn="l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3333" y="2201334"/>
            <a:ext cx="2624667" cy="4605514"/>
          </a:xfrm>
        </p:spPr>
        <p:txBody>
          <a:bodyPr/>
          <a:lstStyle>
            <a:lvl1pPr marL="0" indent="0">
              <a:spcAft>
                <a:spcPts val="1111"/>
              </a:spcAft>
              <a:buNone/>
              <a:defRPr sz="1800">
                <a:solidFill>
                  <a:srgbClr val="FFFFFF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471334" y="762000"/>
            <a:ext cx="6265333" cy="60113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524000" y="347663"/>
            <a:ext cx="508000" cy="490537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7518E8-9F5D-4852-8753-8DFD3E4CF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C348-205B-4DC4-B240-DF48A3AB4AA4}" type="datetime1">
              <a:rPr lang="en-US" smtClean="0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34963" y="7123113"/>
            <a:ext cx="3759200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69863" y="592138"/>
            <a:ext cx="981392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9990138" y="0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0160000" cy="1698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9863" y="169863"/>
            <a:ext cx="9813925" cy="3349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863" y="677863"/>
            <a:ext cx="3048000" cy="6518275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9863" y="173038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39863" y="254000"/>
            <a:ext cx="676275" cy="677863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544638" y="358775"/>
            <a:ext cx="466725" cy="468313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66688" y="7097713"/>
            <a:ext cx="9813925" cy="34448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0" y="5588000"/>
            <a:ext cx="6519333" cy="1354667"/>
          </a:xfrm>
        </p:spPr>
        <p:txBody>
          <a:bodyPr anchor="t">
            <a:noAutofit/>
          </a:bodyPr>
          <a:lstStyle>
            <a:lvl1pPr algn="l">
              <a:buNone/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0" y="677334"/>
            <a:ext cx="6519333" cy="4741333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3334" y="1100667"/>
            <a:ext cx="2709333" cy="5842000"/>
          </a:xfrm>
        </p:spPr>
        <p:txBody>
          <a:bodyPr/>
          <a:lstStyle>
            <a:lvl1pPr marL="0" indent="0">
              <a:spcAft>
                <a:spcPts val="1111"/>
              </a:spcAft>
              <a:buFontTx/>
              <a:buNone/>
              <a:defRPr sz="1800">
                <a:solidFill>
                  <a:srgbClr val="FFFFFF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524000" y="347663"/>
            <a:ext cx="508000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14AEE-F208-451A-9E1E-1131262834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6430963" y="7116763"/>
            <a:ext cx="3382962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5CF0-00C1-4B0C-9A18-404BD2645AED}" type="datetime1">
              <a:rPr lang="en-US" smtClean="0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34963" y="7123113"/>
            <a:ext cx="3983037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7450138"/>
            <a:ext cx="10160000" cy="16986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160000" cy="15478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69863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9990138" y="0"/>
            <a:ext cx="169862" cy="7620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6688" y="7097713"/>
            <a:ext cx="9813925" cy="34448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34138" y="7116763"/>
            <a:ext cx="3384550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r" eaLnBrk="1" latinLnBrk="0" hangingPunct="1">
              <a:defRPr kumimoji="0" sz="16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0A7B4A8-2735-4CBE-ABB2-B71951CB3819}" type="datetime1">
              <a:rPr lang="en-US" smtClean="0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138" y="7123113"/>
            <a:ext cx="3979862" cy="406400"/>
          </a:xfrm>
          <a:prstGeom prst="rect">
            <a:avLst/>
          </a:prstGeom>
        </p:spPr>
        <p:txBody>
          <a:bodyPr vert="horz" lIns="101599" tIns="50799" rIns="101599" bIns="50799"/>
          <a:lstStyle>
            <a:lvl1pPr algn="l" eaLnBrk="1" latinLnBrk="0" hangingPunct="1">
              <a:defRPr kumimoji="0" sz="13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9863" y="173038"/>
            <a:ext cx="9813925" cy="72739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69863" y="1419225"/>
            <a:ext cx="98139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101599" tIns="50799" rIns="101599" bIns="50799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41863" y="1062038"/>
            <a:ext cx="676275" cy="677862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46638" y="1166813"/>
            <a:ext cx="466725" cy="468312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>
              <a:sym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826000" y="1155700"/>
            <a:ext cx="508000" cy="490538"/>
          </a:xfrm>
          <a:prstGeom prst="rect">
            <a:avLst/>
          </a:prstGeom>
        </p:spPr>
        <p:txBody>
          <a:bodyPr vert="horz" lIns="50799" tIns="50799" rIns="50799" bIns="50799" anchor="ctr">
            <a:normAutofit/>
          </a:bodyPr>
          <a:lstStyle>
            <a:lvl1pPr algn="ctr" eaLnBrk="1" latinLnBrk="0" hangingPunct="1">
              <a:defRPr kumimoji="0" sz="1800">
                <a:solidFill>
                  <a:schemeClr val="accent3">
                    <a:shade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8D02334-73C4-4C5C-B499-F40E400EC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34963" y="254000"/>
            <a:ext cx="94837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34963" y="1693863"/>
            <a:ext cx="948372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ransition spd="slow">
    <p:newsflash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>
          <a:solidFill>
            <a:srgbClr val="7B9899"/>
          </a:solidFill>
          <a:latin typeface="Georgia" pitchFamily="18" charset="0"/>
        </a:defRPr>
      </a:lvl9pPr>
    </p:titleStyle>
    <p:bodyStyle>
      <a:lvl1pPr marL="303213" indent="-3032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08013" indent="-3032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2813" indent="-252413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613" indent="-25241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22413" indent="-252413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36777" indent="-203198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41574" indent="-203198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6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 txBox="1">
            <a:spLocks noChangeArrowheads="1"/>
          </p:cNvSpPr>
          <p:nvPr/>
        </p:nvSpPr>
        <p:spPr bwMode="auto">
          <a:xfrm>
            <a:off x="1624013" y="1001713"/>
            <a:ext cx="66960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ru-RU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方正舒体"/>
              </a:rPr>
              <a:t>Использование ИКТ на уроках                                             в начальной школе по ФГОС</a:t>
            </a:r>
            <a:r>
              <a:rPr lang="ru-RU" altLang="zh-CN" sz="2800" b="1" dirty="0">
                <a:latin typeface="Times New Roman" pitchFamily="18" charset="0"/>
                <a:cs typeface="方正舒体"/>
              </a:rPr>
              <a:t/>
            </a:r>
            <a:br>
              <a:rPr lang="ru-RU" altLang="zh-CN" sz="2800" b="1" dirty="0">
                <a:latin typeface="Times New Roman" pitchFamily="18" charset="0"/>
                <a:cs typeface="方正舒体"/>
              </a:rPr>
            </a:br>
            <a:endParaRPr lang="ru-RU" altLang="zh-CN" sz="2800" b="1" dirty="0">
              <a:latin typeface="Times New Roman" pitchFamily="18" charset="0"/>
              <a:cs typeface="方正舒体"/>
            </a:endParaRPr>
          </a:p>
          <a:p>
            <a:pPr algn="ctr" eaLnBrk="0" hangingPunct="0">
              <a:defRPr/>
            </a:pPr>
            <a:endParaRPr lang="ru-RU" altLang="zh-CN" sz="2800" b="1" dirty="0">
              <a:latin typeface="Times New Roman" pitchFamily="18" charset="0"/>
              <a:cs typeface="方正舒体"/>
            </a:endParaRPr>
          </a:p>
          <a:p>
            <a:pPr algn="ctr" eaLnBrk="0" hangingPunct="0">
              <a:defRPr/>
            </a:pPr>
            <a:r>
              <a:rPr lang="ru-RU" altLang="zh-CN" sz="2400" dirty="0">
                <a:latin typeface="Times New Roman" pitchFamily="18" charset="0"/>
                <a:cs typeface="方正舒体"/>
              </a:rPr>
              <a:t/>
            </a:r>
            <a:br>
              <a:rPr lang="ru-RU" altLang="zh-CN" sz="2400" dirty="0">
                <a:latin typeface="Times New Roman" pitchFamily="18" charset="0"/>
                <a:cs typeface="方正舒体"/>
              </a:rPr>
            </a:br>
            <a:r>
              <a:rPr lang="ru-RU" altLang="zh-CN" sz="2800" dirty="0">
                <a:latin typeface="Times New Roman" pitchFamily="18" charset="0"/>
                <a:cs typeface="方正舒体"/>
              </a:rPr>
              <a:t>Интегрированный урок по предметам</a:t>
            </a:r>
            <a:br>
              <a:rPr lang="ru-RU" altLang="zh-CN" sz="2800" dirty="0">
                <a:latin typeface="Times New Roman" pitchFamily="18" charset="0"/>
                <a:cs typeface="方正舒体"/>
              </a:rPr>
            </a:br>
            <a:r>
              <a:rPr lang="ru-RU" altLang="zh-CN" sz="2800" dirty="0">
                <a:latin typeface="Times New Roman" pitchFamily="18" charset="0"/>
                <a:cs typeface="方正舒体"/>
              </a:rPr>
              <a:t>окружающий мир, информатика, математика</a:t>
            </a:r>
            <a:r>
              <a:rPr lang="ru-RU" altLang="zh-CN" sz="2400" dirty="0">
                <a:latin typeface="Times New Roman" pitchFamily="18" charset="0"/>
                <a:cs typeface="方正舒体"/>
              </a:rPr>
              <a:t/>
            </a:r>
            <a:br>
              <a:rPr lang="ru-RU" altLang="zh-CN" sz="2400" dirty="0">
                <a:latin typeface="Times New Roman" pitchFamily="18" charset="0"/>
                <a:cs typeface="方正舒体"/>
              </a:rPr>
            </a:br>
            <a:r>
              <a:rPr lang="ru-RU" altLang="zh-CN" sz="4000" b="1" dirty="0">
                <a:latin typeface="Times New Roman" pitchFamily="18" charset="0"/>
                <a:cs typeface="方正舒体"/>
              </a:rPr>
              <a:t>«Вода – растворитель»</a:t>
            </a:r>
          </a:p>
          <a:p>
            <a:pPr algn="ctr" eaLnBrk="0" hangingPunct="0">
              <a:defRPr/>
            </a:pPr>
            <a:r>
              <a:rPr lang="ru-RU" altLang="zh-CN" sz="2400" dirty="0">
                <a:latin typeface="Times New Roman" pitchFamily="18" charset="0"/>
                <a:cs typeface="方正舒体"/>
              </a:rPr>
              <a:t> </a:t>
            </a:r>
            <a:r>
              <a:rPr lang="ru-RU" altLang="zh-CN" sz="2000" dirty="0">
                <a:latin typeface="Times New Roman" pitchFamily="18" charset="0"/>
                <a:cs typeface="方正舒体"/>
              </a:rPr>
              <a:t>3 класс «В»</a:t>
            </a:r>
          </a:p>
          <a:p>
            <a:pPr algn="ctr" eaLnBrk="0" hangingPunct="0">
              <a:defRPr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6016625" y="51054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80000"/>
              </a:lnSpc>
            </a:pPr>
            <a:r>
              <a:rPr lang="ru-RU" altLang="zh-CN" sz="1600">
                <a:latin typeface="Times New Roman" pitchFamily="18" charset="0"/>
                <a:cs typeface="方正舒体"/>
              </a:rPr>
              <a:t>Разработала и провела                                                                                                                            Храмцова Елена Анатольевна 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zh-CN" sz="1600">
                <a:latin typeface="Times New Roman" pitchFamily="18" charset="0"/>
                <a:cs typeface="方正舒体"/>
              </a:rPr>
              <a:t>учитель начальных классов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zh-CN" sz="1600">
                <a:latin typeface="Times New Roman" pitchFamily="18" charset="0"/>
                <a:cs typeface="方正舒体"/>
              </a:rPr>
              <a:t> высшей</a:t>
            </a:r>
            <a:r>
              <a:rPr lang="en-US" altLang="zh-CN" sz="1600">
                <a:latin typeface="Times New Roman" pitchFamily="18" charset="0"/>
                <a:cs typeface="方正舒体"/>
              </a:rPr>
              <a:t> </a:t>
            </a:r>
            <a:r>
              <a:rPr lang="ru-RU" altLang="zh-CN" sz="1600">
                <a:latin typeface="Times New Roman" pitchFamily="18" charset="0"/>
                <a:cs typeface="方正舒体"/>
              </a:rPr>
              <a:t>квалификационной категории 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zh-CN" sz="1600">
                <a:latin typeface="Times New Roman" pitchFamily="18" charset="0"/>
                <a:cs typeface="方正舒体"/>
              </a:rPr>
              <a:t>МБОУ СОШ № 60 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zh-CN" sz="1600">
                <a:latin typeface="Times New Roman" pitchFamily="18" charset="0"/>
                <a:cs typeface="方正舒体"/>
              </a:rPr>
              <a:t>Советского района</a:t>
            </a:r>
          </a:p>
          <a:p>
            <a:pPr algn="r" eaLnBrk="0" hangingPunct="0">
              <a:lnSpc>
                <a:spcPct val="80000"/>
              </a:lnSpc>
            </a:pPr>
            <a:r>
              <a:rPr lang="ru-RU" altLang="zh-CN" sz="1600">
                <a:latin typeface="Times New Roman" pitchFamily="18" charset="0"/>
                <a:cs typeface="方正舒体"/>
              </a:rPr>
              <a:t> г. Ростова-на-Дону</a:t>
            </a:r>
            <a:endParaRPr lang="ru-RU" altLang="ru-RU" sz="160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endParaRPr lang="ru-RU" altLang="ru-RU" sz="160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</a:pPr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14340" name="Shape 30"/>
          <p:cNvSpPr>
            <a:spLocks noChangeArrowheads="1"/>
          </p:cNvSpPr>
          <p:nvPr/>
        </p:nvSpPr>
        <p:spPr bwMode="auto">
          <a:xfrm>
            <a:off x="831850" y="714375"/>
            <a:ext cx="1152525" cy="1295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3208338" y="6826250"/>
            <a:ext cx="2951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zh-CN" sz="1600" b="1">
                <a:latin typeface="Times New Roman" pitchFamily="18" charset="0"/>
                <a:cs typeface="Calibri" pitchFamily="34" charset="0"/>
              </a:rPr>
              <a:t>2014-2015 учебный год</a:t>
            </a:r>
            <a:endParaRPr lang="ru-RU" altLang="zh-CN" sz="1600" b="1">
              <a:cs typeface="Calibri" pitchFamily="34" charset="0"/>
            </a:endParaRPr>
          </a:p>
        </p:txBody>
      </p:sp>
      <p:pic>
        <p:nvPicPr>
          <p:cNvPr id="14342" name="Picture 5" descr="6-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9275" y="5322888"/>
            <a:ext cx="7445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enTourage_PocketeDGe_WiFi_Dualbook84cDeta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6850" y="714375"/>
            <a:ext cx="1771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"/>
          <p:cNvPicPr>
            <a:picLocks noChangeArrowheads="1"/>
          </p:cNvPicPr>
          <p:nvPr/>
        </p:nvPicPr>
        <p:blipFill>
          <a:blip r:embed="rId7"/>
          <a:srcRect t="-2052"/>
          <a:stretch>
            <a:fillRect/>
          </a:stretch>
        </p:blipFill>
        <p:spPr bwMode="auto">
          <a:xfrm>
            <a:off x="976313" y="5249863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75"/>
          <p:cNvSpPr>
            <a:spLocks noChangeArrowheads="1"/>
          </p:cNvSpPr>
          <p:nvPr/>
        </p:nvSpPr>
        <p:spPr bwMode="auto">
          <a:xfrm>
            <a:off x="3767138" y="4476750"/>
            <a:ext cx="6054725" cy="2635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555" name="Shape 76"/>
          <p:cNvSpPr>
            <a:spLocks noChangeArrowheads="1"/>
          </p:cNvSpPr>
          <p:nvPr/>
        </p:nvSpPr>
        <p:spPr bwMode="auto">
          <a:xfrm>
            <a:off x="3830638" y="1703388"/>
            <a:ext cx="5673725" cy="35671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556" name="Shape 77"/>
          <p:cNvSpPr>
            <a:spLocks noChangeArrowheads="1"/>
          </p:cNvSpPr>
          <p:nvPr/>
        </p:nvSpPr>
        <p:spPr bwMode="auto">
          <a:xfrm>
            <a:off x="349250" y="1544638"/>
            <a:ext cx="4075113" cy="36623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557" name="Shape 78"/>
          <p:cNvSpPr>
            <a:spLocks noChangeArrowheads="1"/>
          </p:cNvSpPr>
          <p:nvPr/>
        </p:nvSpPr>
        <p:spPr bwMode="auto">
          <a:xfrm>
            <a:off x="1016000" y="2297113"/>
            <a:ext cx="2751138" cy="9620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558" name="Shape 79"/>
          <p:cNvSpPr>
            <a:spLocks noChangeArrowheads="1"/>
          </p:cNvSpPr>
          <p:nvPr/>
        </p:nvSpPr>
        <p:spPr bwMode="auto">
          <a:xfrm>
            <a:off x="5672138" y="2297113"/>
            <a:ext cx="2794000" cy="9620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559" name="Shape 80"/>
          <p:cNvSpPr>
            <a:spLocks noChangeArrowheads="1"/>
          </p:cNvSpPr>
          <p:nvPr/>
        </p:nvSpPr>
        <p:spPr bwMode="auto">
          <a:xfrm>
            <a:off x="5524500" y="5154613"/>
            <a:ext cx="4127500" cy="9620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3560" name="Shape 30"/>
          <p:cNvSpPr>
            <a:spLocks noChangeArrowheads="1"/>
          </p:cNvSpPr>
          <p:nvPr/>
        </p:nvSpPr>
        <p:spPr bwMode="auto">
          <a:xfrm>
            <a:off x="1119559" y="4818063"/>
            <a:ext cx="2015753" cy="223229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03288" y="304800"/>
            <a:ext cx="8280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SzPct val="99000"/>
              <a:defRPr/>
            </a:pPr>
            <a:r>
              <a:rPr lang="ru-RU" sz="5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Три состояния воды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695450" y="1793875"/>
            <a:ext cx="7200900" cy="712788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«Вода – растворитель»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3650" y="425450"/>
            <a:ext cx="7416800" cy="6715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Практическая работа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3" descr="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813" y="2730500"/>
            <a:ext cx="6418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79800" y="569640"/>
            <a:ext cx="6519333" cy="93610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 Донской  иконы Божьей  матери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5464" y="1001688"/>
            <a:ext cx="2880320" cy="59140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Ростовчане любят купаться в этом роднике, несмотря на то, что вода там круглый год очень холодная – всего 11 градусов. Купаются 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Гремучке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даже в крещенские морозы.  А вода, набранная в роднике на Крещение, не портится целый год.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7" name="Picture 3" descr="C:\Users\User\Desktop\Gremuchiy-rod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506" y="1793776"/>
            <a:ext cx="672357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23816" y="6186264"/>
            <a:ext cx="673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также называют Гремучим родником, Гремучим ключом или просто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Гремучкой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5944" y="1289720"/>
            <a:ext cx="4248472" cy="570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279775" y="785813"/>
            <a:ext cx="6553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всякая водица для питья годится».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Текст 15"/>
          <p:cNvSpPr>
            <a:spLocks noGrp="1"/>
          </p:cNvSpPr>
          <p:nvPr>
            <p:ph type="body" sz="half" idx="2"/>
          </p:nvPr>
        </p:nvSpPr>
        <p:spPr>
          <a:xfrm>
            <a:off x="255588" y="1217613"/>
            <a:ext cx="3024187" cy="5770562"/>
          </a:xfrm>
        </p:spPr>
        <p:txBody>
          <a:bodyPr/>
          <a:lstStyle/>
          <a:p>
            <a:pPr>
              <a:spcAft>
                <a:spcPts val="1113"/>
              </a:spcAft>
            </a:pPr>
            <a:endParaRPr lang="ru-RU" alt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113"/>
              </a:spcAft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воду могут передаваться многие опасные для человека болезни: холера, брюшной тиф, дизентерия, желтуха, гельминтоз и др.</a:t>
            </a:r>
          </a:p>
          <a:p>
            <a:pPr>
              <a:spcAft>
                <a:spcPts val="1113"/>
              </a:spcAft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Пить воду из источника, если вы не знаете, чист ли он, нельзя. </a:t>
            </a:r>
          </a:p>
          <a:p>
            <a:pPr>
              <a:spcAft>
                <a:spcPts val="1113"/>
              </a:spcAft>
            </a:pPr>
            <a:endParaRPr lang="ru-RU" alt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42925" y="1550988"/>
            <a:ext cx="93614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609975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 квартире неисправен кран, из которого за 1 час вытекает 1 стакан воды. Сколько чистой воды вытекает за сутки? </a:t>
            </a:r>
          </a:p>
          <a:p>
            <a:pPr eaLnBrk="0" hangingPunct="0">
              <a:tabLst>
                <a:tab pos="3609975" algn="l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609975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 прием душа в течение 5 минут расходуется 100 л воды. Сколько тратит за время принятия душа семья из четырех человек?</a:t>
            </a:r>
          </a:p>
          <a:p>
            <a:pPr eaLnBrk="0" hangingPunct="0">
              <a:tabLst>
                <a:tab pos="3609975" algn="l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609975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3.Маша чистит зубы регулярно утром и вечером. Сколько воды тратит  маша за день, если на каждую чистку уходит 1 л?</a:t>
            </a:r>
          </a:p>
          <a:p>
            <a:pPr eaLnBrk="0" hangingPunct="0">
              <a:tabLst>
                <a:tab pos="3609975" algn="l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609975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4.За день мама стирала 3 раза. Сколько воды израсходовала мама, если известно, что на одну стирку тратиться 100л?</a:t>
            </a:r>
          </a:p>
          <a:p>
            <a:pPr eaLnBrk="0" hangingPunct="0">
              <a:tabLst>
                <a:tab pos="3609975" algn="l"/>
              </a:tabLst>
            </a:pP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609975" algn="l"/>
              </a:tabLst>
            </a:pP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5.Петя забыл закрыть кран и уехал на дачу. Сколько воды вытекло из крана за время его отсутствия, если на даче он был 5 дней, а за сутки из крана вытекает в среднем 100л?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 задачи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Shape 30"/>
          <p:cNvSpPr>
            <a:spLocks noChangeArrowheads="1"/>
          </p:cNvSpPr>
          <p:nvPr/>
        </p:nvSpPr>
        <p:spPr bwMode="auto">
          <a:xfrm>
            <a:off x="542925" y="280988"/>
            <a:ext cx="1081088" cy="11525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55588" y="173038"/>
            <a:ext cx="96488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Человек, запомни навсегда!                       Символ жизни на Земле  -  вода!</a:t>
            </a:r>
          </a:p>
          <a:p>
            <a:pPr algn="ctr" eaLnBrk="0" hangingPunct="0"/>
            <a:r>
              <a:rPr lang="ru-RU" altLang="ru-RU" sz="36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Экономь её и береги -                                                     Мы ведь на планете не одни!</a:t>
            </a:r>
          </a:p>
          <a:p>
            <a:pPr eaLnBrk="0" hangingPunct="0"/>
            <a:r>
              <a:rPr lang="ru-RU" alt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lang="ru-RU" alt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В.А.Андреев </a:t>
            </a:r>
          </a:p>
        </p:txBody>
      </p:sp>
      <p:pic>
        <p:nvPicPr>
          <p:cNvPr id="24581" name="Picture 5" descr="C:\Users\User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720" y="3305944"/>
            <a:ext cx="5040560" cy="342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9725" y="1217613"/>
            <a:ext cx="1914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50" y="1073150"/>
          <a:ext cx="9144000" cy="5267325"/>
        </p:xfrm>
        <a:graphic>
          <a:graphicData uri="http://schemas.openxmlformats.org/drawingml/2006/table">
            <a:tbl>
              <a:tblPr/>
              <a:tblGrid>
                <a:gridCol w="2808288"/>
                <a:gridCol w="6335712"/>
              </a:tblGrid>
              <a:tr h="12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Предмет, класс  Программа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Окружающий мир,   3 «В» класс,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ОС «Планета знаний»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Учитель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Храмцова Елена Анатольевна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Тема урока,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№ урока по теме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Свойства воды. Вода-растворитель.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Урок № 10 (Практическая работа)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6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Тип урока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Урок открытия новых знаний.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63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Цель урока</a:t>
                      </a: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Arial" pitchFamily="34" charset="0"/>
                        </a:rPr>
                        <a:t>Развитие  исследовательских умений и навыков на основе практической деятельности и жизненного опыта ребёнка.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50214" marR="5021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_48fec_b79d6fc3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144" y="1793776"/>
            <a:ext cx="3520957" cy="226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on_rive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0160" y="4386064"/>
            <a:ext cx="3384376" cy="256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2088777566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1808" y="4458072"/>
            <a:ext cx="3312368" cy="248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onff797bb0974628618959a7ee70e22c152_8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9800" y="1721768"/>
            <a:ext cx="3168352" cy="237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Заголовок 10"/>
          <p:cNvSpPr>
            <a:spLocks noGrp="1"/>
          </p:cNvSpPr>
          <p:nvPr>
            <p:ph type="title"/>
          </p:nvPr>
        </p:nvSpPr>
        <p:spPr>
          <a:xfrm>
            <a:off x="423863" y="1016000"/>
            <a:ext cx="2624137" cy="11001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SzPct val="99000"/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в природе</a:t>
            </a:r>
          </a:p>
        </p:txBody>
      </p:sp>
      <p:sp>
        <p:nvSpPr>
          <p:cNvPr id="16391" name="Текст 13"/>
          <p:cNvSpPr>
            <a:spLocks noGrp="1"/>
          </p:cNvSpPr>
          <p:nvPr>
            <p:ph type="body" idx="2"/>
          </p:nvPr>
        </p:nvSpPr>
        <p:spPr>
          <a:xfrm>
            <a:off x="423863" y="2201863"/>
            <a:ext cx="2624137" cy="4605337"/>
          </a:xfrm>
        </p:spPr>
        <p:txBody>
          <a:bodyPr/>
          <a:lstStyle/>
          <a:p>
            <a:pPr eaLnBrk="1" hangingPunct="1">
              <a:spcAft>
                <a:spcPts val="1113"/>
              </a:spcAft>
            </a:pP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Вода есть и под землёй (родники). Огромные скопления льда находятся у Северного и Южного полюсов. Там лёд на суше и  в океане.</a:t>
            </a:r>
          </a:p>
          <a:p>
            <a:pPr eaLnBrk="1" hangingPunct="1">
              <a:spcAft>
                <a:spcPts val="1113"/>
              </a:spcAft>
            </a:pPr>
            <a:endParaRPr lang="ru-RU" altLang="ru-RU" smtClean="0"/>
          </a:p>
        </p:txBody>
      </p:sp>
      <p:sp>
        <p:nvSpPr>
          <p:cNvPr id="16392" name="Содержимое 10"/>
          <p:cNvSpPr>
            <a:spLocks noGrp="1"/>
          </p:cNvSpPr>
          <p:nvPr>
            <p:ph sz="quarter" idx="1"/>
          </p:nvPr>
        </p:nvSpPr>
        <p:spPr>
          <a:xfrm>
            <a:off x="4071938" y="1433513"/>
            <a:ext cx="1728787" cy="5048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16393" name="Shape 30"/>
          <p:cNvSpPr>
            <a:spLocks noChangeArrowheads="1"/>
          </p:cNvSpPr>
          <p:nvPr/>
        </p:nvSpPr>
        <p:spPr bwMode="auto">
          <a:xfrm>
            <a:off x="5656263" y="714375"/>
            <a:ext cx="1368425" cy="1320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394" name="Прямоугольник 12"/>
          <p:cNvSpPr>
            <a:spLocks noChangeArrowheads="1"/>
          </p:cNvSpPr>
          <p:nvPr/>
        </p:nvSpPr>
        <p:spPr bwMode="auto">
          <a:xfrm>
            <a:off x="3567113" y="4097338"/>
            <a:ext cx="23764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Ручей</a:t>
            </a:r>
          </a:p>
        </p:txBody>
      </p:sp>
      <p:sp>
        <p:nvSpPr>
          <p:cNvPr id="16395" name="Прямоугольник 13"/>
          <p:cNvSpPr>
            <a:spLocks noChangeArrowheads="1"/>
          </p:cNvSpPr>
          <p:nvPr/>
        </p:nvSpPr>
        <p:spPr bwMode="auto">
          <a:xfrm>
            <a:off x="7383463" y="3954463"/>
            <a:ext cx="180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Река</a:t>
            </a:r>
          </a:p>
        </p:txBody>
      </p:sp>
      <p:sp>
        <p:nvSpPr>
          <p:cNvPr id="16396" name="Прямоугольник 14"/>
          <p:cNvSpPr>
            <a:spLocks noChangeArrowheads="1"/>
          </p:cNvSpPr>
          <p:nvPr/>
        </p:nvSpPr>
        <p:spPr bwMode="auto">
          <a:xfrm>
            <a:off x="7527925" y="1362075"/>
            <a:ext cx="1430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Озеро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24013" y="354013"/>
            <a:ext cx="7056437" cy="11525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SzPct val="99000"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Вода в природе</a:t>
            </a:r>
          </a:p>
        </p:txBody>
      </p:sp>
      <p:sp>
        <p:nvSpPr>
          <p:cNvPr id="1741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7388" y="1793875"/>
            <a:ext cx="8208962" cy="5278438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SzPct val="99000"/>
            </a:pPr>
            <a:r>
              <a:rPr lang="ru-RU" altLang="ru-RU" sz="3200" smtClean="0">
                <a:latin typeface="Times New Roman" pitchFamily="18" charset="0"/>
                <a:cs typeface="Arial" pitchFamily="34" charset="0"/>
              </a:rPr>
              <a:t>«Вода! У тебя нет ни вкуса, ни цвета, ни запаха. Тебя невозможно описать, тобой наслаждаются, не ведая, что ты такое! Нельзя сказать, что ты необходима для жизни: ты - сама жизнь. Ты наполняешь нас радостью, которую не объяснишь нашими чувствами… Ты самое большое богатство на свете…»  </a:t>
            </a:r>
          </a:p>
          <a:p>
            <a:pPr eaLnBrk="1" hangingPunct="1">
              <a:spcBef>
                <a:spcPct val="50000"/>
              </a:spcBef>
              <a:buSzPct val="99000"/>
              <a:buFont typeface="Wingdings 2" pitchFamily="18" charset="2"/>
              <a:buNone/>
            </a:pPr>
            <a:r>
              <a:rPr lang="ru-RU" altLang="ru-RU" sz="2800" smtClean="0">
                <a:latin typeface="Times New Roman" pitchFamily="18" charset="0"/>
                <a:cs typeface="Arial" pitchFamily="34" charset="0"/>
              </a:rPr>
              <a:t>                                 Антуан де Сент-Экзюпери</a:t>
            </a:r>
          </a:p>
          <a:p>
            <a:pPr eaLnBrk="1" hangingPunct="1">
              <a:spcBef>
                <a:spcPct val="50000"/>
              </a:spcBef>
              <a:buSzPct val="99000"/>
              <a:buFont typeface="Wingdings 2" pitchFamily="18" charset="2"/>
              <a:buNone/>
            </a:pPr>
            <a:r>
              <a:rPr lang="ru-RU" altLang="ru-RU" sz="2200" b="1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412" name="Picture 3" descr="Рисунок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3113" y="4889500"/>
            <a:ext cx="14065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2"/>
          <p:cNvPicPr>
            <a:picLocks noChangeArrowheads="1"/>
          </p:cNvPicPr>
          <p:nvPr/>
        </p:nvPicPr>
        <p:blipFill>
          <a:blip r:embed="rId5"/>
          <a:srcRect t="-2052"/>
          <a:stretch>
            <a:fillRect/>
          </a:stretch>
        </p:blipFill>
        <p:spPr bwMode="auto">
          <a:xfrm>
            <a:off x="1408113" y="5826125"/>
            <a:ext cx="1933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4"/>
          <p:cNvSpPr>
            <a:spLocks noChangeArrowheads="1"/>
          </p:cNvSpPr>
          <p:nvPr/>
        </p:nvSpPr>
        <p:spPr bwMode="auto">
          <a:xfrm>
            <a:off x="327025" y="425450"/>
            <a:ext cx="9432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  <a:sym typeface="Arial" charset="0"/>
              </a:rPr>
              <a:t>Вода в жизни человека, растений, животных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7184" name="Picture 16" descr="C:\Users\User\Desktop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760" y="2801888"/>
            <a:ext cx="4464496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6" name="Picture 18" descr="C:\Users\User\Desktop\i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496" y="4962128"/>
            <a:ext cx="3856748" cy="216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7" name="Picture 19" descr="C:\Users\User\Desktop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6184" y="4764104"/>
            <a:ext cx="3000334" cy="225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00050" y="1649413"/>
            <a:ext cx="93599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Воду пьют поля и леса. Без неё не могут жить ни звери, ни птицы, ни люди.</a:t>
            </a:r>
          </a:p>
        </p:txBody>
      </p:sp>
      <p:pic>
        <p:nvPicPr>
          <p:cNvPr id="19466" name="Picture 10" descr="C:\Users\User\Desktop\i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472" y="28738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11" descr="C:\Users\User\Desktop\i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4216" y="2945904"/>
            <a:ext cx="2902807" cy="191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423863" y="930275"/>
            <a:ext cx="2624137" cy="7921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Значение воды</a:t>
            </a:r>
          </a:p>
        </p:txBody>
      </p:sp>
      <p:sp>
        <p:nvSpPr>
          <p:cNvPr id="19459" name="Текст 5"/>
          <p:cNvSpPr>
            <a:spLocks noGrp="1"/>
          </p:cNvSpPr>
          <p:nvPr>
            <p:ph type="body" idx="2"/>
          </p:nvPr>
        </p:nvSpPr>
        <p:spPr>
          <a:xfrm>
            <a:off x="184150" y="1938338"/>
            <a:ext cx="3024188" cy="5111750"/>
          </a:xfrm>
        </p:spPr>
        <p:txBody>
          <a:bodyPr/>
          <a:lstStyle/>
          <a:p>
            <a:pPr eaLnBrk="1" hangingPunct="1">
              <a:spcAft>
                <a:spcPts val="1113"/>
              </a:spcAft>
            </a:pP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Вода не только «поит», но ещё и кормит – по морям и океанам днём и ночью плывут тысячи рыболовных судов.</a:t>
            </a:r>
          </a:p>
          <a:p>
            <a:pPr eaLnBrk="1" hangingPunct="1">
              <a:spcAft>
                <a:spcPts val="1113"/>
              </a:spcAft>
            </a:pPr>
            <a:endParaRPr lang="ru-RU" altLang="ru-RU" sz="12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Aft>
                <a:spcPts val="1113"/>
              </a:spcAft>
            </a:pPr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</a:rPr>
              <a:t>Вода «добывает» электрический ток, работая на электростанциях.</a:t>
            </a:r>
            <a:endParaRPr lang="ru-RU" altLang="ru-RU" sz="2400" smtClean="0">
              <a:solidFill>
                <a:schemeClr val="tx1"/>
              </a:solidFill>
            </a:endParaRPr>
          </a:p>
        </p:txBody>
      </p:sp>
      <p:pic>
        <p:nvPicPr>
          <p:cNvPr id="9" name="Picture 4" descr="электорстанц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992" y="713656"/>
            <a:ext cx="4824536" cy="319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рыболовное суд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3817" y="3921387"/>
            <a:ext cx="4320479" cy="306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9462" name="Picture 3" descr="Рисунок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9725" y="4170363"/>
            <a:ext cx="1801813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 descr="без_воды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2930" t="3247" r="2539" b="1804"/>
          <a:stretch>
            <a:fillRect/>
          </a:stretch>
        </p:blipFill>
        <p:spPr bwMode="auto">
          <a:xfrm>
            <a:off x="2992438" y="2946400"/>
            <a:ext cx="42481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25624"/>
            <a:ext cx="990453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Представь, что на Земле  пропала вся вода.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6313" y="1722438"/>
            <a:ext cx="8496300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как тогда выглядела бы наша планета.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_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3736" y="1793776"/>
            <a:ext cx="4789420" cy="319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816850" y="1433513"/>
            <a:ext cx="2087563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Много ли воды в человеке?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51663" y="5610225"/>
            <a:ext cx="295275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Массу своего тела раздели на 3 и полученное число умножь на 2.</a:t>
            </a:r>
          </a:p>
        </p:txBody>
      </p:sp>
      <p:pic>
        <p:nvPicPr>
          <p:cNvPr id="21509" name="Picture 2" descr="student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6488" y="2154238"/>
            <a:ext cx="22352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847975" y="857250"/>
            <a:ext cx="4537075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В теле животных вода  составляет больше половины массы.</a:t>
            </a:r>
          </a:p>
        </p:txBody>
      </p:sp>
      <p:pic>
        <p:nvPicPr>
          <p:cNvPr id="26" name="Picture 2" descr="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480" y="425624"/>
            <a:ext cx="2127672" cy="305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55588" y="3522663"/>
            <a:ext cx="2303462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100 кг, 80 кг - вода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7025" y="6257925"/>
            <a:ext cx="2449513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</a:rPr>
              <a:t>Тело медузы на 95 % состоит  из воды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927475" y="6473825"/>
            <a:ext cx="2376488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 кг, 1.5 кг - вода</a:t>
            </a:r>
          </a:p>
        </p:txBody>
      </p:sp>
      <p:pic>
        <p:nvPicPr>
          <p:cNvPr id="22541" name="Picture 13" descr="C:\Users\User\Desktop\5620465e21d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464" y="4314056"/>
            <a:ext cx="2487712" cy="186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C:\Users\User\Desktop\i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9840" y="5112405"/>
            <a:ext cx="2484884" cy="135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Храмцова Елена Анатольевна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skolko-vody-v-tele-chelove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557</TotalTime>
  <Words>638</Words>
  <Application>Microsoft Office PowerPoint</Application>
  <PresentationFormat>Произвольный</PresentationFormat>
  <Paragraphs>83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Слайд 1</vt:lpstr>
      <vt:lpstr>Слайд 2</vt:lpstr>
      <vt:lpstr>Вода в природе</vt:lpstr>
      <vt:lpstr>Вода в природе</vt:lpstr>
      <vt:lpstr>Слайд 5</vt:lpstr>
      <vt:lpstr>Значение воды</vt:lpstr>
      <vt:lpstr>Слайд 7</vt:lpstr>
      <vt:lpstr>Слайд 8</vt:lpstr>
      <vt:lpstr>Слайд 9</vt:lpstr>
      <vt:lpstr>Три состояния воды</vt:lpstr>
      <vt:lpstr>    Практическая работа</vt:lpstr>
      <vt:lpstr>Источник  Донской  иконы Божьей  матери </vt:lpstr>
      <vt:lpstr>Слайд 13</vt:lpstr>
      <vt:lpstr>Реши задачи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Храмцова Е. А.</dc:creator>
  <cp:lastModifiedBy>User</cp:lastModifiedBy>
  <cp:revision>140</cp:revision>
  <dcterms:modified xsi:type="dcterms:W3CDTF">2014-11-26T17:09:14Z</dcterms:modified>
</cp:coreProperties>
</file>