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5" r:id="rId3"/>
    <p:sldId id="257" r:id="rId4"/>
    <p:sldId id="258" r:id="rId5"/>
    <p:sldId id="333" r:id="rId6"/>
    <p:sldId id="259" r:id="rId7"/>
    <p:sldId id="298" r:id="rId8"/>
    <p:sldId id="260" r:id="rId9"/>
    <p:sldId id="261" r:id="rId10"/>
    <p:sldId id="300" r:id="rId11"/>
    <p:sldId id="290" r:id="rId12"/>
    <p:sldId id="299" r:id="rId13"/>
    <p:sldId id="262" r:id="rId14"/>
    <p:sldId id="263" r:id="rId15"/>
    <p:sldId id="331" r:id="rId16"/>
    <p:sldId id="308" r:id="rId17"/>
    <p:sldId id="309" r:id="rId18"/>
    <p:sldId id="328" r:id="rId19"/>
    <p:sldId id="329" r:id="rId20"/>
    <p:sldId id="330" r:id="rId21"/>
    <p:sldId id="310" r:id="rId22"/>
    <p:sldId id="322" r:id="rId23"/>
    <p:sldId id="323" r:id="rId24"/>
    <p:sldId id="324" r:id="rId25"/>
    <p:sldId id="325" r:id="rId26"/>
    <p:sldId id="326" r:id="rId27"/>
    <p:sldId id="327" r:id="rId28"/>
    <p:sldId id="321" r:id="rId29"/>
    <p:sldId id="275" r:id="rId30"/>
    <p:sldId id="276" r:id="rId31"/>
    <p:sldId id="277" r:id="rId32"/>
    <p:sldId id="279" r:id="rId33"/>
    <p:sldId id="281" r:id="rId34"/>
    <p:sldId id="332" r:id="rId35"/>
    <p:sldId id="282" r:id="rId36"/>
    <p:sldId id="301" r:id="rId37"/>
    <p:sldId id="302" r:id="rId38"/>
    <p:sldId id="303" r:id="rId39"/>
    <p:sldId id="306" r:id="rId40"/>
    <p:sldId id="307" r:id="rId41"/>
    <p:sldId id="320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6D4"/>
    <a:srgbClr val="FFCCFF"/>
    <a:srgbClr val="6AECFE"/>
    <a:srgbClr val="B3FFD9"/>
    <a:srgbClr val="99FFCC"/>
    <a:srgbClr val="00FFFF"/>
    <a:srgbClr val="FF1D1D"/>
    <a:srgbClr val="CCFF99"/>
    <a:srgbClr val="FFFF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40" autoAdjust="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18FA8-4675-4150-A066-6DAF4EF7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A0717-D7A6-4865-95AF-848E837EC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31B7C-12FA-486A-8A87-7B043D22B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0C628-44BE-4A86-B93E-C45AC3447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52F2D-3D60-453A-852F-F87A87838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93F12-3563-4FB8-9A9A-CF8F8541F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795E-EFB4-4F2C-B1F1-22A5E5646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93082-CBA0-48EB-96FA-C9C64F173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8F09B-3A23-40F2-9B0C-51A490D9F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BA5D3-CF56-4830-975A-F6F45B156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0158F-CCD4-40CB-8552-D6EFE3D87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50BE1D6-8D55-4549-A9A8-8E59529CC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7;&#1072;&#1075;&#1088;&#1091;&#1079;&#1082;&#1080;\gimn_rf_t1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1.uralpress.ru/show_image_photoset.php?id=2323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trip-guide.ru/zk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CCFF"/>
          </a:solidFill>
        </p:spPr>
        <p:txBody>
          <a:bodyPr/>
          <a:lstStyle/>
          <a:p>
            <a:pPr eaLnBrk="1" hangingPunct="1"/>
            <a:endParaRPr lang="ru-RU" dirty="0" smtClean="0">
              <a:solidFill>
                <a:srgbClr val="FF0000"/>
              </a:solidFill>
              <a:latin typeface="Arial Black" pitchFamily="34" charset="0"/>
              <a:cs typeface="Microsoft Sans Serif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500042"/>
            <a:ext cx="8025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spc="50" dirty="0" smtClean="0">
                <a:ln w="11430">
                  <a:solidFill>
                    <a:srgbClr val="FF0000">
                      <a:alpha val="75000"/>
                    </a:srgbClr>
                  </a:solidFill>
                </a:ln>
                <a:solidFill>
                  <a:srgbClr val="FF1D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Россия – наша Родина</a:t>
            </a:r>
            <a:endParaRPr lang="ru-RU" sz="5400" b="1" cap="none" spc="50" dirty="0">
              <a:ln w="11430">
                <a:solidFill>
                  <a:srgbClr val="FF0000">
                    <a:alpha val="75000"/>
                  </a:srgbClr>
                </a:solidFill>
              </a:ln>
              <a:solidFill>
                <a:srgbClr val="FF1D1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DSC001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41123"/>
            <a:ext cx="6881497" cy="515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78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22" y="3786190"/>
            <a:ext cx="5786478" cy="1285877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спокойны и чисты рек русских воды,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прозрачны и светлы как вечер зимний.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благородны и просторны неба своды - 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художник их раскрасил в :    …….(синий)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/>
              <a:t/>
            </a:r>
            <a:br>
              <a:rPr lang="ru-RU" sz="1400" b="0" dirty="0" smtClean="0"/>
            </a:br>
            <a:r>
              <a:rPr lang="ru-RU" sz="1400" b="0" dirty="0" smtClean="0"/>
              <a:t/>
            </a:r>
            <a:br>
              <a:rPr lang="ru-RU" sz="1400" b="0" dirty="0" smtClean="0"/>
            </a:br>
            <a:endParaRPr lang="ru-RU" sz="1400" b="0" dirty="0"/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785786" y="428604"/>
            <a:ext cx="8001000" cy="1785937"/>
          </a:xfrm>
        </p:spPr>
        <p:txBody>
          <a:bodyPr/>
          <a:lstStyle/>
          <a:p>
            <a:pPr eaLnBrk="1" hangingPunct="1"/>
            <a:endParaRPr lang="ru-RU" sz="2800" b="1" dirty="0" smtClean="0">
              <a:solidFill>
                <a:srgbClr val="2816D4"/>
              </a:solidFill>
            </a:endParaRPr>
          </a:p>
          <a:p>
            <a:pPr eaLnBrk="1" hangingPunct="1"/>
            <a:endParaRPr lang="ru-RU" sz="2800" b="1" dirty="0" smtClean="0">
              <a:solidFill>
                <a:srgbClr val="2816D4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2816D4"/>
                </a:solidFill>
              </a:rPr>
              <a:t>Для того, чтобы понять что означают цвета нашего флага, я предлагаю вам выполнить небольшое задание. Из стихотворных отрывков определите</a:t>
            </a:r>
            <a:r>
              <a:rPr lang="ru-RU" sz="2400" b="1" dirty="0">
                <a:solidFill>
                  <a:srgbClr val="2816D4"/>
                </a:solidFill>
              </a:rPr>
              <a:t>,</a:t>
            </a:r>
            <a:r>
              <a:rPr lang="ru-RU" sz="2400" b="1" dirty="0" smtClean="0">
                <a:solidFill>
                  <a:srgbClr val="2816D4"/>
                </a:solidFill>
              </a:rPr>
              <a:t> о каком цвете в них говорится, и постарайтесь понять, что он означает.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596" y="5214950"/>
            <a:ext cx="77724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россия</a:t>
            </a:r>
            <a:r>
              <a:rPr kumimoji="0" lang="ru-RU" sz="180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много войн пережила</a:t>
            </a:r>
            <a:br>
              <a:rPr kumimoji="0" lang="ru-RU" sz="180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наши деды умирали не напрасно.</a:t>
            </a:r>
            <a:br>
              <a:rPr kumimoji="0" lang="ru-RU" sz="180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верность родине их к славе привела</a:t>
            </a:r>
            <a:br>
              <a:rPr kumimoji="0" lang="ru-RU" sz="180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 знаменем победы ярко …..(красным)</a:t>
            </a:r>
            <a:r>
              <a:rPr kumimoji="0" lang="ru-RU" sz="180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0" i="0" u="none" strike="noStrike" kern="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8596" y="2500306"/>
            <a:ext cx="77724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снежинки так прекрасны и легки,</a:t>
            </a:r>
            <a:br>
              <a:rPr kumimoji="0" lang="ru-RU" sz="180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 совершенны у ромашки лепестки, </a:t>
            </a:r>
            <a:br>
              <a:rPr kumimoji="0" lang="ru-RU" sz="180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 на доске строка, написанная мелом,</a:t>
            </a:r>
            <a:br>
              <a:rPr kumimoji="0" lang="ru-RU" sz="180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мы говорим сейчас о цвете:…….(белом)</a:t>
            </a:r>
            <a:br>
              <a:rPr kumimoji="0" lang="ru-RU" sz="180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0" i="0" u="none" strike="noStrike" kern="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45734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0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44"/>
            <a:ext cx="9153144" cy="6851156"/>
          </a:xfrm>
          <a:prstGeom prst="rect">
            <a:avLst/>
          </a:prstGeom>
        </p:spPr>
      </p:pic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916238" y="182563"/>
            <a:ext cx="5976937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1.Россия - священная наша держава,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Россия - любимая наша страна.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Могучая воля, великая слава -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Твое  достоянье на  все  времена!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Припев:</a:t>
            </a:r>
            <a:br>
              <a:rPr lang="ru-RU" sz="2000" i="1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Славься, Отечество наше свободное,</a:t>
            </a:r>
            <a:br>
              <a:rPr lang="ru-RU" sz="2000" i="1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Братских народов союз вековой,</a:t>
            </a:r>
            <a:br>
              <a:rPr lang="ru-RU" sz="2000" i="1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Предками данная мудрость народная!</a:t>
            </a:r>
            <a:br>
              <a:rPr lang="ru-RU" sz="2000" i="1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Славься, страна! Мы гордимся тобой!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2.От южных морей до полярного края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Раскинулись наши леса и поля.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Одна ты на свете! Одна ты такая -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Хранимая Богом родная земля!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Припев:</a:t>
            </a: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3.Широкий простор для мечты и для жизни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Грядущие нам открывают года.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Нам силу дает наша верность Отчизне.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Так было, так есть и так будет всегда!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sz="2000" i="1" dirty="0">
                <a:solidFill>
                  <a:schemeClr val="tx2"/>
                </a:solidFill>
              </a:rPr>
              <a:t>Припев: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03213" y="250825"/>
            <a:ext cx="1987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FF1D1D"/>
                </a:solidFill>
              </a:rPr>
              <a:t>Гимн</a:t>
            </a:r>
          </a:p>
          <a:p>
            <a:r>
              <a:rPr lang="ru-RU" sz="3200" i="1" dirty="0">
                <a:solidFill>
                  <a:srgbClr val="FF1D1D"/>
                </a:solidFill>
              </a:rPr>
              <a:t>   России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50825" y="1773238"/>
            <a:ext cx="25193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Музыка - Георгия Александрова, новый текст - Сергея Михалкова.</a:t>
            </a:r>
            <a:r>
              <a:rPr lang="ru-RU" dirty="0"/>
              <a:t> </a:t>
            </a:r>
          </a:p>
        </p:txBody>
      </p:sp>
      <p:pic>
        <p:nvPicPr>
          <p:cNvPr id="5" name="gimn_rf_t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5143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0609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4322"/>
            <a:ext cx="9144000" cy="6872322"/>
          </a:xfrm>
          <a:prstGeom prst="rect">
            <a:avLst/>
          </a:prstGeom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-500098" y="1000108"/>
            <a:ext cx="7772400" cy="785813"/>
          </a:xfrm>
        </p:spPr>
        <p:txBody>
          <a:bodyPr/>
          <a:lstStyle/>
          <a:p>
            <a:pPr eaLnBrk="1" hangingPunct="1"/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СТОЛИЦА - 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214554"/>
            <a:ext cx="6400800" cy="3424237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2816D4"/>
                </a:solidFill>
              </a:rPr>
              <a:t>ГЛАВНЫЙ ГОРОД  ГОСУДАРСТВА</a:t>
            </a:r>
          </a:p>
          <a:p>
            <a:pPr eaLnBrk="1" hangingPunct="1"/>
            <a:endParaRPr lang="ru-RU" sz="3600" b="1" dirty="0" smtClean="0">
              <a:solidFill>
                <a:srgbClr val="2816D4"/>
              </a:solidFill>
            </a:endParaRPr>
          </a:p>
          <a:p>
            <a:pPr eaLnBrk="1" hangingPunct="1"/>
            <a:endParaRPr lang="ru-RU" sz="3600" b="1" dirty="0" smtClean="0">
              <a:solidFill>
                <a:srgbClr val="2816D4"/>
              </a:solidFill>
            </a:endParaRPr>
          </a:p>
          <a:p>
            <a:pPr eaLnBrk="1" hangingPunct="1"/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Москва</a:t>
            </a:r>
          </a:p>
        </p:txBody>
      </p:sp>
    </p:spTree>
  </p:cSld>
  <p:clrMapOvr>
    <a:masterClrMapping/>
  </p:clrMapOvr>
  <p:transition advTm="14328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1673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Москва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84213" y="5084763"/>
            <a:ext cx="51117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Москва – это Красная площадь.</a:t>
            </a:r>
          </a:p>
          <a:p>
            <a:r>
              <a:rPr lang="ru-RU">
                <a:solidFill>
                  <a:schemeClr val="accent2"/>
                </a:solidFill>
              </a:rPr>
              <a:t>Москва – это башни Кремля.</a:t>
            </a:r>
          </a:p>
          <a:p>
            <a:r>
              <a:rPr lang="ru-RU">
                <a:solidFill>
                  <a:schemeClr val="accent2"/>
                </a:solidFill>
              </a:rPr>
              <a:t>Москва – это сердце России,</a:t>
            </a:r>
          </a:p>
          <a:p>
            <a:r>
              <a:rPr lang="ru-RU">
                <a:solidFill>
                  <a:schemeClr val="accent2"/>
                </a:solidFill>
              </a:rPr>
              <a:t>Которое любит тебя.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4340" name="Picture 6" descr="moscow_0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5888"/>
            <a:ext cx="66246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герб Моск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16652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547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785918" y="285728"/>
            <a:ext cx="4173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Санкт - Петербург</a:t>
            </a:r>
          </a:p>
        </p:txBody>
      </p:sp>
      <p:pic>
        <p:nvPicPr>
          <p:cNvPr id="15363" name="Picture 5" descr="герб санкт-петербур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00042"/>
            <a:ext cx="18097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79388" y="5516563"/>
            <a:ext cx="8713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Он царя Петра творенье,     Кораблей заморских флаги,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Город славы, город сад.     Вдоль Невы дворцов парад.</a:t>
            </a:r>
          </a:p>
          <a:p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7" name="Рисунок 6" descr="Peter-and-Paul-Fortress-with-the-Church-©Alexxx19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61" y="1071546"/>
            <a:ext cx="5707074" cy="4280305"/>
          </a:xfrm>
          <a:prstGeom prst="rect">
            <a:avLst/>
          </a:prstGeom>
        </p:spPr>
      </p:pic>
      <p:pic>
        <p:nvPicPr>
          <p:cNvPr id="8" name="Рисунок 7" descr="2458400_64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6" y="2857496"/>
            <a:ext cx="1942148" cy="2531517"/>
          </a:xfrm>
          <a:prstGeom prst="rect">
            <a:avLst/>
          </a:prstGeom>
        </p:spPr>
      </p:pic>
    </p:spTree>
  </p:cSld>
  <p:clrMapOvr>
    <a:masterClrMapping/>
  </p:clrMapOvr>
  <p:transition advTm="14515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85786" y="285728"/>
            <a:ext cx="557774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Президент России</a:t>
            </a:r>
            <a:endParaRPr lang="ru-RU" sz="4400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putin_romney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3214686"/>
            <a:ext cx="3657600" cy="2743200"/>
          </a:xfrm>
          <a:prstGeom prst="rect">
            <a:avLst/>
          </a:prstGeom>
        </p:spPr>
      </p:pic>
      <p:pic>
        <p:nvPicPr>
          <p:cNvPr id="6" name="Рисунок 5" descr="QmIc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214290"/>
            <a:ext cx="2285983" cy="1714488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28662" y="1357298"/>
            <a:ext cx="77501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1D1D"/>
                </a:solidFill>
              </a:rPr>
              <a:t>Президент </a:t>
            </a:r>
            <a:r>
              <a:rPr lang="ru-RU" sz="3600" dirty="0" smtClean="0">
                <a:solidFill>
                  <a:schemeClr val="accent2"/>
                </a:solidFill>
              </a:rPr>
              <a:t>– глава государства, </a:t>
            </a:r>
          </a:p>
          <a:p>
            <a:r>
              <a:rPr lang="ru-RU" sz="3600" dirty="0" smtClean="0">
                <a:solidFill>
                  <a:schemeClr val="accent2"/>
                </a:solidFill>
              </a:rPr>
              <a:t>который выбирается народом.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00628" y="3714752"/>
            <a:ext cx="364330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Путин </a:t>
            </a:r>
          </a:p>
          <a:p>
            <a:r>
              <a:rPr lang="ru-RU" sz="3600" dirty="0" smtClean="0">
                <a:solidFill>
                  <a:schemeClr val="accent2"/>
                </a:solidFill>
              </a:rPr>
              <a:t>Владимир</a:t>
            </a:r>
          </a:p>
          <a:p>
            <a:r>
              <a:rPr lang="ru-RU" sz="3600" dirty="0" smtClean="0">
                <a:solidFill>
                  <a:schemeClr val="accent2"/>
                </a:solidFill>
              </a:rPr>
              <a:t>Владимирович</a:t>
            </a:r>
            <a:endParaRPr lang="ru-RU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95288" y="4797425"/>
            <a:ext cx="84248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Живут в России разные           У каждого народа</a:t>
            </a:r>
          </a:p>
          <a:p>
            <a:r>
              <a:rPr lang="ru-RU" dirty="0">
                <a:solidFill>
                  <a:schemeClr val="accent2"/>
                </a:solidFill>
              </a:rPr>
              <a:t>Народы с давних пор.              Язык свой и наряд.</a:t>
            </a:r>
          </a:p>
          <a:p>
            <a:r>
              <a:rPr lang="ru-RU" dirty="0">
                <a:solidFill>
                  <a:schemeClr val="accent2"/>
                </a:solidFill>
              </a:rPr>
              <a:t>Одним – тайга по нраву,          Один – черкеску носит,</a:t>
            </a:r>
          </a:p>
          <a:p>
            <a:r>
              <a:rPr lang="ru-RU" dirty="0">
                <a:solidFill>
                  <a:schemeClr val="accent2"/>
                </a:solidFill>
              </a:rPr>
              <a:t>Другим – степной простор.     Другой надел халат.</a:t>
            </a:r>
          </a:p>
          <a:p>
            <a:endParaRPr lang="ru-RU" dirty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500298" y="0"/>
            <a:ext cx="4615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Народы России</a:t>
            </a:r>
            <a:endParaRPr lang="ru-RU" sz="4400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2db3ea2e7760e7fde63d861b2d1d385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857232"/>
            <a:ext cx="5748714" cy="3832476"/>
          </a:xfrm>
          <a:prstGeom prst="rect">
            <a:avLst/>
          </a:prstGeom>
        </p:spPr>
      </p:pic>
    </p:spTree>
  </p:cSld>
  <p:clrMapOvr>
    <a:masterClrMapping/>
  </p:clrMapOvr>
  <p:transition advTm="1376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571472" y="0"/>
            <a:ext cx="42317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Один – рыбак с рожденья,</a:t>
            </a:r>
          </a:p>
          <a:p>
            <a:r>
              <a:rPr lang="ru-RU" dirty="0">
                <a:solidFill>
                  <a:schemeClr val="accent2"/>
                </a:solidFill>
              </a:rPr>
              <a:t>Другой – оленевод.</a:t>
            </a:r>
          </a:p>
          <a:p>
            <a:r>
              <a:rPr lang="ru-RU" dirty="0">
                <a:solidFill>
                  <a:schemeClr val="accent2"/>
                </a:solidFill>
              </a:rPr>
              <a:t>Один кумыс готовит,</a:t>
            </a:r>
          </a:p>
          <a:p>
            <a:r>
              <a:rPr lang="ru-RU" dirty="0">
                <a:solidFill>
                  <a:schemeClr val="accent2"/>
                </a:solidFill>
              </a:rPr>
              <a:t>Другой готовит мёд.</a:t>
            </a:r>
          </a:p>
          <a:p>
            <a:r>
              <a:rPr lang="ru-RU" dirty="0">
                <a:solidFill>
                  <a:schemeClr val="accent2"/>
                </a:solidFill>
              </a:rPr>
              <a:t>Одним – милее осень,</a:t>
            </a:r>
          </a:p>
          <a:p>
            <a:r>
              <a:rPr lang="ru-RU" dirty="0">
                <a:solidFill>
                  <a:schemeClr val="accent2"/>
                </a:solidFill>
              </a:rPr>
              <a:t>Другим – милей весна.</a:t>
            </a:r>
          </a:p>
          <a:p>
            <a:r>
              <a:rPr lang="ru-RU" dirty="0">
                <a:solidFill>
                  <a:schemeClr val="accent2"/>
                </a:solidFill>
              </a:rPr>
              <a:t>А Родина Россия</a:t>
            </a:r>
          </a:p>
          <a:p>
            <a:r>
              <a:rPr lang="ru-RU" dirty="0">
                <a:solidFill>
                  <a:schemeClr val="accent2"/>
                </a:solidFill>
              </a:rPr>
              <a:t>У нас у всех – одна.</a:t>
            </a:r>
          </a:p>
        </p:txBody>
      </p:sp>
      <p:pic>
        <p:nvPicPr>
          <p:cNvPr id="34819" name="Picture 6" descr="На «Саянском кольце» можно услышать традиционную музыку народов России (фото Полина Устюжанин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85728"/>
            <a:ext cx="2998810" cy="278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00x600_W2Cmdzc7w4j9awfo41I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314" y="3357562"/>
            <a:ext cx="4143404" cy="3214686"/>
          </a:xfrm>
          <a:prstGeom prst="rect">
            <a:avLst/>
          </a:prstGeom>
        </p:spPr>
      </p:pic>
      <p:pic>
        <p:nvPicPr>
          <p:cNvPr id="7" name="Рисунок 6" descr="main10497626_a52e575b8d6539b449bcc30918af666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357562"/>
            <a:ext cx="4290550" cy="3214710"/>
          </a:xfrm>
          <a:prstGeom prst="rect">
            <a:avLst/>
          </a:prstGeom>
        </p:spPr>
      </p:pic>
    </p:spTree>
  </p:cSld>
  <p:clrMapOvr>
    <a:masterClrMapping/>
  </p:clrMapOvr>
  <p:transition advTm="1384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5072066" y="3571876"/>
            <a:ext cx="38877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Города старинные</a:t>
            </a:r>
          </a:p>
          <a:p>
            <a:r>
              <a:rPr lang="ru-RU" dirty="0">
                <a:solidFill>
                  <a:schemeClr val="accent2"/>
                </a:solidFill>
              </a:rPr>
              <a:t>Мастерами славные.</a:t>
            </a:r>
          </a:p>
          <a:p>
            <a:r>
              <a:rPr lang="ru-RU" dirty="0">
                <a:solidFill>
                  <a:schemeClr val="accent2"/>
                </a:solidFill>
              </a:rPr>
              <a:t>Улицы кузнечные,</a:t>
            </a:r>
          </a:p>
          <a:p>
            <a:r>
              <a:rPr lang="ru-RU" dirty="0">
                <a:solidFill>
                  <a:schemeClr val="accent2"/>
                </a:solidFill>
              </a:rPr>
              <a:t>Улицы гончарные.</a:t>
            </a:r>
          </a:p>
          <a:p>
            <a:r>
              <a:rPr lang="ru-RU" dirty="0">
                <a:solidFill>
                  <a:schemeClr val="accent2"/>
                </a:solidFill>
              </a:rPr>
              <a:t>Площади торговые,</a:t>
            </a:r>
          </a:p>
          <a:p>
            <a:r>
              <a:rPr lang="ru-RU" dirty="0">
                <a:solidFill>
                  <a:schemeClr val="accent2"/>
                </a:solidFill>
              </a:rPr>
              <a:t>Праздничные ярмарки –</a:t>
            </a:r>
          </a:p>
          <a:p>
            <a:r>
              <a:rPr lang="ru-RU" dirty="0">
                <a:solidFill>
                  <a:schemeClr val="accent2"/>
                </a:solidFill>
              </a:rPr>
              <a:t>Из Ельца - матрёшки,</a:t>
            </a:r>
          </a:p>
          <a:p>
            <a:r>
              <a:rPr lang="ru-RU" dirty="0">
                <a:solidFill>
                  <a:schemeClr val="accent2"/>
                </a:solidFill>
              </a:rPr>
              <a:t>А из Тулы пряники.</a:t>
            </a:r>
          </a:p>
        </p:txBody>
      </p:sp>
      <p:pic>
        <p:nvPicPr>
          <p:cNvPr id="21508" name="Picture 12" descr="фото | riki | Старая улица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04813"/>
            <a:ext cx="207962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4C2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357166"/>
            <a:ext cx="4953000" cy="2743200"/>
          </a:xfrm>
          <a:prstGeom prst="rect">
            <a:avLst/>
          </a:prstGeom>
        </p:spPr>
      </p:pic>
      <p:pic>
        <p:nvPicPr>
          <p:cNvPr id="7" name="Рисунок 6" descr="pre_1333829096__bolotnaya-13-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429000"/>
            <a:ext cx="4476744" cy="2980232"/>
          </a:xfrm>
          <a:prstGeom prst="rect">
            <a:avLst/>
          </a:prstGeom>
        </p:spPr>
      </p:pic>
    </p:spTree>
  </p:cSld>
  <p:clrMapOvr>
    <a:masterClrMapping/>
  </p:clrMapOvr>
  <p:transition advTm="11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47879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 dirty="0">
              <a:solidFill>
                <a:schemeClr val="accent2"/>
              </a:solidFill>
            </a:endParaRPr>
          </a:p>
          <a:p>
            <a:r>
              <a:rPr lang="ru-RU" i="1" dirty="0">
                <a:solidFill>
                  <a:schemeClr val="accent2"/>
                </a:solidFill>
              </a:rPr>
              <a:t>Самовар раздула Тула</a:t>
            </a:r>
          </a:p>
          <a:p>
            <a:r>
              <a:rPr lang="ru-RU" i="1" dirty="0">
                <a:solidFill>
                  <a:schemeClr val="accent2"/>
                </a:solidFill>
              </a:rPr>
              <a:t>Тула – древняя земля –</a:t>
            </a:r>
          </a:p>
          <a:p>
            <a:r>
              <a:rPr lang="ru-RU" i="1" dirty="0">
                <a:solidFill>
                  <a:schemeClr val="accent2"/>
                </a:solidFill>
              </a:rPr>
              <a:t>Белой скатертью взмахнула</a:t>
            </a:r>
          </a:p>
          <a:p>
            <a:r>
              <a:rPr lang="ru-RU" i="1" dirty="0">
                <a:solidFill>
                  <a:schemeClr val="accent2"/>
                </a:solidFill>
              </a:rPr>
              <a:t>От Заречья до Кремля.</a:t>
            </a:r>
          </a:p>
          <a:p>
            <a:endParaRPr lang="ru-RU" i="1" dirty="0">
              <a:solidFill>
                <a:schemeClr val="accent2"/>
              </a:solidFill>
            </a:endParaRPr>
          </a:p>
          <a:p>
            <a:r>
              <a:rPr lang="ru-RU" i="1" dirty="0">
                <a:solidFill>
                  <a:schemeClr val="accent2"/>
                </a:solidFill>
              </a:rPr>
              <a:t>Самовар гудит и топчет</a:t>
            </a:r>
          </a:p>
          <a:p>
            <a:r>
              <a:rPr lang="ru-RU" i="1" dirty="0">
                <a:solidFill>
                  <a:schemeClr val="accent2"/>
                </a:solidFill>
              </a:rPr>
              <a:t>Топку в небо белый дым.</a:t>
            </a:r>
          </a:p>
          <a:p>
            <a:r>
              <a:rPr lang="ru-RU" i="1" dirty="0">
                <a:solidFill>
                  <a:schemeClr val="accent2"/>
                </a:solidFill>
              </a:rPr>
              <a:t>Где ты ни был днём ли,</a:t>
            </a:r>
          </a:p>
          <a:p>
            <a:r>
              <a:rPr lang="ru-RU" i="1" dirty="0">
                <a:solidFill>
                  <a:schemeClr val="accent2"/>
                </a:solidFill>
              </a:rPr>
              <a:t>                                    ночью-</a:t>
            </a:r>
          </a:p>
          <a:p>
            <a:r>
              <a:rPr lang="ru-RU" i="1" dirty="0">
                <a:solidFill>
                  <a:schemeClr val="accent2"/>
                </a:solidFill>
              </a:rPr>
              <a:t>Словно дома рядом с ним.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5000628" y="714356"/>
            <a:ext cx="36401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Тульский</a:t>
            </a:r>
          </a:p>
          <a:p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800" i="1" dirty="0">
                <a:solidFill>
                  <a:srgbClr val="FF0000"/>
                </a:solidFill>
                <a:latin typeface="Arial Black" pitchFamily="34" charset="0"/>
              </a:rPr>
              <a:t>самовар</a:t>
            </a:r>
          </a:p>
        </p:txBody>
      </p:sp>
      <p:pic>
        <p:nvPicPr>
          <p:cNvPr id="6" name="Рисунок 5" descr="t1@39799bbd-5374-4fa9-bfbe-6bdc29c70b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2928934"/>
            <a:ext cx="4143372" cy="3722811"/>
          </a:xfrm>
          <a:prstGeom prst="rect">
            <a:avLst/>
          </a:prstGeom>
        </p:spPr>
      </p:pic>
    </p:spTree>
  </p:cSld>
  <p:clrMapOvr>
    <a:masterClrMapping/>
  </p:clrMapOvr>
  <p:transition advTm="1378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 bwMode="auto">
          <a:xfrm>
            <a:off x="1000100" y="1643050"/>
            <a:ext cx="7500990" cy="4429156"/>
          </a:xfrm>
          <a:prstGeom prst="ellipse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57224" y="1500174"/>
            <a:ext cx="7715250" cy="4857752"/>
          </a:xfrm>
          <a:noFill/>
          <a:ln cmpd="sng"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/>
          <a:lstStyle/>
          <a:p>
            <a:pPr eaLnBrk="1" hangingPunct="1"/>
            <a:endParaRPr lang="ru-RU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ru-RU" dirty="0" smtClean="0">
                <a:solidFill>
                  <a:schemeClr val="accent2"/>
                </a:solidFill>
                <a:latin typeface="Arial Black" pitchFamily="34" charset="0"/>
              </a:rPr>
              <a:t>Россия</a:t>
            </a:r>
          </a:p>
          <a:p>
            <a:pPr eaLnBrk="1" hangingPunct="1"/>
            <a:r>
              <a:rPr lang="ru-RU" dirty="0" smtClean="0">
                <a:solidFill>
                  <a:schemeClr val="accent2"/>
                </a:solidFill>
                <a:latin typeface="Arial Black" pitchFamily="34" charset="0"/>
              </a:rPr>
              <a:t>Родина</a:t>
            </a:r>
          </a:p>
          <a:p>
            <a:pPr eaLnBrk="1" hangingPunct="1"/>
            <a:r>
              <a:rPr lang="ru-RU" dirty="0" smtClean="0">
                <a:solidFill>
                  <a:schemeClr val="accent2"/>
                </a:solidFill>
                <a:latin typeface="Arial Black" pitchFamily="34" charset="0"/>
              </a:rPr>
              <a:t>Отечество</a:t>
            </a:r>
          </a:p>
          <a:p>
            <a:pPr eaLnBrk="1" hangingPunct="1"/>
            <a:r>
              <a:rPr lang="ru-RU" dirty="0" smtClean="0">
                <a:solidFill>
                  <a:schemeClr val="accent2"/>
                </a:solidFill>
                <a:latin typeface="Arial Black" pitchFamily="34" charset="0"/>
              </a:rPr>
              <a:t>Символы государства</a:t>
            </a:r>
          </a:p>
          <a:p>
            <a:pPr eaLnBrk="1" hangingPunct="1"/>
            <a:r>
              <a:rPr lang="ru-RU" dirty="0" smtClean="0">
                <a:solidFill>
                  <a:schemeClr val="accent2"/>
                </a:solidFill>
                <a:latin typeface="Arial Black" pitchFamily="34" charset="0"/>
              </a:rPr>
              <a:t>Столица</a:t>
            </a:r>
          </a:p>
          <a:p>
            <a:pPr eaLnBrk="1" hangingPunct="1"/>
            <a:r>
              <a:rPr lang="ru-RU" dirty="0" smtClean="0">
                <a:solidFill>
                  <a:schemeClr val="accent2"/>
                </a:solidFill>
                <a:latin typeface="Arial Black" pitchFamily="34" charset="0"/>
              </a:rPr>
              <a:t>Президент</a:t>
            </a:r>
          </a:p>
          <a:p>
            <a:pPr eaLnBrk="1" hangingPunct="1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42938"/>
            <a:ext cx="7772400" cy="17145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Ключевые слова: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11688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934" y="3643314"/>
            <a:ext cx="2435066" cy="3000372"/>
          </a:xfrm>
          <a:prstGeom prst="rect">
            <a:avLst/>
          </a:prstGeom>
        </p:spPr>
      </p:pic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4214810" y="0"/>
            <a:ext cx="44905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816D4"/>
                </a:solidFill>
              </a:rPr>
              <a:t>Он гудит в лесной избушке,</a:t>
            </a:r>
          </a:p>
          <a:p>
            <a:r>
              <a:rPr lang="ru-RU" dirty="0">
                <a:solidFill>
                  <a:srgbClr val="2816D4"/>
                </a:solidFill>
              </a:rPr>
              <a:t>В городах среди степей…</a:t>
            </a:r>
          </a:p>
          <a:p>
            <a:r>
              <a:rPr lang="ru-RU" dirty="0">
                <a:solidFill>
                  <a:srgbClr val="2816D4"/>
                </a:solidFill>
              </a:rPr>
              <a:t>Из него не редко Пушкин</a:t>
            </a:r>
          </a:p>
          <a:p>
            <a:r>
              <a:rPr lang="ru-RU" dirty="0">
                <a:solidFill>
                  <a:srgbClr val="2816D4"/>
                </a:solidFill>
              </a:rPr>
              <a:t>Чаем потчевал друзей.</a:t>
            </a:r>
          </a:p>
          <a:p>
            <a:endParaRPr lang="ru-RU" dirty="0">
              <a:solidFill>
                <a:srgbClr val="2816D4"/>
              </a:solidFill>
            </a:endParaRPr>
          </a:p>
          <a:p>
            <a:r>
              <a:rPr lang="ru-RU" dirty="0">
                <a:solidFill>
                  <a:srgbClr val="2816D4"/>
                </a:solidFill>
              </a:rPr>
              <a:t>Полководец, князь Суворов</a:t>
            </a:r>
          </a:p>
          <a:p>
            <a:r>
              <a:rPr lang="ru-RU" dirty="0">
                <a:solidFill>
                  <a:srgbClr val="2816D4"/>
                </a:solidFill>
              </a:rPr>
              <a:t>За собой его возил.</a:t>
            </a:r>
          </a:p>
          <a:p>
            <a:r>
              <a:rPr lang="ru-RU" dirty="0">
                <a:solidFill>
                  <a:srgbClr val="2816D4"/>
                </a:solidFill>
              </a:rPr>
              <a:t>Самовар наш нюхал порох,</a:t>
            </a:r>
          </a:p>
          <a:p>
            <a:r>
              <a:rPr lang="ru-RU" dirty="0">
                <a:solidFill>
                  <a:srgbClr val="2816D4"/>
                </a:solidFill>
              </a:rPr>
              <a:t>Видел крепость Измаил.</a:t>
            </a:r>
          </a:p>
          <a:p>
            <a:endParaRPr lang="ru-RU" dirty="0">
              <a:solidFill>
                <a:srgbClr val="2816D4"/>
              </a:solidFill>
            </a:endParaRPr>
          </a:p>
          <a:p>
            <a:r>
              <a:rPr lang="ru-RU" dirty="0">
                <a:solidFill>
                  <a:srgbClr val="2816D4"/>
                </a:solidFill>
              </a:rPr>
              <a:t>Он гудит, не уставая,</a:t>
            </a:r>
          </a:p>
          <a:p>
            <a:r>
              <a:rPr lang="ru-RU" dirty="0">
                <a:solidFill>
                  <a:srgbClr val="2816D4"/>
                </a:solidFill>
              </a:rPr>
              <a:t>Двести лет уже подряд.</a:t>
            </a:r>
          </a:p>
          <a:p>
            <a:r>
              <a:rPr lang="ru-RU" dirty="0">
                <a:solidFill>
                  <a:srgbClr val="2816D4"/>
                </a:solidFill>
              </a:rPr>
              <a:t>Самовар душа живая –</a:t>
            </a:r>
          </a:p>
          <a:p>
            <a:r>
              <a:rPr lang="ru-RU" dirty="0">
                <a:solidFill>
                  <a:srgbClr val="2816D4"/>
                </a:solidFill>
              </a:rPr>
              <a:t>Друг веселью, сказке брат.</a:t>
            </a:r>
          </a:p>
        </p:txBody>
      </p:sp>
      <p:pic>
        <p:nvPicPr>
          <p:cNvPr id="37891" name="Picture 5" descr="autor_im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714356"/>
            <a:ext cx="3773954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60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0" y="785794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  </a:t>
            </a:r>
            <a:r>
              <a:rPr lang="ru-RU" sz="5400" i="1" dirty="0" smtClean="0">
                <a:solidFill>
                  <a:srgbClr val="FF0000"/>
                </a:solidFill>
                <a:latin typeface="Arial Black" pitchFamily="34" charset="0"/>
              </a:rPr>
              <a:t>Народные промыслы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1472" y="2357430"/>
            <a:ext cx="814393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600" i="1" dirty="0" smtClean="0">
                <a:solidFill>
                  <a:srgbClr val="00B050"/>
                </a:solidFill>
              </a:rPr>
              <a:t>С  мастерством  люди  </a:t>
            </a:r>
          </a:p>
          <a:p>
            <a:pPr algn="ctr"/>
            <a:r>
              <a:rPr lang="ru-RU" sz="4600" i="1" dirty="0" smtClean="0">
                <a:solidFill>
                  <a:srgbClr val="00B050"/>
                </a:solidFill>
              </a:rPr>
              <a:t>не родятся,   а   добытым ремеслом    гордятся. </a:t>
            </a:r>
          </a:p>
        </p:txBody>
      </p:sp>
    </p:spTree>
  </p:cSld>
  <p:clrMapOvr>
    <a:masterClrMapping/>
  </p:clrMapOvr>
  <p:transition advTm="19141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857500" y="214313"/>
            <a:ext cx="184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i="1">
              <a:solidFill>
                <a:srgbClr val="FF0000"/>
              </a:solidFill>
            </a:endParaRPr>
          </a:p>
          <a:p>
            <a:endParaRPr lang="ru-RU" sz="3200" i="1">
              <a:solidFill>
                <a:srgbClr val="FF0000"/>
              </a:solidFill>
            </a:endParaRPr>
          </a:p>
          <a:p>
            <a:endParaRPr lang="ru-RU" sz="3200" i="1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285728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i="1" dirty="0" smtClean="0">
                <a:solidFill>
                  <a:srgbClr val="2816D4"/>
                </a:solidFill>
                <a:latin typeface="Arial Black" pitchFamily="34" charset="0"/>
              </a:rPr>
              <a:t>Сине-голубое чудо Гжели</a:t>
            </a:r>
            <a:endParaRPr lang="ru-RU" sz="4000" i="1" dirty="0">
              <a:solidFill>
                <a:srgbClr val="2816D4"/>
              </a:solidFill>
              <a:latin typeface="Arial Black" pitchFamily="34" charset="0"/>
            </a:endParaRPr>
          </a:p>
        </p:txBody>
      </p:sp>
      <p:pic>
        <p:nvPicPr>
          <p:cNvPr id="11" name="Рисунок 10" descr="0_2aff0_fa98d1e2_X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8992" y="3214686"/>
            <a:ext cx="2357454" cy="3177204"/>
          </a:xfrm>
          <a:prstGeom prst="rect">
            <a:avLst/>
          </a:prstGeom>
        </p:spPr>
      </p:pic>
      <p:pic>
        <p:nvPicPr>
          <p:cNvPr id="12" name="Рисунок 11" descr="197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86182" y="1000108"/>
            <a:ext cx="2205360" cy="2071702"/>
          </a:xfrm>
          <a:prstGeom prst="rect">
            <a:avLst/>
          </a:prstGeom>
        </p:spPr>
      </p:pic>
      <p:pic>
        <p:nvPicPr>
          <p:cNvPr id="13" name="Рисунок 12" descr="62943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26" y="1000108"/>
            <a:ext cx="2214578" cy="2624667"/>
          </a:xfrm>
          <a:prstGeom prst="rect">
            <a:avLst/>
          </a:prstGeom>
        </p:spPr>
      </p:pic>
      <p:pic>
        <p:nvPicPr>
          <p:cNvPr id="14" name="Рисунок 13" descr="b_996_en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1428736"/>
            <a:ext cx="3143272" cy="5019768"/>
          </a:xfrm>
          <a:prstGeom prst="rect">
            <a:avLst/>
          </a:prstGeom>
        </p:spPr>
      </p:pic>
      <p:pic>
        <p:nvPicPr>
          <p:cNvPr id="15" name="Рисунок 14" descr="Ue2DyXjAipk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4" y="3714752"/>
            <a:ext cx="3071834" cy="2571744"/>
          </a:xfrm>
          <a:prstGeom prst="rect">
            <a:avLst/>
          </a:prstGeom>
        </p:spPr>
      </p:pic>
    </p:spTree>
  </p:cSld>
  <p:clrMapOvr>
    <a:masterClrMapping/>
  </p:clrMapOvr>
  <p:transition advTm="795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214282" y="214290"/>
            <a:ext cx="83647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Arial Black" pitchFamily="34" charset="0"/>
              </a:rPr>
              <a:t>Мир волшебной хохломы</a:t>
            </a:r>
            <a:endParaRPr lang="ru-RU" sz="44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72c805e139e73750ee609f9f7c49be4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1071546"/>
            <a:ext cx="4781847" cy="1990726"/>
          </a:xfrm>
          <a:prstGeom prst="rect">
            <a:avLst/>
          </a:prstGeom>
        </p:spPr>
      </p:pic>
      <p:pic>
        <p:nvPicPr>
          <p:cNvPr id="7" name="Рисунок 6" descr="GwuJ6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514" y="3143248"/>
            <a:ext cx="3592184" cy="3714752"/>
          </a:xfrm>
          <a:prstGeom prst="rect">
            <a:avLst/>
          </a:prstGeom>
        </p:spPr>
      </p:pic>
      <p:pic>
        <p:nvPicPr>
          <p:cNvPr id="8" name="Рисунок 7" descr="59349169_235701_65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1428736"/>
            <a:ext cx="3647293" cy="5143536"/>
          </a:xfrm>
          <a:prstGeom prst="rect">
            <a:avLst/>
          </a:prstGeom>
        </p:spPr>
      </p:pic>
    </p:spTree>
  </p:cSld>
  <p:clrMapOvr>
    <a:masterClrMapping/>
  </p:clrMapOvr>
  <p:transition advTm="521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1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72074"/>
            <a:ext cx="465893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599001_12421_800x6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199752">
            <a:off x="923790" y="1312755"/>
            <a:ext cx="3071834" cy="2555031"/>
          </a:xfrm>
          <a:prstGeom prst="rect">
            <a:avLst/>
          </a:prstGeom>
        </p:spPr>
      </p:pic>
      <p:pic>
        <p:nvPicPr>
          <p:cNvPr id="9" name="Рисунок 8" descr="85516918_4826654_426704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500042"/>
            <a:ext cx="4445000" cy="3086100"/>
          </a:xfrm>
          <a:prstGeom prst="rect">
            <a:avLst/>
          </a:prstGeom>
        </p:spPr>
      </p:pic>
      <p:pic>
        <p:nvPicPr>
          <p:cNvPr id="39939" name="Picture 6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000372"/>
            <a:ext cx="2643206" cy="240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714348" y="357166"/>
            <a:ext cx="21884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i="1" dirty="0">
                <a:solidFill>
                  <a:srgbClr val="FF0000"/>
                </a:solidFill>
                <a:latin typeface="Arial Black" pitchFamily="34" charset="0"/>
              </a:rPr>
              <a:t>Палех</a:t>
            </a:r>
          </a:p>
        </p:txBody>
      </p:sp>
      <p:pic>
        <p:nvPicPr>
          <p:cNvPr id="11" name="Рисунок 10" descr="img_0943_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4143380"/>
            <a:ext cx="2670014" cy="2435152"/>
          </a:xfrm>
          <a:prstGeom prst="rect">
            <a:avLst/>
          </a:prstGeom>
        </p:spPr>
      </p:pic>
    </p:spTree>
  </p:cSld>
  <p:clrMapOvr>
    <a:masterClrMapping/>
  </p:clrMapOvr>
  <p:transition advTm="471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0" y="0"/>
            <a:ext cx="64395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  <a:latin typeface="Arial Black" pitchFamily="34" charset="0"/>
              </a:rPr>
              <a:t>Дымковская игрушка</a:t>
            </a:r>
          </a:p>
        </p:txBody>
      </p:sp>
      <p:pic>
        <p:nvPicPr>
          <p:cNvPr id="8" name="Рисунок 7" descr="_previ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3571876"/>
            <a:ext cx="2271209" cy="3071810"/>
          </a:xfrm>
          <a:prstGeom prst="rect">
            <a:avLst/>
          </a:prstGeom>
        </p:spPr>
      </p:pic>
      <p:pic>
        <p:nvPicPr>
          <p:cNvPr id="10" name="Рисунок 9" descr="9a1bb9a65ed7891520f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5488" y="714356"/>
            <a:ext cx="1869585" cy="2643206"/>
          </a:xfrm>
          <a:prstGeom prst="rect">
            <a:avLst/>
          </a:prstGeom>
        </p:spPr>
      </p:pic>
      <p:pic>
        <p:nvPicPr>
          <p:cNvPr id="15" name="Рисунок 14" descr="58477952_duym23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8" y="357166"/>
            <a:ext cx="2428892" cy="3059058"/>
          </a:xfrm>
          <a:prstGeom prst="rect">
            <a:avLst/>
          </a:prstGeom>
        </p:spPr>
      </p:pic>
      <p:pic>
        <p:nvPicPr>
          <p:cNvPr id="16" name="Рисунок 15" descr="90318882_large_0035039Lepjatdymkovskujuigrushkuizglinyzatemsushatsnachalanasto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7686" y="3643314"/>
            <a:ext cx="4572000" cy="3031830"/>
          </a:xfrm>
          <a:prstGeom prst="rect">
            <a:avLst/>
          </a:prstGeom>
        </p:spPr>
      </p:pic>
      <p:pic>
        <p:nvPicPr>
          <p:cNvPr id="18" name="Рисунок 17" descr="thumbsadakova_l_p800x600x1x16777215_sadakova__1_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714356"/>
            <a:ext cx="3643274" cy="2732456"/>
          </a:xfrm>
          <a:prstGeom prst="rect">
            <a:avLst/>
          </a:prstGeom>
        </p:spPr>
      </p:pic>
    </p:spTree>
  </p:cSld>
  <p:clrMapOvr>
    <a:masterClrMapping/>
  </p:clrMapOvr>
  <p:transition advTm="754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03213" y="323850"/>
            <a:ext cx="867545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М</a:t>
            </a:r>
          </a:p>
          <a:p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</a:p>
          <a:p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Т</a:t>
            </a:r>
          </a:p>
          <a:p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Р</a:t>
            </a:r>
          </a:p>
          <a:p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Ё</a:t>
            </a:r>
          </a:p>
          <a:p>
            <a:r>
              <a:rPr lang="ru-RU" sz="4700" i="1" dirty="0" smtClean="0">
                <a:solidFill>
                  <a:srgbClr val="FF0000"/>
                </a:solidFill>
                <a:latin typeface="Arial Black" pitchFamily="34" charset="0"/>
              </a:rPr>
              <a:t>Ш</a:t>
            </a:r>
          </a:p>
          <a:p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К</a:t>
            </a:r>
          </a:p>
          <a:p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</a:p>
          <a:p>
            <a:endParaRPr lang="ru-RU" sz="4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0_153caa_e9b8b01_X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3429000"/>
            <a:ext cx="4470855" cy="2976311"/>
          </a:xfrm>
          <a:prstGeom prst="rect">
            <a:avLst/>
          </a:prstGeom>
        </p:spPr>
      </p:pic>
      <p:pic>
        <p:nvPicPr>
          <p:cNvPr id="9" name="Рисунок 8" descr="8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500041"/>
            <a:ext cx="4238628" cy="2653381"/>
          </a:xfrm>
          <a:prstGeom prst="rect">
            <a:avLst/>
          </a:prstGeom>
        </p:spPr>
      </p:pic>
      <p:pic>
        <p:nvPicPr>
          <p:cNvPr id="10" name="Рисунок 9" descr="827356-fca8206fb3ba26f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3636" y="3000372"/>
            <a:ext cx="2743212" cy="3490951"/>
          </a:xfrm>
          <a:prstGeom prst="rect">
            <a:avLst/>
          </a:prstGeom>
        </p:spPr>
      </p:pic>
      <p:pic>
        <p:nvPicPr>
          <p:cNvPr id="11" name="Рисунок 10" descr="rt_matrishki_hohlomskie_150_15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2198" y="214290"/>
            <a:ext cx="2857488" cy="2643198"/>
          </a:xfrm>
          <a:prstGeom prst="rect">
            <a:avLst/>
          </a:prstGeom>
        </p:spPr>
      </p:pic>
    </p:spTree>
  </p:cSld>
  <p:clrMapOvr>
    <a:masterClrMapping/>
  </p:clrMapOvr>
  <p:transition advTm="482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Text Box 16"/>
          <p:cNvSpPr txBox="1">
            <a:spLocks noChangeArrowheads="1"/>
          </p:cNvSpPr>
          <p:nvPr/>
        </p:nvSpPr>
        <p:spPr bwMode="auto">
          <a:xfrm>
            <a:off x="519113" y="107950"/>
            <a:ext cx="73340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i="1" dirty="0">
                <a:solidFill>
                  <a:srgbClr val="FF0000"/>
                </a:solidFill>
                <a:latin typeface="Arial Black" pitchFamily="34" charset="0"/>
              </a:rPr>
              <a:t>Городецкая роспись</a:t>
            </a:r>
          </a:p>
        </p:txBody>
      </p:sp>
      <p:pic>
        <p:nvPicPr>
          <p:cNvPr id="10" name="Рисунок 9" descr="4588960_1257285446_16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6" r="11607" b="6457"/>
          <a:stretch>
            <a:fillRect/>
          </a:stretch>
        </p:blipFill>
        <p:spPr>
          <a:xfrm>
            <a:off x="0" y="1357298"/>
            <a:ext cx="3214678" cy="3952474"/>
          </a:xfrm>
          <a:prstGeom prst="rect">
            <a:avLst/>
          </a:prstGeom>
        </p:spPr>
      </p:pic>
      <p:pic>
        <p:nvPicPr>
          <p:cNvPr id="11" name="Рисунок 10" descr="1356194914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916" y="857232"/>
            <a:ext cx="3007916" cy="2857520"/>
          </a:xfrm>
          <a:prstGeom prst="rect">
            <a:avLst/>
          </a:prstGeom>
        </p:spPr>
      </p:pic>
      <p:pic>
        <p:nvPicPr>
          <p:cNvPr id="12" name="Рисунок 11" descr="c1d6fc1188f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42" y="1357298"/>
            <a:ext cx="2709358" cy="5286551"/>
          </a:xfrm>
          <a:prstGeom prst="rect">
            <a:avLst/>
          </a:prstGeom>
        </p:spPr>
      </p:pic>
      <p:pic>
        <p:nvPicPr>
          <p:cNvPr id="9" name="Рисунок 8" descr="4c3637fff18d1b56be36c795a2a6aac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4332340"/>
            <a:ext cx="2921347" cy="2525660"/>
          </a:xfrm>
          <a:prstGeom prst="rect">
            <a:avLst/>
          </a:prstGeom>
        </p:spPr>
      </p:pic>
    </p:spTree>
  </p:cSld>
  <p:clrMapOvr>
    <a:masterClrMapping/>
  </p:clrMapOvr>
  <p:transition advTm="4359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hoto11997325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106863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714876" y="928670"/>
            <a:ext cx="4424609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500" dirty="0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 sz="2500" dirty="0">
                <a:solidFill>
                  <a:schemeClr val="accent2"/>
                </a:solidFill>
              </a:rPr>
              <a:t>В самолёте нам лететь.</a:t>
            </a:r>
          </a:p>
          <a:p>
            <a:r>
              <a:rPr lang="ru-RU" sz="2500" dirty="0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 sz="2500" dirty="0">
                <a:solidFill>
                  <a:schemeClr val="accent2"/>
                </a:solidFill>
              </a:rPr>
              <a:t>На Россию нам смотреть,</a:t>
            </a:r>
          </a:p>
          <a:p>
            <a:r>
              <a:rPr lang="ru-RU" sz="2500" dirty="0">
                <a:solidFill>
                  <a:schemeClr val="accent2"/>
                </a:solidFill>
              </a:rPr>
              <a:t>То увидим  мы тогда</a:t>
            </a:r>
          </a:p>
          <a:p>
            <a:r>
              <a:rPr lang="ru-RU" sz="2500" dirty="0">
                <a:solidFill>
                  <a:schemeClr val="accent2"/>
                </a:solidFill>
              </a:rPr>
              <a:t>И леса, и города,</a:t>
            </a:r>
          </a:p>
          <a:p>
            <a:r>
              <a:rPr lang="ru-RU" sz="2500" dirty="0">
                <a:solidFill>
                  <a:schemeClr val="accent2"/>
                </a:solidFill>
              </a:rPr>
              <a:t>Океанские просторы,</a:t>
            </a:r>
          </a:p>
          <a:p>
            <a:r>
              <a:rPr lang="ru-RU" sz="2500" dirty="0">
                <a:solidFill>
                  <a:schemeClr val="accent2"/>
                </a:solidFill>
              </a:rPr>
              <a:t>Ленты рек, озёра, горы…</a:t>
            </a:r>
          </a:p>
          <a:p>
            <a:r>
              <a:rPr lang="ru-RU" sz="2500" dirty="0">
                <a:solidFill>
                  <a:schemeClr val="accent2"/>
                </a:solidFill>
              </a:rPr>
              <a:t>Мы увидим даль без края,</a:t>
            </a:r>
          </a:p>
          <a:p>
            <a:r>
              <a:rPr lang="ru-RU" sz="2500" dirty="0">
                <a:solidFill>
                  <a:schemeClr val="accent2"/>
                </a:solidFill>
              </a:rPr>
              <a:t>Тундру, где звенит весна,</a:t>
            </a:r>
          </a:p>
          <a:p>
            <a:r>
              <a:rPr lang="ru-RU" sz="2500" dirty="0">
                <a:solidFill>
                  <a:schemeClr val="accent2"/>
                </a:solidFill>
              </a:rPr>
              <a:t>И поймёшь тогда, какая</a:t>
            </a:r>
          </a:p>
          <a:p>
            <a:r>
              <a:rPr lang="ru-RU" sz="2500" dirty="0">
                <a:solidFill>
                  <a:schemeClr val="accent2"/>
                </a:solidFill>
              </a:rPr>
              <a:t>Наша родина большая,</a:t>
            </a:r>
          </a:p>
          <a:p>
            <a:r>
              <a:rPr lang="ru-RU" sz="2500" dirty="0">
                <a:solidFill>
                  <a:schemeClr val="accent2"/>
                </a:solidFill>
              </a:rPr>
              <a:t>Необъятная страна.</a:t>
            </a:r>
          </a:p>
        </p:txBody>
      </p:sp>
    </p:spTree>
  </p:cSld>
  <p:clrMapOvr>
    <a:masterClrMapping/>
  </p:clrMapOvr>
  <p:transition advTm="19141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5801418" y="1071546"/>
            <a:ext cx="33425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Река Волга</a:t>
            </a:r>
            <a:endParaRPr lang="ru-RU" sz="4400" i="1" dirty="0">
              <a:solidFill>
                <a:srgbClr val="FF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4714884"/>
            <a:ext cx="4087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i="1" dirty="0">
                <a:solidFill>
                  <a:srgbClr val="FF0000"/>
                </a:solidFill>
              </a:rPr>
              <a:t>Озеро Байкал</a:t>
            </a:r>
          </a:p>
        </p:txBody>
      </p:sp>
      <p:pic>
        <p:nvPicPr>
          <p:cNvPr id="7" name="Рисунок 6" descr="93328558_4737592_okean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3286124"/>
            <a:ext cx="4929190" cy="3295516"/>
          </a:xfrm>
          <a:prstGeom prst="rect">
            <a:avLst/>
          </a:prstGeom>
        </p:spPr>
      </p:pic>
      <p:pic>
        <p:nvPicPr>
          <p:cNvPr id="8" name="Рисунок 7" descr="reka-volga_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85728"/>
            <a:ext cx="5250693" cy="3500462"/>
          </a:xfrm>
          <a:prstGeom prst="rect">
            <a:avLst/>
          </a:prstGeom>
        </p:spPr>
      </p:pic>
    </p:spTree>
  </p:cSld>
  <p:clrMapOvr>
    <a:masterClrMapping/>
  </p:clrMapOvr>
  <p:transition advTm="13844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79388" y="5670550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Что мы Родиной зовём?         И берёзки, вдоль которых</a:t>
            </a:r>
          </a:p>
          <a:p>
            <a:r>
              <a:rPr lang="ru-RU">
                <a:solidFill>
                  <a:schemeClr val="accent2"/>
                </a:solidFill>
              </a:rPr>
              <a:t>Дом, где мы с тобой живём,   Рядом с мамой мы идём.</a:t>
            </a:r>
          </a:p>
          <a:p>
            <a:r>
              <a:rPr lang="ru-RU">
                <a:solidFill>
                  <a:schemeClr val="accent2"/>
                </a:solidFill>
              </a:rPr>
              <a:t>                                             </a:t>
            </a:r>
          </a:p>
        </p:txBody>
      </p:sp>
      <p:pic>
        <p:nvPicPr>
          <p:cNvPr id="5" name="Рисунок 4" descr="berez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71480"/>
            <a:ext cx="7302520" cy="4892688"/>
          </a:xfrm>
          <a:prstGeom prst="rect">
            <a:avLst/>
          </a:prstGeom>
        </p:spPr>
      </p:pic>
    </p:spTree>
  </p:cSld>
  <p:clrMapOvr>
    <a:masterClrMapping/>
  </p:clrMapOvr>
  <p:transition advTm="10703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1071538" y="5786454"/>
            <a:ext cx="71485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2"/>
                </a:solidFill>
              </a:rPr>
              <a:t>       Сколько прелести, мощи и силы</a:t>
            </a:r>
          </a:p>
          <a:p>
            <a:r>
              <a:rPr lang="ru-RU" i="1" dirty="0" smtClean="0">
                <a:solidFill>
                  <a:schemeClr val="accent2"/>
                </a:solidFill>
              </a:rPr>
              <a:t>       В этих южных, бескрайних степях!</a:t>
            </a:r>
            <a:endParaRPr lang="ru-RU" i="1" dirty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57290" y="0"/>
            <a:ext cx="66437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</a:rPr>
              <a:t>    Степи России</a:t>
            </a:r>
          </a:p>
        </p:txBody>
      </p:sp>
      <p:pic>
        <p:nvPicPr>
          <p:cNvPr id="9" name="Рисунок 8" descr="0_84ca2_2aef2b5f_X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1000108"/>
            <a:ext cx="3698876" cy="2357454"/>
          </a:xfrm>
          <a:prstGeom prst="rect">
            <a:avLst/>
          </a:prstGeom>
        </p:spPr>
      </p:pic>
      <p:pic>
        <p:nvPicPr>
          <p:cNvPr id="10" name="Рисунок 9" descr="56255358_A_450_A_0737_Iyun_2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500438"/>
            <a:ext cx="7000924" cy="2214578"/>
          </a:xfrm>
          <a:prstGeom prst="rect">
            <a:avLst/>
          </a:prstGeom>
        </p:spPr>
      </p:pic>
      <p:pic>
        <p:nvPicPr>
          <p:cNvPr id="11" name="Рисунок 10" descr="kovil_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928670"/>
            <a:ext cx="3929090" cy="2357454"/>
          </a:xfrm>
          <a:prstGeom prst="rect">
            <a:avLst/>
          </a:prstGeom>
        </p:spPr>
      </p:pic>
    </p:spTree>
  </p:cSld>
  <p:clrMapOvr>
    <a:masterClrMapping/>
  </p:clrMapOvr>
  <p:transition advTm="12172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214282" y="214290"/>
            <a:ext cx="4071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Уральские горы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4911725" y="3592513"/>
            <a:ext cx="37211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Уральские горы</a:t>
            </a:r>
          </a:p>
          <a:p>
            <a:r>
              <a:rPr lang="ru-RU">
                <a:solidFill>
                  <a:schemeClr val="accent2"/>
                </a:solidFill>
              </a:rPr>
              <a:t>По каменным плитам</a:t>
            </a:r>
          </a:p>
          <a:p>
            <a:r>
              <a:rPr lang="ru-RU">
                <a:solidFill>
                  <a:schemeClr val="accent2"/>
                </a:solidFill>
              </a:rPr>
              <a:t>Ведут за собой нас</a:t>
            </a:r>
          </a:p>
          <a:p>
            <a:r>
              <a:rPr lang="ru-RU">
                <a:solidFill>
                  <a:schemeClr val="accent2"/>
                </a:solidFill>
              </a:rPr>
              <a:t>В страну малахита.</a:t>
            </a:r>
          </a:p>
          <a:p>
            <a:r>
              <a:rPr lang="ru-RU">
                <a:solidFill>
                  <a:schemeClr val="accent2"/>
                </a:solidFill>
              </a:rPr>
              <a:t>В страну, где не счесть</a:t>
            </a:r>
          </a:p>
          <a:p>
            <a:r>
              <a:rPr lang="ru-RU">
                <a:solidFill>
                  <a:schemeClr val="accent2"/>
                </a:solidFill>
              </a:rPr>
              <a:t>Драгоценных камней,</a:t>
            </a:r>
          </a:p>
          <a:p>
            <a:r>
              <a:rPr lang="ru-RU">
                <a:solidFill>
                  <a:schemeClr val="accent2"/>
                </a:solidFill>
              </a:rPr>
              <a:t>В страну работящих</a:t>
            </a:r>
          </a:p>
          <a:p>
            <a:r>
              <a:rPr lang="ru-RU">
                <a:solidFill>
                  <a:schemeClr val="accent2"/>
                </a:solidFill>
              </a:rPr>
              <a:t>И добрых людей.</a:t>
            </a:r>
          </a:p>
        </p:txBody>
      </p:sp>
      <p:pic>
        <p:nvPicPr>
          <p:cNvPr id="28677" name="Picture 8" descr="фото | La pulya≈ | Малахитовая шкатулк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00108"/>
            <a:ext cx="28892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галина\Desktop\к аттестации\картинки к презентации родина\54269983_15328864_goru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214290"/>
            <a:ext cx="4500594" cy="3227570"/>
          </a:xfrm>
          <a:prstGeom prst="rect">
            <a:avLst/>
          </a:prstGeom>
          <a:noFill/>
        </p:spPr>
      </p:pic>
      <p:pic>
        <p:nvPicPr>
          <p:cNvPr id="1027" name="Picture 3" descr="C:\Users\галина\Desktop\к аттестации\картинки к презентации родина\skal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876"/>
            <a:ext cx="4095898" cy="3073844"/>
          </a:xfrm>
          <a:prstGeom prst="rect">
            <a:avLst/>
          </a:prstGeom>
          <a:noFill/>
        </p:spPr>
      </p:pic>
    </p:spTree>
  </p:cSld>
  <p:clrMapOvr>
    <a:masterClrMapping/>
  </p:clrMapOvr>
  <p:transition advTm="13922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642910" y="0"/>
            <a:ext cx="25817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     Тайга</a:t>
            </a:r>
            <a:endParaRPr lang="ru-RU" sz="4400" i="1" dirty="0">
              <a:solidFill>
                <a:srgbClr val="FF0000"/>
              </a:solidFill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0" y="3571876"/>
            <a:ext cx="9215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И дремуча она и светла, то – глуха, то симфонией льётся…</a:t>
            </a:r>
          </a:p>
        </p:txBody>
      </p:sp>
      <p:pic>
        <p:nvPicPr>
          <p:cNvPr id="6" name="Рисунок 5" descr="0a2f3a4edc218e5b2be5cb35eadace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4000504"/>
            <a:ext cx="3857620" cy="2593508"/>
          </a:xfrm>
          <a:prstGeom prst="rect">
            <a:avLst/>
          </a:prstGeom>
        </p:spPr>
      </p:pic>
      <p:pic>
        <p:nvPicPr>
          <p:cNvPr id="7" name="Рисунок 6" descr="123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148086"/>
            <a:ext cx="3857652" cy="2570075"/>
          </a:xfrm>
          <a:prstGeom prst="rect">
            <a:avLst/>
          </a:prstGeom>
        </p:spPr>
      </p:pic>
      <p:pic>
        <p:nvPicPr>
          <p:cNvPr id="10" name="Рисунок 9" descr="131959159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9190" y="214290"/>
            <a:ext cx="3929090" cy="3177940"/>
          </a:xfrm>
          <a:prstGeom prst="rect">
            <a:avLst/>
          </a:prstGeom>
        </p:spPr>
      </p:pic>
      <p:pic>
        <p:nvPicPr>
          <p:cNvPr id="12" name="Рисунок 11" descr="XqcP78Wx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714356"/>
            <a:ext cx="3714776" cy="2784126"/>
          </a:xfrm>
          <a:prstGeom prst="rect">
            <a:avLst/>
          </a:prstGeom>
        </p:spPr>
      </p:pic>
    </p:spTree>
  </p:cSld>
  <p:clrMapOvr>
    <a:masterClrMapping/>
  </p:clrMapOvr>
  <p:transition advTm="8719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714348" y="214290"/>
            <a:ext cx="72152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     </a:t>
            </a:r>
            <a:r>
              <a:rPr lang="ru-RU" sz="4400" i="1" dirty="0" smtClean="0">
                <a:solidFill>
                  <a:srgbClr val="FF0000"/>
                </a:solidFill>
                <a:latin typeface="Arial Black" pitchFamily="34" charset="0"/>
              </a:rPr>
              <a:t>Уссурийский тигр</a:t>
            </a:r>
            <a:endParaRPr lang="ru-RU" sz="44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28596" y="5084763"/>
            <a:ext cx="85201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Тигры –жители Уссури-</a:t>
            </a:r>
          </a:p>
          <a:p>
            <a:r>
              <a:rPr lang="ru-RU" dirty="0">
                <a:solidFill>
                  <a:schemeClr val="accent2"/>
                </a:solidFill>
              </a:rPr>
              <a:t>В полосатой ходят шкуре.</a:t>
            </a:r>
          </a:p>
          <a:p>
            <a:r>
              <a:rPr lang="ru-RU" dirty="0">
                <a:solidFill>
                  <a:schemeClr val="accent2"/>
                </a:solidFill>
              </a:rPr>
              <a:t>Это очень редкий вид</a:t>
            </a:r>
          </a:p>
          <a:p>
            <a:r>
              <a:rPr lang="ru-RU" dirty="0">
                <a:solidFill>
                  <a:schemeClr val="accent2"/>
                </a:solidFill>
              </a:rPr>
              <a:t>И красив, и знаменит.</a:t>
            </a:r>
          </a:p>
        </p:txBody>
      </p:sp>
      <p:pic>
        <p:nvPicPr>
          <p:cNvPr id="6" name="Рисунок 5" descr="0_68691_dd7e6fa2_X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1144413"/>
            <a:ext cx="6715172" cy="3923471"/>
          </a:xfrm>
          <a:prstGeom prst="rect">
            <a:avLst/>
          </a:prstGeom>
        </p:spPr>
      </p:pic>
    </p:spTree>
  </p:cSld>
  <p:clrMapOvr>
    <a:masterClrMapping/>
  </p:clrMapOvr>
  <p:transition advTm="10734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428596" y="1628800"/>
            <a:ext cx="34290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    </a:t>
            </a:r>
            <a:r>
              <a:rPr lang="ru-RU" sz="4400" i="1" dirty="0" smtClean="0">
                <a:solidFill>
                  <a:srgbClr val="FF0000"/>
                </a:solidFill>
                <a:latin typeface="Arial Black" pitchFamily="34" charset="0"/>
              </a:rPr>
              <a:t> Сибирь</a:t>
            </a:r>
            <a:endParaRPr lang="ru-RU" sz="44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0a300409ad005cf40043649591ffc0c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53" y="3643315"/>
            <a:ext cx="3866181" cy="2902610"/>
          </a:xfrm>
          <a:prstGeom prst="rect">
            <a:avLst/>
          </a:prstGeom>
        </p:spPr>
      </p:pic>
      <p:pic>
        <p:nvPicPr>
          <p:cNvPr id="8" name="Рисунок 7" descr="0919abbc27a3a66dc34d765bb6830c8f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285728"/>
            <a:ext cx="4222653" cy="3170238"/>
          </a:xfrm>
          <a:prstGeom prst="rect">
            <a:avLst/>
          </a:prstGeom>
        </p:spPr>
      </p:pic>
      <p:pic>
        <p:nvPicPr>
          <p:cNvPr id="9" name="Рисунок 8" descr="zSttopddSF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643314"/>
            <a:ext cx="4387951" cy="2928958"/>
          </a:xfrm>
          <a:prstGeom prst="rect">
            <a:avLst/>
          </a:prstGeom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28596" y="571501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002060"/>
                </a:solidFill>
              </a:rPr>
              <a:t>В светлом инее берёзы.          Речка скрылась от мороза</a:t>
            </a:r>
          </a:p>
          <a:p>
            <a:r>
              <a:rPr lang="ru-RU" sz="2300" dirty="0" smtClean="0">
                <a:solidFill>
                  <a:srgbClr val="002060"/>
                </a:solidFill>
              </a:rPr>
              <a:t>Злы в Сибири холода!             Под тяжелый панцирь льда.</a:t>
            </a:r>
            <a:endParaRPr lang="ru-RU" sz="23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0734"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303213" y="107950"/>
            <a:ext cx="32271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Arial Black" pitchFamily="34" charset="0"/>
              </a:rPr>
              <a:t>Камчатка</a:t>
            </a:r>
            <a:endParaRPr lang="ru-RU" sz="44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00034" y="6000768"/>
            <a:ext cx="8267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Край суровый, но неповторимый!..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9" name="Рисунок 8" descr="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857232"/>
            <a:ext cx="3857652" cy="2571768"/>
          </a:xfrm>
          <a:prstGeom prst="rect">
            <a:avLst/>
          </a:prstGeom>
        </p:spPr>
      </p:pic>
      <p:pic>
        <p:nvPicPr>
          <p:cNvPr id="11" name="Рисунок 10" descr="94210394_7volcano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214290"/>
            <a:ext cx="3750495" cy="2500330"/>
          </a:xfrm>
          <a:prstGeom prst="rect">
            <a:avLst/>
          </a:prstGeom>
        </p:spPr>
      </p:pic>
      <p:pic>
        <p:nvPicPr>
          <p:cNvPr id="14" name="Рисунок 13" descr="210792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3500326"/>
            <a:ext cx="3857652" cy="2573779"/>
          </a:xfrm>
          <a:prstGeom prst="rect">
            <a:avLst/>
          </a:prstGeom>
        </p:spPr>
      </p:pic>
      <p:pic>
        <p:nvPicPr>
          <p:cNvPr id="15" name="Рисунок 14" descr="ab4e5d2f5d2c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3000372"/>
            <a:ext cx="3929058" cy="2946793"/>
          </a:xfrm>
          <a:prstGeom prst="rect">
            <a:avLst/>
          </a:prstGeom>
        </p:spPr>
      </p:pic>
    </p:spTree>
  </p:cSld>
  <p:clrMapOvr>
    <a:masterClrMapping/>
  </p:clrMapOvr>
  <p:transition advTm="9907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  Игра 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«Собери пословицы о Родине»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3000" b="1" dirty="0" smtClean="0">
                <a:solidFill>
                  <a:srgbClr val="2816D4"/>
                </a:solidFill>
                <a:latin typeface="Monotype Corsiva" pitchFamily="66" charset="0"/>
              </a:rPr>
              <a:t>Для Родины своей		      рад своей </a:t>
            </a:r>
            <a:r>
              <a:rPr lang="en-US" sz="3000" b="1" dirty="0" smtClean="0">
                <a:solidFill>
                  <a:srgbClr val="2816D4"/>
                </a:solidFill>
                <a:latin typeface="Monotype Corsiva" pitchFamily="66" charset="0"/>
              </a:rPr>
              <a:t> </a:t>
            </a:r>
            <a:r>
              <a:rPr lang="ru-RU" sz="3000" b="1" dirty="0" err="1" smtClean="0">
                <a:solidFill>
                  <a:srgbClr val="2816D4"/>
                </a:solidFill>
                <a:latin typeface="Monotype Corsiva" pitchFamily="66" charset="0"/>
              </a:rPr>
              <a:t>воронушке</a:t>
            </a:r>
            <a:r>
              <a:rPr lang="ru-RU" sz="3000" b="1" dirty="0" smtClean="0">
                <a:solidFill>
                  <a:srgbClr val="2816D4"/>
                </a:solidFill>
                <a:latin typeface="Monotype Corsiva" pitchFamily="66" charset="0"/>
              </a:rPr>
              <a:t>.</a:t>
            </a:r>
            <a:br>
              <a:rPr lang="ru-RU" sz="3000" b="1" dirty="0" smtClean="0">
                <a:solidFill>
                  <a:srgbClr val="2816D4"/>
                </a:solidFill>
                <a:latin typeface="Monotype Corsiva" pitchFamily="66" charset="0"/>
              </a:rPr>
            </a:br>
            <a:r>
              <a:rPr lang="ru-RU" sz="3000" b="1" dirty="0" smtClean="0">
                <a:solidFill>
                  <a:srgbClr val="2816D4"/>
                </a:solidFill>
                <a:latin typeface="Monotype Corsiva" pitchFamily="66" charset="0"/>
              </a:rPr>
              <a:t> Родина – мать,		      соловей без песни.</a:t>
            </a:r>
            <a:br>
              <a:rPr lang="ru-RU" sz="3000" b="1" dirty="0" smtClean="0">
                <a:solidFill>
                  <a:srgbClr val="2816D4"/>
                </a:solidFill>
                <a:latin typeface="Monotype Corsiva" pitchFamily="66" charset="0"/>
              </a:rPr>
            </a:br>
            <a:r>
              <a:rPr lang="ru-RU" sz="3000" b="1" dirty="0" smtClean="0">
                <a:solidFill>
                  <a:srgbClr val="2816D4"/>
                </a:solidFill>
                <a:latin typeface="Monotype Corsiva" pitchFamily="66" charset="0"/>
              </a:rPr>
              <a:t>На чужой сторонушке	      ни сил, ни жизни не жалей.</a:t>
            </a:r>
            <a:br>
              <a:rPr lang="ru-RU" sz="3000" b="1" dirty="0" smtClean="0">
                <a:solidFill>
                  <a:srgbClr val="2816D4"/>
                </a:solidFill>
                <a:latin typeface="Monotype Corsiva" pitchFamily="66" charset="0"/>
              </a:rPr>
            </a:br>
            <a:r>
              <a:rPr lang="ru-RU" sz="3000" b="1" dirty="0" smtClean="0">
                <a:solidFill>
                  <a:srgbClr val="2816D4"/>
                </a:solidFill>
                <a:latin typeface="Monotype Corsiva" pitchFamily="66" charset="0"/>
              </a:rPr>
              <a:t>Человек без Родины - 	     чужая сторона – мачеха</a:t>
            </a:r>
            <a:r>
              <a:rPr lang="ru-RU" sz="3000" dirty="0" smtClean="0">
                <a:solidFill>
                  <a:srgbClr val="2816D4"/>
                </a:solidFill>
                <a:latin typeface="Monotype Corsiva" pitchFamily="66" charset="0"/>
              </a:rPr>
              <a:t>. </a:t>
            </a:r>
            <a:br>
              <a:rPr lang="ru-RU" sz="3000" dirty="0" smtClean="0">
                <a:solidFill>
                  <a:srgbClr val="2816D4"/>
                </a:solidFill>
                <a:latin typeface="Monotype Corsiva" pitchFamily="66" charset="0"/>
              </a:rPr>
            </a:br>
            <a:r>
              <a:rPr lang="ru-RU" sz="3000" b="1" dirty="0" smtClean="0">
                <a:solidFill>
                  <a:srgbClr val="2816D4"/>
                </a:solidFill>
                <a:latin typeface="Monotype Corsiva" pitchFamily="66" charset="0"/>
              </a:rPr>
              <a:t>Всякому мила		     своя сторона.</a:t>
            </a:r>
            <a:endParaRPr lang="ru-RU" sz="3000" b="1" dirty="0">
              <a:solidFill>
                <a:srgbClr val="2816D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5187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5083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Дополни высказывания:</a:t>
            </a: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solidFill>
                  <a:srgbClr val="2816D4"/>
                </a:solidFill>
                <a:latin typeface="Monotype Corsiva" pitchFamily="66" charset="0"/>
              </a:rPr>
              <a:t>Государственные символы России – это …., …….., ………..</a:t>
            </a:r>
            <a:br>
              <a:rPr lang="ru-RU" sz="4000" dirty="0" smtClean="0">
                <a:solidFill>
                  <a:srgbClr val="2816D4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2816D4"/>
                </a:solidFill>
                <a:latin typeface="Monotype Corsiva" pitchFamily="66" charset="0"/>
              </a:rPr>
              <a:t>Главный город страны …………………</a:t>
            </a: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4375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50" y="-2071688"/>
            <a:ext cx="7637463" cy="750093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     Дай определение </a:t>
            </a:r>
          </a:p>
          <a:p>
            <a:pPr eaLnBrk="1" hangingPunct="1">
              <a:defRPr/>
            </a:pPr>
            <a:endParaRPr lang="ru-RU" sz="4400" dirty="0" smtClean="0">
              <a:latin typeface="Monotype Corsiva" pitchFamily="66" charset="0"/>
            </a:endParaRPr>
          </a:p>
          <a:p>
            <a:pPr eaLnBrk="1" hangingPunct="1">
              <a:defRPr/>
            </a:pPr>
            <a:r>
              <a:rPr lang="ru-RU" sz="4400" dirty="0" smtClean="0">
                <a:solidFill>
                  <a:srgbClr val="2816D4"/>
                </a:solidFill>
                <a:latin typeface="Monotype Corsiva" pitchFamily="66" charset="0"/>
              </a:rPr>
              <a:t>Президент –</a:t>
            </a:r>
            <a:r>
              <a:rPr lang="ru-RU" sz="4400" i="1" dirty="0" smtClean="0">
                <a:solidFill>
                  <a:srgbClr val="2816D4"/>
                </a:solidFill>
                <a:latin typeface="Monotype Corsiva" pitchFamily="66" charset="0"/>
              </a:rPr>
              <a:t>это…………………</a:t>
            </a:r>
          </a:p>
          <a:p>
            <a:pPr eaLnBrk="1" hangingPunct="1">
              <a:defRPr/>
            </a:pPr>
            <a:r>
              <a:rPr lang="ru-RU" sz="4400" dirty="0" smtClean="0">
                <a:solidFill>
                  <a:srgbClr val="2816D4"/>
                </a:solidFill>
                <a:latin typeface="Monotype Corsiva" pitchFamily="66" charset="0"/>
              </a:rPr>
              <a:t>Столица – это…………………...</a:t>
            </a:r>
          </a:p>
          <a:p>
            <a:pPr eaLnBrk="1" hangingPunct="1">
              <a:defRPr/>
            </a:pPr>
            <a:r>
              <a:rPr lang="ru-RU" sz="4400" dirty="0" smtClean="0">
                <a:solidFill>
                  <a:srgbClr val="2816D4"/>
                </a:solidFill>
                <a:latin typeface="Monotype Corsiva" pitchFamily="66" charset="0"/>
              </a:rPr>
              <a:t>Родина – это……………………</a:t>
            </a:r>
            <a:endParaRPr lang="ru-RU" sz="4400" dirty="0">
              <a:solidFill>
                <a:srgbClr val="2816D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3813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88"/>
            <a:ext cx="8229600" cy="478631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2816D4"/>
                </a:solidFill>
              </a:rPr>
              <a:t>Россия – великая страна, которая имеет богатую и славную историю. Мы граждане многонациональной страны, которые должны гордиться своей страной, её традициями, культурным наследием. Любить и в минуты опасности защищать свою Отчизну.</a:t>
            </a:r>
            <a:br>
              <a:rPr lang="ru-RU" sz="2000" b="1" dirty="0" smtClean="0">
                <a:solidFill>
                  <a:srgbClr val="2816D4"/>
                </a:solidFill>
              </a:rPr>
            </a:br>
            <a:r>
              <a:rPr lang="ru-RU" sz="2000" b="1" dirty="0" smtClean="0">
                <a:solidFill>
                  <a:srgbClr val="2816D4"/>
                </a:solidFill>
              </a:rPr>
              <a:t>Вы – дети России – вы надежда и будущее нашей страны.</a:t>
            </a:r>
            <a:br>
              <a:rPr lang="ru-RU" sz="2000" b="1" dirty="0" smtClean="0">
                <a:solidFill>
                  <a:srgbClr val="2816D4"/>
                </a:solidFill>
              </a:rPr>
            </a:br>
            <a:r>
              <a:rPr lang="ru-RU" sz="2000" b="1" dirty="0" smtClean="0">
                <a:solidFill>
                  <a:srgbClr val="2816D4"/>
                </a:solidFill>
              </a:rPr>
              <a:t/>
            </a:r>
            <a:br>
              <a:rPr lang="ru-RU" sz="2000" b="1" dirty="0" smtClean="0">
                <a:solidFill>
                  <a:srgbClr val="2816D4"/>
                </a:solidFill>
              </a:rPr>
            </a:br>
            <a:r>
              <a:rPr lang="ru-RU" sz="2000" b="1" i="1" dirty="0" smtClean="0">
                <a:solidFill>
                  <a:srgbClr val="2816D4"/>
                </a:solidFill>
              </a:rPr>
              <a:t>Еврей и тувинец, бурят и удмурт,</a:t>
            </a:r>
            <a:br>
              <a:rPr lang="ru-RU" sz="2000" b="1" i="1" dirty="0" smtClean="0">
                <a:solidFill>
                  <a:srgbClr val="2816D4"/>
                </a:solidFill>
              </a:rPr>
            </a:br>
            <a:r>
              <a:rPr lang="ru-RU" sz="2000" b="1" i="1" dirty="0" smtClean="0">
                <a:solidFill>
                  <a:srgbClr val="2816D4"/>
                </a:solidFill>
              </a:rPr>
              <a:t>Русский, татарин, башкир и якут.</a:t>
            </a:r>
            <a:br>
              <a:rPr lang="ru-RU" sz="2000" b="1" i="1" dirty="0" smtClean="0">
                <a:solidFill>
                  <a:srgbClr val="2816D4"/>
                </a:solidFill>
              </a:rPr>
            </a:br>
            <a:r>
              <a:rPr lang="ru-RU" sz="2000" b="1" i="1" dirty="0" smtClean="0">
                <a:solidFill>
                  <a:srgbClr val="2816D4"/>
                </a:solidFill>
              </a:rPr>
              <a:t>Разных народов большая семья,</a:t>
            </a:r>
            <a:br>
              <a:rPr lang="ru-RU" sz="2000" b="1" i="1" dirty="0" smtClean="0">
                <a:solidFill>
                  <a:srgbClr val="2816D4"/>
                </a:solidFill>
              </a:rPr>
            </a:br>
            <a:r>
              <a:rPr lang="ru-RU" sz="2000" b="1" i="1" dirty="0" smtClean="0">
                <a:solidFill>
                  <a:srgbClr val="2816D4"/>
                </a:solidFill>
              </a:rPr>
              <a:t>И этим гордиться должны мы друзья.</a:t>
            </a:r>
            <a:br>
              <a:rPr lang="ru-RU" sz="2000" b="1" i="1" dirty="0" smtClean="0">
                <a:solidFill>
                  <a:srgbClr val="2816D4"/>
                </a:solidFill>
              </a:rPr>
            </a:br>
            <a:r>
              <a:rPr lang="ru-RU" sz="2000" b="1" i="1" dirty="0" smtClean="0">
                <a:solidFill>
                  <a:srgbClr val="2816D4"/>
                </a:solidFill>
              </a:rPr>
              <a:t/>
            </a:r>
            <a:br>
              <a:rPr lang="ru-RU" sz="2000" b="1" i="1" dirty="0" smtClean="0">
                <a:solidFill>
                  <a:srgbClr val="2816D4"/>
                </a:solidFill>
              </a:rPr>
            </a:br>
            <a:r>
              <a:rPr lang="ru-RU" sz="2000" b="1" i="1" dirty="0" smtClean="0">
                <a:solidFill>
                  <a:srgbClr val="2816D4"/>
                </a:solidFill>
              </a:rPr>
              <a:t>Россией зовётся общий наш дом,</a:t>
            </a:r>
            <a:br>
              <a:rPr lang="ru-RU" sz="2000" b="1" i="1" dirty="0" smtClean="0">
                <a:solidFill>
                  <a:srgbClr val="2816D4"/>
                </a:solidFill>
              </a:rPr>
            </a:br>
            <a:r>
              <a:rPr lang="ru-RU" sz="2000" b="1" i="1" dirty="0" smtClean="0">
                <a:solidFill>
                  <a:srgbClr val="2816D4"/>
                </a:solidFill>
              </a:rPr>
              <a:t>Пусть будет уютно каждому в нём.</a:t>
            </a:r>
            <a:br>
              <a:rPr lang="ru-RU" sz="2000" b="1" i="1" dirty="0" smtClean="0">
                <a:solidFill>
                  <a:srgbClr val="2816D4"/>
                </a:solidFill>
              </a:rPr>
            </a:br>
            <a:r>
              <a:rPr lang="ru-RU" sz="2000" b="1" i="1" dirty="0" smtClean="0">
                <a:solidFill>
                  <a:srgbClr val="2816D4"/>
                </a:solidFill>
              </a:rPr>
              <a:t>Любые трудности мы осилим</a:t>
            </a:r>
            <a:br>
              <a:rPr lang="ru-RU" sz="2000" b="1" i="1" dirty="0" smtClean="0">
                <a:solidFill>
                  <a:srgbClr val="2816D4"/>
                </a:solidFill>
              </a:rPr>
            </a:br>
            <a:r>
              <a:rPr lang="ru-RU" sz="2000" b="1" i="1" dirty="0" smtClean="0">
                <a:solidFill>
                  <a:srgbClr val="2816D4"/>
                </a:solidFill>
              </a:rPr>
              <a:t> И только в единстве сила России.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428604"/>
            <a:ext cx="3143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Вывод: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861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79388" y="4797425"/>
            <a:ext cx="89646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Что мы Родиной зовём?       Наши праздники и песни,</a:t>
            </a:r>
          </a:p>
          <a:p>
            <a:r>
              <a:rPr lang="ru-RU">
                <a:solidFill>
                  <a:schemeClr val="accent2"/>
                </a:solidFill>
              </a:rPr>
              <a:t>Поле с тонким колоском,      Тёплый вечер за окном.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/>
          </a:p>
        </p:txBody>
      </p:sp>
      <p:pic>
        <p:nvPicPr>
          <p:cNvPr id="4" name="Рисунок 3" descr="1356020233_best-full-hd-wallpapers-vol.-69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42"/>
            <a:ext cx="7610771" cy="4751295"/>
          </a:xfrm>
          <a:prstGeom prst="rect">
            <a:avLst/>
          </a:prstGeom>
        </p:spPr>
      </p:pic>
    </p:spTree>
  </p:cSld>
  <p:clrMapOvr>
    <a:masterClrMapping/>
  </p:clrMapOvr>
  <p:transition advTm="9813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75"/>
            <a:ext cx="8229600" cy="5143521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Домашнее задание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	</a:t>
            </a:r>
            <a:r>
              <a:rPr lang="ru-RU" sz="2800" dirty="0" smtClean="0">
                <a:solidFill>
                  <a:srgbClr val="2816D4"/>
                </a:solidFill>
              </a:rPr>
              <a:t>Расскажи членам семьи и своим друзьям об известных тебе людях России.</a:t>
            </a:r>
            <a:br>
              <a:rPr lang="ru-RU" sz="2800" dirty="0" smtClean="0">
                <a:solidFill>
                  <a:srgbClr val="2816D4"/>
                </a:solidFill>
              </a:rPr>
            </a:br>
            <a:r>
              <a:rPr lang="ru-RU" sz="2800" dirty="0" smtClean="0">
                <a:solidFill>
                  <a:srgbClr val="2816D4"/>
                </a:solidFill>
              </a:rPr>
              <a:t>          	Проведи интервью с членами своей семьи по вопросам: Каких героев России они знают, в чём их заслуга перед Отечеством?</a:t>
            </a:r>
            <a:br>
              <a:rPr lang="ru-RU" sz="2800" dirty="0" smtClean="0">
                <a:solidFill>
                  <a:srgbClr val="2816D4"/>
                </a:solidFill>
              </a:rPr>
            </a:br>
            <a:r>
              <a:rPr lang="ru-RU" sz="2800" dirty="0" smtClean="0">
                <a:solidFill>
                  <a:srgbClr val="2816D4"/>
                </a:solidFill>
              </a:rPr>
              <a:t>Какие книги о нашей Родине они посоветовали тебе прочитать?</a:t>
            </a:r>
            <a:br>
              <a:rPr lang="ru-RU" sz="2800" dirty="0" smtClean="0">
                <a:solidFill>
                  <a:srgbClr val="2816D4"/>
                </a:solidFill>
              </a:rPr>
            </a:br>
            <a:r>
              <a:rPr lang="ru-RU" sz="2800" dirty="0" smtClean="0">
                <a:solidFill>
                  <a:srgbClr val="2816D4"/>
                </a:solidFill>
              </a:rPr>
              <a:t>Есть ли среди ваших родственников те, кто много сделал для Родины? Кто  это? В чём их заслуги?</a:t>
            </a:r>
            <a:br>
              <a:rPr lang="ru-RU" sz="2800" dirty="0" smtClean="0">
                <a:solidFill>
                  <a:srgbClr val="2816D4"/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21297">
    <p:pull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2636912"/>
            <a:ext cx="5643602" cy="114927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МОЛОДЦЫ!!!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1297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090092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00108"/>
            <a:ext cx="8143569" cy="4572032"/>
          </a:xfrm>
          <a:prstGeom prst="rect">
            <a:avLst/>
          </a:prstGeom>
        </p:spPr>
      </p:pic>
    </p:spTree>
  </p:cSld>
  <p:clrMapOvr>
    <a:masterClrMapping/>
  </p:clrMapOvr>
  <p:transition advTm="9813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79388" y="5661025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Что мы Родиной зовём?          И под небом синим-синим</a:t>
            </a:r>
          </a:p>
          <a:p>
            <a:r>
              <a:rPr lang="ru-RU">
                <a:solidFill>
                  <a:schemeClr val="accent2"/>
                </a:solidFill>
              </a:rPr>
              <a:t>Всё, что в сердце бережём,     Флаг России над Кремлём.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4" name="Рисунок 3" descr="stolica_rossiya_moskva_kreml_gorod_most_flag_moscow_3760x24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325606"/>
            <a:ext cx="7786742" cy="5094517"/>
          </a:xfrm>
          <a:prstGeom prst="rect">
            <a:avLst/>
          </a:prstGeom>
        </p:spPr>
      </p:pic>
    </p:spTree>
  </p:cSld>
  <p:clrMapOvr>
    <a:masterClrMapping/>
  </p:clrMapOvr>
  <p:transition advTm="1025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2071688"/>
          </a:xfrm>
        </p:spPr>
        <p:txBody>
          <a:bodyPr/>
          <a:lstStyle/>
          <a:p>
            <a:pPr eaLnBrk="1" hangingPunct="1"/>
            <a:r>
              <a:rPr lang="ru-RU" sz="5800" b="1" dirty="0" smtClean="0">
                <a:solidFill>
                  <a:srgbClr val="2816D4"/>
                </a:solidFill>
              </a:rPr>
              <a:t>Государственными символами страны являются: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5"/>
            <a:ext cx="6400800" cy="357187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422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1142984"/>
            <a:ext cx="44021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i="1" dirty="0">
                <a:solidFill>
                  <a:srgbClr val="FF0000"/>
                </a:solidFill>
                <a:latin typeface="Arial Black" pitchFamily="34" charset="0"/>
              </a:rPr>
              <a:t>Герб  России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9388" y="4365625"/>
            <a:ext cx="50768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У России величавой</a:t>
            </a:r>
          </a:p>
          <a:p>
            <a:r>
              <a:rPr lang="ru-RU" dirty="0">
                <a:solidFill>
                  <a:schemeClr val="accent2"/>
                </a:solidFill>
              </a:rPr>
              <a:t>На гербе орёл двуглавый,</a:t>
            </a:r>
          </a:p>
          <a:p>
            <a:r>
              <a:rPr lang="ru-RU" dirty="0">
                <a:solidFill>
                  <a:schemeClr val="accent2"/>
                </a:solidFill>
              </a:rPr>
              <a:t>Чтоб на </a:t>
            </a:r>
            <a:r>
              <a:rPr lang="ru-RU" dirty="0" smtClean="0">
                <a:solidFill>
                  <a:schemeClr val="accent2"/>
                </a:solidFill>
              </a:rPr>
              <a:t>запад</a:t>
            </a:r>
            <a:r>
              <a:rPr lang="en-US" dirty="0">
                <a:solidFill>
                  <a:schemeClr val="accent2"/>
                </a:solidFill>
              </a:rPr>
              <a:t>,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на восток</a:t>
            </a:r>
          </a:p>
          <a:p>
            <a:r>
              <a:rPr lang="ru-RU" dirty="0">
                <a:solidFill>
                  <a:schemeClr val="accent2"/>
                </a:solidFill>
              </a:rPr>
              <a:t>Он смотреть бы сразу мог.</a:t>
            </a:r>
          </a:p>
          <a:p>
            <a:r>
              <a:rPr lang="ru-RU" dirty="0">
                <a:solidFill>
                  <a:schemeClr val="accent2"/>
                </a:solidFill>
              </a:rPr>
              <a:t>Сильный, мудрый он и гордый.</a:t>
            </a:r>
          </a:p>
          <a:p>
            <a:r>
              <a:rPr lang="ru-RU" dirty="0">
                <a:solidFill>
                  <a:schemeClr val="accent2"/>
                </a:solidFill>
              </a:rPr>
              <a:t>Он – России дух свободный.</a:t>
            </a:r>
          </a:p>
        </p:txBody>
      </p:sp>
      <p:pic>
        <p:nvPicPr>
          <p:cNvPr id="9220" name="Picture 6" descr="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5888"/>
            <a:ext cx="44084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31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57158" y="4786322"/>
            <a:ext cx="420512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Белый цвет – берёзка.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Синий – неба цвет.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Красная полоска – </a:t>
            </a:r>
            <a:endParaRPr lang="en-US" sz="2800" dirty="0" smtClean="0">
              <a:solidFill>
                <a:schemeClr val="accent2"/>
              </a:solidFill>
            </a:endParaRPr>
          </a:p>
          <a:p>
            <a:r>
              <a:rPr lang="ru-RU" sz="2800" dirty="0" smtClean="0">
                <a:solidFill>
                  <a:schemeClr val="accent2"/>
                </a:solidFill>
              </a:rPr>
              <a:t>Солнечный </a:t>
            </a:r>
            <a:r>
              <a:rPr lang="ru-RU" sz="2800" dirty="0">
                <a:solidFill>
                  <a:schemeClr val="accent2"/>
                </a:solidFill>
              </a:rPr>
              <a:t>рассвет.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46714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i="1" dirty="0">
                <a:solidFill>
                  <a:srgbClr val="FF0000"/>
                </a:solidFill>
                <a:latin typeface="Arial Black" pitchFamily="34" charset="0"/>
              </a:rPr>
              <a:t>Флаг   России</a:t>
            </a:r>
          </a:p>
        </p:txBody>
      </p:sp>
      <p:pic>
        <p:nvPicPr>
          <p:cNvPr id="5" name="Рисунок 4" descr="227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1071546"/>
            <a:ext cx="5486400" cy="3467100"/>
          </a:xfrm>
          <a:prstGeom prst="rect">
            <a:avLst/>
          </a:prstGeom>
        </p:spPr>
      </p:pic>
    </p:spTree>
  </p:cSld>
  <p:clrMapOvr>
    <a:masterClrMapping/>
  </p:clrMapOvr>
  <p:transition advTm="8718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>
          <a:defRPr sz="5400" i="1" dirty="0" smtClean="0">
            <a:solidFill>
              <a:schemeClr val="accent2"/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722</Words>
  <Application>Microsoft Office PowerPoint</Application>
  <PresentationFormat>Экран (4:3)</PresentationFormat>
  <Paragraphs>181</Paragraphs>
  <Slides>41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Arial Black</vt:lpstr>
      <vt:lpstr>Microsoft Sans Serif</vt:lpstr>
      <vt:lpstr>Monotype Corsiva</vt:lpstr>
      <vt:lpstr>Times New Roman</vt:lpstr>
      <vt:lpstr>Оформление по умолчанию</vt:lpstr>
      <vt:lpstr>Презентация PowerPoint</vt:lpstr>
      <vt:lpstr>Ключевые слова: 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Государственными символами страны являются:</vt:lpstr>
      <vt:lpstr>Презентация PowerPoint</vt:lpstr>
      <vt:lpstr>Презентация PowerPoint</vt:lpstr>
      <vt:lpstr>спокойны и чисты рек русских воды, прозрачны и светлы как вечер зимний. и благородны и просторны неба своды -  художник их раскрасил в :    …….(синий)   </vt:lpstr>
      <vt:lpstr>Презентация PowerPoint</vt:lpstr>
      <vt:lpstr>СТОЛИЦА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Игра   «Собери пословицы о Родине»  Для Родины своей        рад своей  воронушке.  Родина – мать,        соловей без песни. На чужой сторонушке       ни сил, ни жизни не жалей. Человек без Родины -       чужая сторона – мачеха.  Всякому мила       своя сторона.</vt:lpstr>
      <vt:lpstr> Дополни высказывания:  Государственные символы России – это …., …….., ……….. Главный город страны ………………… </vt:lpstr>
      <vt:lpstr>Презентация PowerPoint</vt:lpstr>
      <vt:lpstr> Россия – великая страна, которая имеет богатую и славную историю. Мы граждане многонациональной страны, которые должны гордиться своей страной, её традициями, культурным наследием. Любить и в минуты опасности защищать свою Отчизну. Вы – дети России – вы надежда и будущее нашей страны.  Еврей и тувинец, бурят и удмурт, Русский, татарин, башкир и якут. Разных народов большая семья, И этим гордиться должны мы друзья.  Россией зовётся общий наш дом, Пусть будет уютно каждому в нём. Любые трудности мы осилим  И только в единстве сила России. </vt:lpstr>
      <vt:lpstr>Домашнее задание       Расскажи членам семьи и своим друзьям об известных тебе людях России.            Проведи интервью с членами своей семьи по вопросам: Каких героев России они знают, в чём их заслуга перед Отечеством? Какие книги о нашей Родине они посоветовали тебе прочитать? Есть ли среди ваших родственников те, кто много сделал для Родины? Кто  это? В чём их заслуги?  </vt:lpstr>
      <vt:lpstr>МОЛОДЦЫ!!!</vt:lpstr>
    </vt:vector>
  </TitlesOfParts>
  <Company>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Вадим</cp:lastModifiedBy>
  <cp:revision>184</cp:revision>
  <dcterms:created xsi:type="dcterms:W3CDTF">2008-02-07T16:31:21Z</dcterms:created>
  <dcterms:modified xsi:type="dcterms:W3CDTF">2015-02-08T23:08:08Z</dcterms:modified>
</cp:coreProperties>
</file>