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1" d="100"/>
          <a:sy n="5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A6E3F-709A-4E60-9F28-C8354BEAF65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04A3A-3E7B-403A-A813-BC1AD3BAA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04A3A-3E7B-403A-A813-BC1AD3BAA6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19A0DD-9383-4B44-B4DD-FA0CF028B76E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BC4F92-B6C2-4E7A-A5D7-53CD689F4C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2840" y="448072"/>
            <a:ext cx="7851648" cy="1828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85184"/>
            <a:ext cx="7854696" cy="1512168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3040" y="1484784"/>
            <a:ext cx="86409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ru-RU" sz="3200" dirty="0" smtClean="0"/>
              <a:t>Организация работы с тестовыми заданиями</a:t>
            </a:r>
            <a:r>
              <a:rPr lang="en-US" sz="3200" dirty="0" smtClean="0"/>
              <a:t>”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dirty="0" smtClean="0"/>
              <a:t>Работа предназначена для выступления на школьном мо</a:t>
            </a:r>
            <a:endParaRPr lang="en-US" dirty="0" smtClean="0"/>
          </a:p>
          <a:p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594928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Выбор формы зависит от: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40768"/>
            <a:ext cx="8215064" cy="468052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·        цели тестирования, </a:t>
            </a:r>
          </a:p>
          <a:p>
            <a:pPr algn="l"/>
            <a:r>
              <a:rPr lang="ru-RU" dirty="0" smtClean="0"/>
              <a:t>·        содержания теста, </a:t>
            </a:r>
          </a:p>
          <a:p>
            <a:pPr algn="l"/>
            <a:r>
              <a:rPr lang="ru-RU" dirty="0" smtClean="0"/>
              <a:t>·        технических возможностей, </a:t>
            </a:r>
          </a:p>
          <a:p>
            <a:pPr algn="l"/>
            <a:r>
              <a:rPr lang="ru-RU" dirty="0" smtClean="0"/>
              <a:t>·        уровня подготовленности преподавателя в области теории и методики тестового контроля знаний. </a:t>
            </a:r>
          </a:p>
          <a:p>
            <a:pPr algn="l"/>
            <a:r>
              <a:rPr lang="ru-RU" dirty="0" smtClean="0"/>
              <a:t>Самым лучшим можно считать тест, в котором заложено широкое содержание, и оно охватывает более глубокие уровни знаний. 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Разработчики тестов должны придерживаться следующих принципов: </a:t>
            </a:r>
          </a:p>
          <a:p>
            <a:pPr algn="l"/>
            <a:r>
              <a:rPr lang="ru-RU" sz="2400" dirty="0" smtClean="0"/>
              <a:t>• Тест должен соответствовать целям тестирования; </a:t>
            </a:r>
          </a:p>
          <a:p>
            <a:pPr algn="l"/>
            <a:r>
              <a:rPr lang="ru-RU" sz="2400" dirty="0" smtClean="0"/>
              <a:t>• Нужно определить значимость проверяемых знаний в общей системе проверяемых знаний; </a:t>
            </a:r>
          </a:p>
          <a:p>
            <a:pPr algn="l"/>
            <a:r>
              <a:rPr lang="ru-RU" sz="2400" dirty="0" smtClean="0"/>
              <a:t>• Должна быть обеспечена взаимосвязь содержания и формы теста; </a:t>
            </a:r>
          </a:p>
          <a:p>
            <a:pPr algn="l"/>
            <a:r>
              <a:rPr lang="ru-RU" sz="2400" dirty="0" smtClean="0"/>
              <a:t>• Тестовые задания должны быть правильными с точки зрения содержания (корректными); </a:t>
            </a:r>
          </a:p>
          <a:p>
            <a:pPr algn="l"/>
            <a:r>
              <a:rPr lang="ru-RU" sz="2400" dirty="0" smtClean="0"/>
              <a:t>• Тест должен соответствовать уровню современного состояния науки; </a:t>
            </a:r>
          </a:p>
          <a:p>
            <a:pPr algn="l"/>
            <a:r>
              <a:rPr lang="ru-RU" sz="2400" dirty="0" smtClean="0"/>
              <a:t>• Содержание теста должно быть комплексным и сбалансированным; </a:t>
            </a:r>
          </a:p>
          <a:p>
            <a:pPr algn="l"/>
            <a:r>
              <a:rPr lang="ru-RU" sz="2400" dirty="0" smtClean="0"/>
              <a:t>• Содержание теста должно быть системным, но, вместе с тем, вариативным. 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851648" cy="1828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Главные требования к  системе компьютерного контроля заключаются в том, что: 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824536"/>
          </a:xfrm>
        </p:spPr>
        <p:txBody>
          <a:bodyPr>
            <a:noAutofit/>
          </a:bodyPr>
          <a:lstStyle/>
          <a:p>
            <a:pPr algn="l"/>
            <a:r>
              <a:rPr lang="ru-RU" sz="1900" dirty="0" smtClean="0"/>
              <a:t>* тестовые вопросы и варианты ответов на них должны быть четкими и понятными по содержанию; </a:t>
            </a:r>
          </a:p>
          <a:p>
            <a:pPr algn="l"/>
            <a:r>
              <a:rPr lang="ru-RU" sz="1900" dirty="0" smtClean="0"/>
              <a:t>* компьютерный тест должен быть простым в использовании;</a:t>
            </a:r>
          </a:p>
          <a:p>
            <a:pPr algn="l"/>
            <a:r>
              <a:rPr lang="ru-RU" sz="1900" dirty="0" smtClean="0"/>
              <a:t>* в тестовую систему должна быть включена оценка степени правильности ответа на каждый заданный обучающемуся вопрос; </a:t>
            </a:r>
          </a:p>
          <a:p>
            <a:pPr algn="l"/>
            <a:r>
              <a:rPr lang="ru-RU" sz="1900" dirty="0" smtClean="0"/>
              <a:t>* тестовых вопросов должно быть настолько много, чтобы совокупность этих вопросов охватывала весь материал, который обучающийся должен усвоить;</a:t>
            </a:r>
          </a:p>
          <a:p>
            <a:pPr algn="l"/>
            <a:r>
              <a:rPr lang="ru-RU" sz="1900" dirty="0" smtClean="0"/>
              <a:t> * вопросы должны подаваться испытуемому в случайном порядке, чтобы исключить возможность механического запоминания их последовательности;</a:t>
            </a:r>
          </a:p>
          <a:p>
            <a:pPr algn="l"/>
            <a:r>
              <a:rPr lang="ru-RU" sz="1900" dirty="0" smtClean="0"/>
              <a:t> * вопросы не должны начинаться с номера или какого-либо символического обозначения для того, чтобы исключить запоминание вопроса по порядку его следования или символу, его обозначающему;</a:t>
            </a:r>
          </a:p>
          <a:p>
            <a:pPr algn="l"/>
            <a:r>
              <a:rPr lang="ru-RU" sz="1900" dirty="0" smtClean="0"/>
              <a:t> * варианты возможных ответов должны следовать так же в случайном порядке; </a:t>
            </a:r>
          </a:p>
          <a:p>
            <a:pPr algn="l"/>
            <a:r>
              <a:rPr lang="ru-RU" sz="1900" dirty="0" smtClean="0"/>
              <a:t>* необходимо проводить учет времени, затраченного на ответы, и ограничивать это время.  </a:t>
            </a:r>
          </a:p>
          <a:p>
            <a:pPr algn="l"/>
            <a:endParaRPr lang="ru-RU" sz="19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72008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Технология   составления теста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04528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 1.     Постановка целей и задач  контроля. </a:t>
            </a:r>
          </a:p>
          <a:p>
            <a:pPr algn="l"/>
            <a:r>
              <a:rPr lang="ru-RU" dirty="0" smtClean="0"/>
              <a:t>2.     Определение целей тестирования:</a:t>
            </a:r>
          </a:p>
          <a:p>
            <a:pPr algn="l"/>
            <a:r>
              <a:rPr lang="ru-RU" dirty="0" smtClean="0"/>
              <a:t> -       обучение (самостоятельный тренинг учащихся);</a:t>
            </a:r>
          </a:p>
          <a:p>
            <a:pPr algn="l"/>
            <a:r>
              <a:rPr lang="ru-RU" dirty="0" smtClean="0"/>
              <a:t> -       текущий контроль знаний  (диагностика усвоения, отдельных тем и разделов);</a:t>
            </a:r>
          </a:p>
          <a:p>
            <a:pPr algn="l"/>
            <a:r>
              <a:rPr lang="ru-RU" dirty="0" smtClean="0"/>
              <a:t> -       рубежный контроль знаний;</a:t>
            </a:r>
          </a:p>
          <a:p>
            <a:pPr algn="l"/>
            <a:r>
              <a:rPr lang="ru-RU" dirty="0" smtClean="0"/>
              <a:t> -       итоговый контроль знаний  (по всей программе). 3. Анализ и систематизация материала. </a:t>
            </a:r>
          </a:p>
          <a:p>
            <a:pPr marL="514350" indent="-514350" algn="l"/>
            <a:r>
              <a:rPr lang="ru-RU" dirty="0" smtClean="0"/>
              <a:t>4.     Разработка таблицы уровня сложности тестовых заданий,  таблицы проверяемых в тесте понятий в соответствии с  заданием. </a:t>
            </a:r>
          </a:p>
          <a:p>
            <a:pPr algn="l"/>
            <a:r>
              <a:rPr lang="ru-RU" dirty="0" smtClean="0"/>
              <a:t>5.     Разработка тестовых заданий.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568952" cy="645333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6.     Экспертиза содержания и формы заданий (рецензирование) и корректировка.</a:t>
            </a:r>
          </a:p>
          <a:p>
            <a:pPr algn="l"/>
            <a:r>
              <a:rPr lang="ru-RU" sz="2400" dirty="0" smtClean="0"/>
              <a:t> 7.     Определение объема  (количества тестовых заданий) в тесте и времени  его выполнения.</a:t>
            </a:r>
          </a:p>
          <a:p>
            <a:pPr algn="l"/>
            <a:r>
              <a:rPr lang="ru-RU" sz="2400" dirty="0" smtClean="0"/>
              <a:t> 8.     Разработка методики тестирования, определение и расчет показателей оценки. Составляется элементарная шкала: количество тестовых заданий предъявленных к выполнению соотнесено с количеством правильных ответов. Определяется диапазон положительной оценки. Количество правильных ответов для получения зачета, оценки хорошо, отлично и т.д.</a:t>
            </a:r>
          </a:p>
          <a:p>
            <a:pPr algn="l"/>
            <a:r>
              <a:rPr lang="ru-RU" sz="2400" dirty="0" smtClean="0"/>
              <a:t> 9.     Апробация теста.</a:t>
            </a:r>
          </a:p>
          <a:p>
            <a:pPr algn="l"/>
            <a:r>
              <a:rPr lang="ru-RU" sz="2400" dirty="0" smtClean="0"/>
              <a:t> 10.      Корректировка и добавление новых заданий для улучшения </a:t>
            </a:r>
            <a:r>
              <a:rPr lang="ru-RU" sz="2400" dirty="0" err="1" smtClean="0"/>
              <a:t>системообразующих</a:t>
            </a:r>
            <a:r>
              <a:rPr lang="ru-RU" sz="2400" dirty="0" smtClean="0"/>
              <a:t> параметров теста на основании результатов апробации.</a:t>
            </a:r>
          </a:p>
          <a:p>
            <a:pPr algn="l"/>
            <a:r>
              <a:rPr lang="ru-RU" sz="2400" dirty="0" smtClean="0"/>
              <a:t> 11.    Формирование окончательного варианта теста.</a:t>
            </a:r>
          </a:p>
          <a:p>
            <a:pPr algn="l"/>
            <a:r>
              <a:rPr lang="ru-RU" sz="2400" dirty="0" smtClean="0"/>
              <a:t> 12.     Разработка инструкций для учащихся.</a:t>
            </a:r>
          </a:p>
          <a:p>
            <a:pPr algn="l"/>
            <a:r>
              <a:rPr lang="ru-RU" sz="2400" dirty="0" smtClean="0"/>
              <a:t> 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410445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400" b="1" dirty="0" smtClean="0"/>
              <a:t>Из опыта работы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4-нче  </a:t>
            </a:r>
            <a:r>
              <a:rPr lang="ru-RU" sz="2000" b="1" dirty="0" err="1" smtClean="0"/>
              <a:t>сыйныф</a:t>
            </a:r>
            <a:endParaRPr lang="ru-RU" sz="2000" b="1" dirty="0" smtClean="0"/>
          </a:p>
          <a:p>
            <a:r>
              <a:rPr lang="ru-RU" sz="2000" b="1" dirty="0" smtClean="0"/>
              <a:t>Рус </a:t>
            </a:r>
            <a:r>
              <a:rPr lang="ru-RU" sz="2000" b="1" dirty="0" err="1"/>
              <a:t>телле</a:t>
            </a:r>
            <a:r>
              <a:rPr lang="ru-RU" sz="2000" b="1" dirty="0"/>
              <a:t> </a:t>
            </a:r>
            <a:r>
              <a:rPr lang="ru-RU" sz="2000" b="1" dirty="0" err="1"/>
              <a:t>укучылар</a:t>
            </a:r>
            <a:r>
              <a:rPr lang="ru-RU" sz="2000" b="1" dirty="0"/>
              <a:t> </a:t>
            </a:r>
            <a:r>
              <a:rPr lang="ru-RU" sz="2000" b="1" dirty="0" err="1"/>
              <a:t>өчен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А1</a:t>
            </a:r>
            <a:r>
              <a:rPr lang="ru-RU" dirty="0" smtClean="0"/>
              <a:t> </a:t>
            </a:r>
            <a:r>
              <a:rPr lang="ru-RU" dirty="0"/>
              <a:t>[</a:t>
            </a:r>
            <a:r>
              <a:rPr lang="ru-RU" i="1" dirty="0"/>
              <a:t>г]</a:t>
            </a:r>
            <a:r>
              <a:rPr lang="ru-RU" dirty="0"/>
              <a:t> </a:t>
            </a:r>
            <a:r>
              <a:rPr lang="ru-RU" dirty="0" err="1"/>
              <a:t>авазы</a:t>
            </a:r>
            <a:r>
              <a:rPr lang="ru-RU" dirty="0"/>
              <a:t> </a:t>
            </a:r>
            <a:r>
              <a:rPr lang="ru-RU" dirty="0" err="1"/>
              <a:t>булган</a:t>
            </a:r>
            <a:r>
              <a:rPr lang="ru-RU" dirty="0"/>
              <a:t> </a:t>
            </a:r>
            <a:r>
              <a:rPr lang="ru-RU" dirty="0" err="1"/>
              <a:t>сүзне табыгыз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гомер</a:t>
            </a:r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унтугыз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игътибар</a:t>
            </a:r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гүзәл</a:t>
            </a:r>
            <a:endParaRPr lang="ru-RU" dirty="0"/>
          </a:p>
          <a:p>
            <a:r>
              <a:rPr lang="ru-RU" b="1" dirty="0"/>
              <a:t>А2 </a:t>
            </a:r>
            <a:r>
              <a:rPr lang="ru-RU" dirty="0" err="1"/>
              <a:t>Җөмләләрнең кайсыларында</a:t>
            </a:r>
            <a:r>
              <a:rPr lang="ru-RU" dirty="0"/>
              <a:t> </a:t>
            </a:r>
            <a:r>
              <a:rPr lang="ru-RU" dirty="0" err="1"/>
              <a:t>нокталар</a:t>
            </a:r>
            <a:r>
              <a:rPr lang="ru-RU" dirty="0"/>
              <a:t> </a:t>
            </a:r>
            <a:r>
              <a:rPr lang="ru-RU" dirty="0" err="1"/>
              <a:t>урынына</a:t>
            </a:r>
            <a:r>
              <a:rPr lang="ru-RU" dirty="0"/>
              <a:t> </a:t>
            </a:r>
            <a:r>
              <a:rPr lang="ru-RU" i="1" dirty="0" err="1"/>
              <a:t>җ</a:t>
            </a:r>
            <a:r>
              <a:rPr lang="ru-RU" dirty="0" err="1"/>
              <a:t> хәрефе языла</a:t>
            </a:r>
            <a:r>
              <a:rPr lang="ru-RU" dirty="0"/>
              <a:t>?</a:t>
            </a:r>
          </a:p>
          <a:p>
            <a:r>
              <a:rPr lang="ru-RU" dirty="0"/>
              <a:t>А) </a:t>
            </a:r>
            <a:r>
              <a:rPr lang="ru-RU" dirty="0" err="1"/>
              <a:t>Авылыбыз</a:t>
            </a:r>
            <a:r>
              <a:rPr lang="ru-RU" dirty="0"/>
              <a:t> </a:t>
            </a:r>
            <a:r>
              <a:rPr lang="ru-RU" dirty="0" err="1"/>
              <a:t>ямь-яшел</a:t>
            </a:r>
            <a:r>
              <a:rPr lang="ru-RU" dirty="0"/>
              <a:t> </a:t>
            </a:r>
            <a:r>
              <a:rPr lang="ru-RU" dirty="0" err="1" smtClean="0"/>
              <a:t>бак...аларга</a:t>
            </a:r>
            <a:r>
              <a:rPr lang="ru-RU" dirty="0" smtClean="0"/>
              <a:t> </a:t>
            </a:r>
            <a:r>
              <a:rPr lang="ru-RU" dirty="0" err="1"/>
              <a:t>күмелгән</a:t>
            </a:r>
            <a:r>
              <a:rPr lang="ru-RU" dirty="0"/>
              <a:t>.</a:t>
            </a:r>
          </a:p>
          <a:p>
            <a:r>
              <a:rPr lang="ru-RU" dirty="0"/>
              <a:t>Ә) </a:t>
            </a:r>
            <a:r>
              <a:rPr lang="ru-RU" dirty="0" err="1"/>
              <a:t>Әбиемнең </a:t>
            </a:r>
            <a:r>
              <a:rPr lang="ru-RU" dirty="0" err="1" smtClean="0"/>
              <a:t>...ебиләре </a:t>
            </a:r>
            <a:r>
              <a:rPr lang="ru-RU" dirty="0" err="1"/>
              <a:t>сап-сары</a:t>
            </a:r>
            <a:r>
              <a:rPr lang="ru-RU" dirty="0"/>
              <a:t>.</a:t>
            </a:r>
          </a:p>
          <a:p>
            <a:r>
              <a:rPr lang="ru-RU" dirty="0"/>
              <a:t>Б) </a:t>
            </a:r>
            <a:r>
              <a:rPr lang="ru-RU" dirty="0" err="1"/>
              <a:t>Соңгы елларда</a:t>
            </a:r>
            <a:r>
              <a:rPr lang="ru-RU" dirty="0"/>
              <a:t> </a:t>
            </a:r>
            <a:r>
              <a:rPr lang="ru-RU" dirty="0" err="1"/>
              <a:t>яшьләр и...тимагый</a:t>
            </a:r>
            <a:r>
              <a:rPr lang="ru-RU" dirty="0"/>
              <a:t> </a:t>
            </a:r>
            <a:r>
              <a:rPr lang="ru-RU" dirty="0" err="1"/>
              <a:t>тормышта</a:t>
            </a:r>
            <a:r>
              <a:rPr lang="ru-RU" dirty="0"/>
              <a:t> актив </a:t>
            </a:r>
            <a:r>
              <a:rPr lang="ru-RU" dirty="0" err="1"/>
              <a:t>катнашалар</a:t>
            </a:r>
            <a:r>
              <a:rPr lang="ru-RU" dirty="0"/>
              <a:t>.</a:t>
            </a:r>
          </a:p>
          <a:p>
            <a:r>
              <a:rPr lang="ru-RU" dirty="0"/>
              <a:t>В)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сүзләрне </a:t>
            </a:r>
            <a:r>
              <a:rPr lang="ru-RU" dirty="0" err="1" smtClean="0"/>
              <a:t>тәр</a:t>
            </a:r>
            <a:r>
              <a:rPr lang="ru-RU" dirty="0" smtClean="0"/>
              <a:t>...</a:t>
            </a:r>
            <a:r>
              <a:rPr lang="ru-RU" dirty="0" err="1" smtClean="0"/>
              <a:t>емә </a:t>
            </a:r>
            <a:r>
              <a:rPr lang="ru-RU" dirty="0" err="1"/>
              <a:t>итеп</a:t>
            </a:r>
            <a:r>
              <a:rPr lang="ru-RU" dirty="0"/>
              <a:t> </a:t>
            </a:r>
            <a:r>
              <a:rPr lang="ru-RU" dirty="0" err="1"/>
              <a:t>язарга</a:t>
            </a:r>
            <a:r>
              <a:rPr lang="ru-RU" dirty="0"/>
              <a:t> </a:t>
            </a:r>
            <a:r>
              <a:rPr lang="ru-RU" dirty="0" err="1"/>
              <a:t>кирәк</a:t>
            </a:r>
            <a:r>
              <a:rPr lang="ru-RU" dirty="0"/>
              <a:t>.</a:t>
            </a:r>
          </a:p>
          <a:p>
            <a:r>
              <a:rPr lang="ru-RU" dirty="0"/>
              <a:t>1) Ә,В</a:t>
            </a:r>
          </a:p>
          <a:p>
            <a:r>
              <a:rPr lang="ru-RU" dirty="0"/>
              <a:t>2) А,Ә</a:t>
            </a:r>
          </a:p>
          <a:p>
            <a:r>
              <a:rPr lang="ru-RU" dirty="0"/>
              <a:t>3) А,Б</a:t>
            </a:r>
          </a:p>
          <a:p>
            <a:r>
              <a:rPr lang="ru-RU" dirty="0"/>
              <a:t>4) Б,В</a:t>
            </a:r>
          </a:p>
          <a:p>
            <a:r>
              <a:rPr lang="ru-RU" b="1" dirty="0"/>
              <a:t>АЗ</a:t>
            </a:r>
            <a:r>
              <a:rPr lang="ru-RU" dirty="0"/>
              <a:t> </a:t>
            </a:r>
            <a:r>
              <a:rPr lang="ru-RU" dirty="0" err="1"/>
              <a:t>Кайсы</a:t>
            </a:r>
            <a:r>
              <a:rPr lang="ru-RU" dirty="0"/>
              <a:t> </a:t>
            </a:r>
            <a:r>
              <a:rPr lang="ru-RU" dirty="0" err="1"/>
              <a:t>рәттәге сүзләрнең барысында</a:t>
            </a:r>
            <a:r>
              <a:rPr lang="ru-RU" dirty="0"/>
              <a:t> да </a:t>
            </a:r>
            <a:r>
              <a:rPr lang="ru-RU" dirty="0" err="1"/>
              <a:t>нокталар</a:t>
            </a:r>
            <a:r>
              <a:rPr lang="ru-RU" dirty="0"/>
              <a:t> </a:t>
            </a:r>
            <a:r>
              <a:rPr lang="ru-RU" dirty="0" err="1"/>
              <a:t>урынына</a:t>
            </a:r>
            <a:r>
              <a:rPr lang="ru-RU" dirty="0"/>
              <a:t>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үк хәреф языла</a:t>
            </a:r>
            <a:r>
              <a:rPr lang="ru-RU" dirty="0"/>
              <a:t>?</a:t>
            </a:r>
          </a:p>
          <a:p>
            <a:r>
              <a:rPr lang="ru-RU" dirty="0"/>
              <a:t>1) </a:t>
            </a:r>
            <a:r>
              <a:rPr lang="ru-RU" dirty="0" err="1"/>
              <a:t>Бөг</a:t>
            </a:r>
            <a:r>
              <a:rPr lang="ru-RU" dirty="0"/>
              <a:t>...</a:t>
            </a:r>
            <a:r>
              <a:rPr lang="ru-RU" dirty="0" err="1"/>
              <a:t>лмә</a:t>
            </a:r>
            <a:r>
              <a:rPr lang="ru-RU" dirty="0"/>
              <a:t>, </a:t>
            </a:r>
            <a:r>
              <a:rPr lang="ru-RU" dirty="0" err="1"/>
              <a:t>Арч</a:t>
            </a:r>
            <a:r>
              <a:rPr lang="ru-RU" dirty="0"/>
              <a:t>..., </a:t>
            </a:r>
            <a:r>
              <a:rPr lang="ru-RU" dirty="0" err="1"/>
              <a:t>Тәт</a:t>
            </a:r>
            <a:r>
              <a:rPr lang="ru-RU" dirty="0"/>
              <a:t>...</a:t>
            </a:r>
            <a:r>
              <a:rPr lang="ru-RU" dirty="0" err="1"/>
              <a:t>ш</a:t>
            </a:r>
            <a:r>
              <a:rPr lang="ru-RU" dirty="0"/>
              <a:t>; 2) Чиста..., </a:t>
            </a:r>
            <a:r>
              <a:rPr lang="ru-RU" dirty="0" err="1"/>
              <a:t>Питр</a:t>
            </a:r>
            <a:r>
              <a:rPr lang="ru-RU" dirty="0"/>
              <a:t>...ч, </a:t>
            </a:r>
            <a:r>
              <a:rPr lang="ru-RU" dirty="0" err="1"/>
              <a:t>Бу</a:t>
            </a:r>
            <a:r>
              <a:rPr lang="ru-RU" dirty="0"/>
              <a:t>...; 3) </a:t>
            </a:r>
            <a:r>
              <a:rPr lang="ru-RU" dirty="0" err="1"/>
              <a:t>Осл</a:t>
            </a:r>
            <a:r>
              <a:rPr lang="ru-RU" dirty="0"/>
              <a:t>...</a:t>
            </a:r>
            <a:r>
              <a:rPr lang="ru-RU" dirty="0" err="1"/>
              <a:t>н</a:t>
            </a:r>
            <a:r>
              <a:rPr lang="ru-RU" dirty="0"/>
              <a:t>, </a:t>
            </a:r>
            <a:r>
              <a:rPr lang="ru-RU" dirty="0" err="1"/>
              <a:t>Биект</a:t>
            </a:r>
            <a:r>
              <a:rPr lang="ru-RU" dirty="0"/>
              <a:t>...у, </a:t>
            </a:r>
            <a:r>
              <a:rPr lang="ru-RU" dirty="0" err="1"/>
              <a:t>М...мадыш</a:t>
            </a:r>
            <a:r>
              <a:rPr lang="ru-RU" dirty="0"/>
              <a:t>; 4) </a:t>
            </a:r>
            <a:r>
              <a:rPr lang="ru-RU" dirty="0" err="1"/>
              <a:t>Әлм</a:t>
            </a:r>
            <a:r>
              <a:rPr lang="ru-RU" dirty="0"/>
              <a:t>...т, </a:t>
            </a:r>
            <a:r>
              <a:rPr lang="ru-RU" dirty="0" err="1"/>
              <a:t>Алаб</a:t>
            </a:r>
            <a:r>
              <a:rPr lang="ru-RU" dirty="0"/>
              <a:t>...га, </a:t>
            </a:r>
            <a:r>
              <a:rPr lang="ru-RU" dirty="0" err="1"/>
              <a:t>Әлк...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А4 </a:t>
            </a:r>
            <a:r>
              <a:rPr lang="ru-RU" dirty="0" err="1"/>
              <a:t>Хаталы</a:t>
            </a:r>
            <a:r>
              <a:rPr lang="ru-RU" dirty="0"/>
              <a:t> </a:t>
            </a:r>
            <a:r>
              <a:rPr lang="ru-RU" dirty="0" err="1"/>
              <a:t>сүзне табыгыз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рәсем</a:t>
            </a:r>
            <a:endParaRPr lang="ru-RU" dirty="0"/>
          </a:p>
          <a:p>
            <a:r>
              <a:rPr lang="ru-RU" dirty="0"/>
              <a:t>2)</a:t>
            </a:r>
            <a:r>
              <a:rPr lang="ru-RU" dirty="0" err="1"/>
              <a:t>кисәкчә</a:t>
            </a:r>
            <a:endParaRPr lang="ru-RU" dirty="0"/>
          </a:p>
          <a:p>
            <a:r>
              <a:rPr lang="ru-RU" dirty="0"/>
              <a:t>3)</a:t>
            </a:r>
            <a:r>
              <a:rPr lang="ru-RU" dirty="0" err="1"/>
              <a:t>түгәрәк</a:t>
            </a:r>
            <a:endParaRPr lang="ru-RU" dirty="0"/>
          </a:p>
          <a:p>
            <a:r>
              <a:rPr lang="ru-RU" dirty="0"/>
              <a:t>4)</a:t>
            </a:r>
            <a:r>
              <a:rPr lang="ru-RU" dirty="0" err="1"/>
              <a:t>сәяһәт</a:t>
            </a:r>
            <a:endParaRPr lang="ru-RU" dirty="0"/>
          </a:p>
          <a:p>
            <a:r>
              <a:rPr lang="ru-RU" b="1" dirty="0"/>
              <a:t>А5</a:t>
            </a:r>
            <a:r>
              <a:rPr lang="ru-RU" dirty="0"/>
              <a:t> </a:t>
            </a:r>
            <a:r>
              <a:rPr lang="ru-RU" dirty="0" err="1"/>
              <a:t>Орфографик</a:t>
            </a:r>
            <a:r>
              <a:rPr lang="ru-RU" dirty="0"/>
              <a:t> </a:t>
            </a:r>
            <a:r>
              <a:rPr lang="ru-RU" dirty="0" err="1"/>
              <a:t>хаталы</a:t>
            </a:r>
            <a:r>
              <a:rPr lang="ru-RU" dirty="0"/>
              <a:t> </a:t>
            </a:r>
            <a:r>
              <a:rPr lang="ru-RU" dirty="0" err="1"/>
              <a:t>җөмләне табыгыз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Әңгәмәдәшегезгә һәрвакыт игътибарлы</a:t>
            </a:r>
            <a:r>
              <a:rPr lang="ru-RU" dirty="0"/>
              <a:t> </a:t>
            </a:r>
            <a:r>
              <a:rPr lang="ru-RU" dirty="0" err="1"/>
              <a:t>булыгыз</a:t>
            </a:r>
            <a:r>
              <a:rPr lang="ru-RU" dirty="0"/>
              <a:t>.</a:t>
            </a:r>
          </a:p>
          <a:p>
            <a:r>
              <a:rPr lang="ru-RU" dirty="0"/>
              <a:t>2) Без </a:t>
            </a:r>
            <a:r>
              <a:rPr lang="ru-RU" dirty="0" err="1"/>
              <a:t>атнаны</a:t>
            </a:r>
            <a:r>
              <a:rPr lang="ru-RU" dirty="0"/>
              <a:t> </a:t>
            </a:r>
            <a:r>
              <a:rPr lang="ru-RU" dirty="0" err="1"/>
              <a:t>ике</a:t>
            </a:r>
            <a:r>
              <a:rPr lang="ru-RU" dirty="0"/>
              <a:t> </a:t>
            </a:r>
            <a:r>
              <a:rPr lang="ru-RU" dirty="0" err="1"/>
              <a:t>тапкыр</a:t>
            </a:r>
            <a:r>
              <a:rPr lang="ru-RU" dirty="0"/>
              <a:t> </a:t>
            </a:r>
            <a:r>
              <a:rPr lang="ru-RU" dirty="0" err="1"/>
              <a:t>дустым</a:t>
            </a:r>
            <a:r>
              <a:rPr lang="ru-RU" dirty="0"/>
              <a:t> </a:t>
            </a:r>
            <a:r>
              <a:rPr lang="ru-RU" dirty="0" err="1"/>
              <a:t>белән бию</a:t>
            </a:r>
            <a:r>
              <a:rPr lang="ru-RU" dirty="0"/>
              <a:t> </a:t>
            </a:r>
            <a:r>
              <a:rPr lang="ru-RU" dirty="0" err="1"/>
              <a:t>түгәрәгенә йорибез</a:t>
            </a:r>
            <a:r>
              <a:rPr lang="ru-RU" dirty="0"/>
              <a:t>.</a:t>
            </a:r>
          </a:p>
          <a:p>
            <a:r>
              <a:rPr lang="ru-RU" dirty="0"/>
              <a:t>3) </a:t>
            </a:r>
            <a:r>
              <a:rPr lang="ru-RU" dirty="0" err="1"/>
              <a:t>Билгеле</a:t>
            </a:r>
            <a:r>
              <a:rPr lang="ru-RU" dirty="0"/>
              <a:t> </a:t>
            </a:r>
            <a:r>
              <a:rPr lang="ru-RU" dirty="0" err="1"/>
              <a:t>булганча</a:t>
            </a:r>
            <a:r>
              <a:rPr lang="ru-RU" dirty="0"/>
              <a:t>, ел </a:t>
            </a:r>
            <a:r>
              <a:rPr lang="ru-RU" dirty="0" err="1"/>
              <a:t>саен</a:t>
            </a:r>
            <a:r>
              <a:rPr lang="ru-RU" dirty="0"/>
              <a:t> </a:t>
            </a:r>
            <a:r>
              <a:rPr lang="ru-RU" dirty="0" err="1"/>
              <a:t>башкалабызда</a:t>
            </a:r>
            <a:r>
              <a:rPr lang="ru-RU" dirty="0"/>
              <a:t> </a:t>
            </a:r>
            <a:r>
              <a:rPr lang="ru-RU" dirty="0" err="1"/>
              <a:t>халыкара</a:t>
            </a:r>
            <a:r>
              <a:rPr lang="ru-RU" dirty="0"/>
              <a:t> </a:t>
            </a:r>
            <a:r>
              <a:rPr lang="ru-RU" dirty="0" err="1"/>
              <a:t>фестивальләр үткәрелә</a:t>
            </a:r>
            <a:r>
              <a:rPr lang="ru-RU" dirty="0"/>
              <a:t>.</a:t>
            </a:r>
          </a:p>
          <a:p>
            <a:r>
              <a:rPr lang="ru-RU" dirty="0"/>
              <a:t>4) </a:t>
            </a:r>
            <a:r>
              <a:rPr lang="ru-RU" dirty="0" err="1"/>
              <a:t>Иртәнге сәгать алтыда</a:t>
            </a:r>
            <a:r>
              <a:rPr lang="ru-RU" dirty="0"/>
              <a:t> </a:t>
            </a: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мәктәп янында</a:t>
            </a:r>
            <a:r>
              <a:rPr lang="ru-RU" dirty="0"/>
              <a:t> </a:t>
            </a:r>
            <a:r>
              <a:rPr lang="ru-RU" dirty="0" err="1"/>
              <a:t>җыелдылар</a:t>
            </a:r>
            <a:r>
              <a:rPr lang="ru-RU" dirty="0"/>
              <a:t>.</a:t>
            </a:r>
          </a:p>
          <a:p>
            <a:r>
              <a:rPr lang="ru-RU" b="1" dirty="0"/>
              <a:t>А6</a:t>
            </a:r>
            <a:r>
              <a:rPr lang="ru-RU" dirty="0"/>
              <a:t> </a:t>
            </a:r>
            <a:r>
              <a:rPr lang="ru-RU" dirty="0" err="1"/>
              <a:t>Әйтелеше белән язылышы</a:t>
            </a:r>
            <a:r>
              <a:rPr lang="ru-RU" dirty="0"/>
              <a:t> туры </a:t>
            </a:r>
            <a:r>
              <a:rPr lang="ru-RU" dirty="0" err="1"/>
              <a:t>килмәгән сүзне табыгыз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көндезге</a:t>
            </a:r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җәйге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кышкы</a:t>
            </a:r>
            <a:endParaRPr lang="ru-RU" dirty="0"/>
          </a:p>
          <a:p>
            <a:r>
              <a:rPr lang="ru-RU" dirty="0"/>
              <a:t>4) кичке</a:t>
            </a:r>
          </a:p>
          <a:p>
            <a:r>
              <a:rPr lang="ru-RU" b="1" dirty="0"/>
              <a:t>А7 </a:t>
            </a:r>
            <a:r>
              <a:rPr lang="ru-RU" dirty="0" err="1"/>
              <a:t>Тезмә сүзне табыгыз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әфлисун</a:t>
            </a:r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беренчелек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ат</a:t>
            </a:r>
            <a:r>
              <a:rPr lang="ru-RU" dirty="0"/>
              <a:t> </a:t>
            </a:r>
            <a:r>
              <a:rPr lang="ru-RU" dirty="0" err="1"/>
              <a:t>чабышы</a:t>
            </a:r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тамашачы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А8</a:t>
            </a:r>
            <a:r>
              <a:rPr lang="ru-RU" dirty="0"/>
              <a:t> </a:t>
            </a:r>
            <a:r>
              <a:rPr lang="ru-RU" dirty="0" err="1"/>
              <a:t>Кушма</a:t>
            </a:r>
            <a:r>
              <a:rPr lang="ru-RU" dirty="0"/>
              <a:t> </a:t>
            </a:r>
            <a:r>
              <a:rPr lang="ru-RU" dirty="0" err="1"/>
              <a:t>сүзне табыгыз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исәп-хисап</a:t>
            </a:r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кулъяулык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тәрбияче</a:t>
            </a:r>
            <a:endParaRPr lang="ru-RU" dirty="0"/>
          </a:p>
          <a:p>
            <a:r>
              <a:rPr lang="ru-RU" dirty="0"/>
              <a:t>4) язу </a:t>
            </a:r>
            <a:r>
              <a:rPr lang="ru-RU" dirty="0" err="1"/>
              <a:t>өстәле</a:t>
            </a:r>
            <a:endParaRPr lang="ru-RU" dirty="0"/>
          </a:p>
          <a:p>
            <a:r>
              <a:rPr lang="ru-RU" b="1" dirty="0" smtClean="0"/>
              <a:t>А9</a:t>
            </a:r>
            <a:r>
              <a:rPr lang="ru-RU" dirty="0" smtClean="0"/>
              <a:t> </a:t>
            </a:r>
            <a:r>
              <a:rPr lang="ru-RU" dirty="0" err="1"/>
              <a:t>Сүзтезмәнең дөрес тәрҗемәсен табыгыз</a:t>
            </a:r>
            <a:r>
              <a:rPr lang="ru-RU" dirty="0"/>
              <a:t>:</a:t>
            </a:r>
            <a:br>
              <a:rPr lang="ru-RU" dirty="0"/>
            </a:br>
            <a:r>
              <a:rPr lang="ru-RU" i="1" dirty="0"/>
              <a:t>Любить искренне</a:t>
            </a:r>
            <a:endParaRPr lang="ru-RU" dirty="0"/>
          </a:p>
          <a:p>
            <a:r>
              <a:rPr lang="ru-RU" dirty="0"/>
              <a:t>1) </a:t>
            </a:r>
            <a:r>
              <a:rPr lang="ru-RU" dirty="0" err="1"/>
              <a:t>ихлас</a:t>
            </a:r>
            <a:r>
              <a:rPr lang="ru-RU" dirty="0"/>
              <a:t> </a:t>
            </a:r>
            <a:r>
              <a:rPr lang="ru-RU" dirty="0" err="1"/>
              <a:t>яратырга</a:t>
            </a:r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кешеләрне яратырга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чынлап</a:t>
            </a:r>
            <a:r>
              <a:rPr lang="ru-RU" dirty="0"/>
              <a:t> </a:t>
            </a:r>
            <a:r>
              <a:rPr lang="ru-RU" dirty="0" err="1"/>
              <a:t>ярат</a:t>
            </a:r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яраткан</a:t>
            </a:r>
            <a:r>
              <a:rPr lang="ru-RU" dirty="0"/>
              <a:t> </a:t>
            </a:r>
            <a:r>
              <a:rPr lang="ru-RU" dirty="0" err="1"/>
              <a:t>кешем</a:t>
            </a:r>
            <a:endParaRPr lang="ru-RU" dirty="0"/>
          </a:p>
          <a:p>
            <a:r>
              <a:rPr lang="ru-RU" b="1" dirty="0" smtClean="0"/>
              <a:t>А10 </a:t>
            </a:r>
            <a:r>
              <a:rPr lang="ru-RU" dirty="0" err="1" smtClean="0"/>
              <a:t>Кайсы</a:t>
            </a:r>
            <a:r>
              <a:rPr lang="ru-RU" dirty="0" smtClean="0"/>
              <a:t> </a:t>
            </a:r>
            <a:r>
              <a:rPr lang="ru-RU" dirty="0" err="1"/>
              <a:t>җөмләдәге сүзгә </a:t>
            </a:r>
            <a:r>
              <a:rPr lang="ru-RU" i="1" dirty="0"/>
              <a:t>-</a:t>
            </a:r>
            <a:r>
              <a:rPr lang="ru-RU" i="1" dirty="0" err="1"/>
              <a:t>нан</a:t>
            </a:r>
            <a:r>
              <a:rPr lang="ru-RU" i="1" dirty="0"/>
              <a:t> </a:t>
            </a:r>
            <a:r>
              <a:rPr lang="ru-RU" dirty="0" err="1"/>
              <a:t>кушымчасы</a:t>
            </a:r>
            <a:r>
              <a:rPr lang="ru-RU" dirty="0"/>
              <a:t> </a:t>
            </a:r>
            <a:r>
              <a:rPr lang="ru-RU" dirty="0" err="1"/>
              <a:t>ялгана</a:t>
            </a:r>
            <a:r>
              <a:rPr lang="ru-RU" dirty="0"/>
              <a:t>?</a:t>
            </a:r>
          </a:p>
          <a:p>
            <a:r>
              <a:rPr lang="ru-RU" dirty="0"/>
              <a:t>1) </a:t>
            </a:r>
            <a:r>
              <a:rPr lang="ru-RU" dirty="0" err="1"/>
              <a:t>Җәен укучылар</a:t>
            </a:r>
            <a:r>
              <a:rPr lang="ru-RU" dirty="0"/>
              <a:t> </a:t>
            </a:r>
            <a:r>
              <a:rPr lang="ru-RU" dirty="0" err="1"/>
              <a:t>мәктәп бакчасы</a:t>
            </a:r>
            <a:r>
              <a:rPr lang="ru-RU" dirty="0"/>
              <a:t>... </a:t>
            </a:r>
            <a:r>
              <a:rPr lang="ru-RU" dirty="0" err="1"/>
              <a:t>эшләделәр.</a:t>
            </a:r>
            <a:endParaRPr lang="ru-RU" dirty="0"/>
          </a:p>
          <a:p>
            <a:r>
              <a:rPr lang="ru-RU" dirty="0"/>
              <a:t>2) Без </a:t>
            </a:r>
            <a:r>
              <a:rPr lang="ru-RU" dirty="0" err="1"/>
              <a:t>шушы</a:t>
            </a:r>
            <a:r>
              <a:rPr lang="ru-RU" dirty="0"/>
              <a:t> </a:t>
            </a:r>
            <a:r>
              <a:rPr lang="ru-RU" dirty="0" err="1"/>
              <a:t>йорт</a:t>
            </a:r>
            <a:r>
              <a:rPr lang="ru-RU" dirty="0"/>
              <a:t>... </a:t>
            </a:r>
            <a:r>
              <a:rPr lang="ru-RU" dirty="0" err="1"/>
              <a:t>яшибез</a:t>
            </a:r>
            <a:r>
              <a:rPr lang="ru-RU" dirty="0"/>
              <a:t>.</a:t>
            </a:r>
          </a:p>
          <a:p>
            <a:r>
              <a:rPr lang="ru-RU" dirty="0"/>
              <a:t>3) Мин </a:t>
            </a:r>
            <a:r>
              <a:rPr lang="ru-RU" dirty="0" err="1"/>
              <a:t>алман</a:t>
            </a:r>
            <a:r>
              <a:rPr lang="ru-RU" dirty="0"/>
              <a:t> </a:t>
            </a:r>
            <a:r>
              <a:rPr lang="ru-RU" dirty="0" err="1"/>
              <a:t>дусларым</a:t>
            </a:r>
            <a:r>
              <a:rPr lang="ru-RU" dirty="0"/>
              <a:t>... хат </a:t>
            </a:r>
            <a:r>
              <a:rPr lang="ru-RU" dirty="0" err="1"/>
              <a:t>алдым</a:t>
            </a:r>
            <a:r>
              <a:rPr lang="ru-RU" dirty="0"/>
              <a:t>.</a:t>
            </a:r>
          </a:p>
          <a:p>
            <a:r>
              <a:rPr lang="ru-RU" dirty="0"/>
              <a:t>4) </a:t>
            </a:r>
            <a:r>
              <a:rPr lang="ru-RU" dirty="0" err="1"/>
              <a:t>Иртән </a:t>
            </a:r>
            <a:r>
              <a:rPr lang="ru-RU" dirty="0"/>
              <a:t>мин </a:t>
            </a:r>
            <a:r>
              <a:rPr lang="ru-RU" dirty="0" err="1"/>
              <a:t>укырга</a:t>
            </a:r>
            <a:r>
              <a:rPr lang="ru-RU" dirty="0"/>
              <a:t> </a:t>
            </a:r>
            <a:r>
              <a:rPr lang="ru-RU" dirty="0" err="1"/>
              <a:t>китәм</a:t>
            </a:r>
            <a:r>
              <a:rPr lang="ru-RU" dirty="0"/>
              <a:t>, </a:t>
            </a:r>
            <a:r>
              <a:rPr lang="ru-RU" dirty="0" err="1"/>
              <a:t>ә әнием эш</a:t>
            </a:r>
            <a:r>
              <a:rPr lang="ru-RU" dirty="0"/>
              <a:t>... бара.</a:t>
            </a:r>
          </a:p>
          <a:p>
            <a:r>
              <a:rPr lang="ru-RU" b="1" dirty="0" smtClean="0"/>
              <a:t>А11</a:t>
            </a:r>
            <a:r>
              <a:rPr lang="ru-RU" dirty="0" smtClean="0"/>
              <a:t> </a:t>
            </a:r>
            <a:r>
              <a:rPr lang="ru-RU" dirty="0" err="1"/>
              <a:t>Кайсы</a:t>
            </a:r>
            <a:r>
              <a:rPr lang="ru-RU" dirty="0"/>
              <a:t> </a:t>
            </a:r>
            <a:r>
              <a:rPr lang="ru-RU" dirty="0" err="1"/>
              <a:t>раслау</a:t>
            </a:r>
            <a:r>
              <a:rPr lang="ru-RU" dirty="0"/>
              <a:t> </a:t>
            </a:r>
            <a:r>
              <a:rPr lang="ru-RU" dirty="0" err="1"/>
              <a:t>дөрес түгел</a:t>
            </a:r>
            <a:r>
              <a:rPr lang="ru-RU" dirty="0"/>
              <a:t>?</a:t>
            </a:r>
          </a:p>
          <a:p>
            <a:r>
              <a:rPr lang="ru-RU" dirty="0"/>
              <a:t>1) </a:t>
            </a:r>
            <a:r>
              <a:rPr lang="ru-RU" i="1" dirty="0" err="1"/>
              <a:t>Әниемә</a:t>
            </a:r>
            <a:r>
              <a:rPr lang="ru-RU" dirty="0" err="1"/>
              <a:t> сүзендә </a:t>
            </a:r>
            <a:r>
              <a:rPr lang="ru-RU" dirty="0"/>
              <a:t>6 </a:t>
            </a:r>
            <a:r>
              <a:rPr lang="ru-RU" dirty="0" err="1"/>
              <a:t>аваз</a:t>
            </a:r>
            <a:r>
              <a:rPr lang="ru-RU" dirty="0"/>
              <a:t> бар.</a:t>
            </a:r>
          </a:p>
          <a:p>
            <a:r>
              <a:rPr lang="ru-RU" dirty="0"/>
              <a:t>2) </a:t>
            </a:r>
            <a:r>
              <a:rPr lang="ru-RU" i="1" dirty="0" err="1"/>
              <a:t>Кызыграк</a:t>
            </a:r>
            <a:r>
              <a:rPr lang="ru-RU" dirty="0"/>
              <a:t> </a:t>
            </a:r>
            <a:r>
              <a:rPr lang="ru-RU" dirty="0" err="1"/>
              <a:t>сүзендә </a:t>
            </a:r>
            <a:r>
              <a:rPr lang="ru-RU" dirty="0"/>
              <a:t>8 </a:t>
            </a:r>
            <a:r>
              <a:rPr lang="ru-RU" dirty="0" err="1"/>
              <a:t>аваз</a:t>
            </a:r>
            <a:r>
              <a:rPr lang="ru-RU" dirty="0"/>
              <a:t> бар.</a:t>
            </a:r>
          </a:p>
          <a:p>
            <a:r>
              <a:rPr lang="ru-RU" dirty="0"/>
              <a:t>3) </a:t>
            </a:r>
            <a:r>
              <a:rPr lang="ru-RU" i="1" dirty="0" err="1"/>
              <a:t>Дәвам итегез</a:t>
            </a:r>
            <a:r>
              <a:rPr lang="ru-RU" dirty="0"/>
              <a:t> </a:t>
            </a:r>
            <a:r>
              <a:rPr lang="ru-RU" dirty="0" err="1"/>
              <a:t>сүзендә </a:t>
            </a:r>
            <a:r>
              <a:rPr lang="ru-RU" dirty="0"/>
              <a:t>11 </a:t>
            </a:r>
            <a:r>
              <a:rPr lang="ru-RU" dirty="0" err="1"/>
              <a:t>аваз</a:t>
            </a:r>
            <a:r>
              <a:rPr lang="ru-RU" dirty="0"/>
              <a:t> бар.</a:t>
            </a:r>
          </a:p>
          <a:p>
            <a:r>
              <a:rPr lang="ru-RU" dirty="0"/>
              <a:t>4) </a:t>
            </a:r>
            <a:r>
              <a:rPr lang="ru-RU" i="1" dirty="0" err="1"/>
              <a:t>Кайдан</a:t>
            </a:r>
            <a:r>
              <a:rPr lang="ru-RU" dirty="0"/>
              <a:t> </a:t>
            </a:r>
            <a:r>
              <a:rPr lang="ru-RU" dirty="0" err="1"/>
              <a:t>сүзендә </a:t>
            </a:r>
            <a:r>
              <a:rPr lang="ru-RU" dirty="0"/>
              <a:t>6 </a:t>
            </a:r>
            <a:r>
              <a:rPr lang="ru-RU" dirty="0" err="1"/>
              <a:t>аваз</a:t>
            </a:r>
            <a:r>
              <a:rPr lang="ru-RU" dirty="0"/>
              <a:t> бар.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34284" y="-1064152"/>
            <a:ext cx="8234455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1-вариант</a:t>
            </a:r>
            <a:endParaRPr lang="tt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правильный перевод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икенче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два; б) вдвоем; в) второй.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Переведи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өйләргә телим;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б)татар теле түгәрәге;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в)эшли башлады;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укырга ярый;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3)Образуй названия профессии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Бакча, балык, китапханә.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4)Подбери антоним 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көлә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китә; б) бирде; в) елый; г) күңелсез.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5)Постав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вместо точек подходящие по смыслу глаголы (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килә, килде, килер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Кичә безгә әби ...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б)Бүген безгә кунак...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Тиздән кара каргалар...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6)Подбери синоним к слову 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</a:t>
            </a: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а)зур;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б)кечкенә;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күп;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Г)җылы. </a:t>
            </a: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377969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Вставь пропущенные буквы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хм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8)Найди окончания настоя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щего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времени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а)-ган, -гән,-кан,-кән;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б)-а, -ә,-ый,-и;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в)-чы, -че;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г)-ма, -мә.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9)Менә яз җитте. Кояш җылыта. Кар эри. Елгада боз ага. Җылы яктан кошлар кайта.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а)Выпиши слова отвечаю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вопрос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әрсә?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б)Выпиши глаголы. Определи время.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10)Напиши о Татарстане.</a:t>
            </a: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4401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Тестирование как форма контроля знаний учащихся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52928" cy="45365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Важным звеном процесса обучения является контроль знаний и умений обучающихся. Постепенный переход от традиционных форм контроля и оценивания знаний к компьютерному тестированию отвечает духу времени и общей концепции модернизации и компьютеризации российской системы образования.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Тест (</a:t>
            </a:r>
            <a:r>
              <a:rPr lang="ru-RU" dirty="0" err="1" smtClean="0"/>
              <a:t>test</a:t>
            </a:r>
            <a:r>
              <a:rPr lang="ru-RU" dirty="0" smtClean="0"/>
              <a:t> (англ.) – испытание, проверка, проба, мерило, критерий, опыт) – краткое стандартизированное испытание, в результате которого делается попытка оценить тот или иной процесс.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1608612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вариант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1)Найди прави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льн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перевод 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өчебез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а)втроем; б) три; в)третий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2)Переведи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эшләргә телим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б)математика түгәрәге;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уйный башлады;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үсәргә ярый.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3)Образуй названия профессии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Нефт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язу, укыту.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4)Подбери антоним к слову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китә; б) бирде; в) елый; г) күңелсез.</a:t>
            </a: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-475005"/>
            <a:ext cx="9144000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5)Постав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вместо точек подходящие по смыслу глаголы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кайта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кайтты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кайтыр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Кичә Ләләнең әтисе фронттан...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б)Бүген Ләләнең әтисе фронттан...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Тиздән Ләләнең әтисе фронттан...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6)Подбери синоним к слову 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салкын</a:t>
            </a:r>
            <a:endParaRPr kumimoji="0" lang="tt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а)зур;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б)кечкенә;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күп;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г)җылы.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Вставь пропущенные буквы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Шә...әр, д...үл...т, таб...г...ать, шаг...йрь, Б...гелмә, С...ембикә.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8)Найди окончания пршедшего времени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а)-ган, -гән,-кан,-кән;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б)-а, -ә,-ый,-и;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в)-чы, -че;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г)-ма, -мә.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9)Азат Казан шәһәрендә яши. Аның әтисе заводта  эшли. Кичә мәктәптә укулар бетте. Азат авылга кайтыр.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а)Выпиши слова отвечаю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вопрос </a:t>
            </a:r>
            <a:r>
              <a:rPr kumimoji="0" lang="tt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кем?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б)Выпиши глаголы. Определи время.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10)Напиши про лето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954812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 результатом своей деятельности, я считаю, получение детьми прочных знаний, умений, навыков по татарскому языку и литературе. Умение их применять на практике. Обучение будет успешным, если знания, умения, навыки усваиваются учащимися в строгой последовательности, постепенно в порядке возрастающей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сложности , чтобы школьник поднимался по ступеням, от простого к сложному.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785283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уроке разные формы компьютерного тестирования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процессе обучения, способствует повышению интереса к изучаемому предмету, создает необходимый эмоциональный настрой на уроке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помогает выявить и устранить пробелы в знаниях, формирует стремление развить свои способности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851648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Функции тестирования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24936" cy="468052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Тестирование в педагогике выполняет три основные взаимосвязанные функции: диагностическую, обучающую и воспитательную: </a:t>
            </a:r>
          </a:p>
          <a:p>
            <a:r>
              <a:rPr lang="ru-RU" sz="2400" dirty="0" smtClean="0"/>
              <a:t> </a:t>
            </a:r>
          </a:p>
          <a:p>
            <a:pPr algn="l"/>
            <a:r>
              <a:rPr lang="ru-RU" sz="2400" dirty="0" smtClean="0"/>
              <a:t>1.  Диагностическая функция заключается в выявлении уровня знаний, умений, навыков учащегося. Это основная, и самая очевидная функция тестирования. По объективности, широте и скорости диагностирования, тестирование превосходит все остальные формы педагогического контроля. </a:t>
            </a:r>
          </a:p>
          <a:p>
            <a:pPr algn="l"/>
            <a:r>
              <a:rPr lang="ru-RU" sz="2400" dirty="0" smtClean="0"/>
              <a:t> </a:t>
            </a:r>
          </a:p>
          <a:p>
            <a:r>
              <a:rPr lang="ru-RU" sz="1600" dirty="0" smtClean="0"/>
              <a:t>·</a:t>
            </a:r>
            <a:endParaRPr lang="ru-RU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0648"/>
            <a:ext cx="7854696" cy="62646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2.  Обучающая функция тестирования состоит в мотивировании учащегося к активизации работы по усвоению учебного материала. Для усиления обучающей функции тестирования, могут быть использованы дополнительные меры стимулирования , такие, как раздача преподавателем примерного перечня вопросов для самостоятельной подготовки, наличие в самом тесте наводящих вопросов и подсказок, совместный разбор результатов теста. </a:t>
            </a:r>
          </a:p>
          <a:p>
            <a:pPr algn="l"/>
            <a:r>
              <a:rPr lang="ru-RU" sz="2400" dirty="0" smtClean="0"/>
              <a:t> </a:t>
            </a:r>
          </a:p>
          <a:p>
            <a:pPr algn="l"/>
            <a:r>
              <a:rPr lang="ru-RU" sz="2400" dirty="0" smtClean="0"/>
              <a:t>3.        Воспитательная функция проявляется в периодичности и неизбежности тестового контроля. Это дисциплинирует, организует и направляет деятельность учащихся, помогает выявить и устранить пробелы в знаниях, формирует стремление развить свои способности.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Преимущества тестирования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0324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Компьютерное тестирование имеет ряд преимуществ перед традиционными формами и методами контроля. Оно позволяет более рационально использовать время урока, охватить больший объем содержания, быстро установить обратную связь с учащимися и определить результаты усвоения материала, сосредоточить внимание на пробелах в знаниях и умениях и внести в них коррективы.</a:t>
            </a:r>
          </a:p>
          <a:p>
            <a:r>
              <a:rPr lang="ru-RU" sz="2800" dirty="0" smtClean="0"/>
              <a:t> 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24936" cy="6840760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ru-RU" sz="2000" dirty="0" smtClean="0"/>
              <a:t>Основными достоинствами данной формы контроля знаний является: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возможность детальной проверки усвоения учащимися каждой темы курса; 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осуществление оперативной диагностики уровня усвоения учебного материала каждым учеником; 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обеспечивает одновременную проверку знаний учащихся всего класса и формирует у них мотивацию для подготовки к каждому уроку; 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правильно оформленный тест повышает интерес к предмету;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позволяет индивидуализировать работу с учениками; 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экономия учебного времени при контроле знаний и оценке результатов </a:t>
            </a:r>
            <a:r>
              <a:rPr lang="ru-RU" sz="2000" dirty="0" err="1" smtClean="0"/>
              <a:t>обученности</a:t>
            </a:r>
            <a:r>
              <a:rPr lang="ru-RU" sz="2000" dirty="0" smtClean="0"/>
              <a:t>;  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 </a:t>
            </a:r>
          </a:p>
          <a:p>
            <a:pPr algn="l">
              <a:spcBef>
                <a:spcPts val="100"/>
              </a:spcBef>
            </a:pPr>
            <a:r>
              <a:rPr lang="ru-RU" sz="2000" dirty="0" smtClean="0"/>
              <a:t>- применение тестов позволяет решать проблему саморазвития. </a:t>
            </a:r>
          </a:p>
          <a:p>
            <a:pPr algn="l">
              <a:spcBef>
                <a:spcPts val="100"/>
              </a:spcBef>
            </a:pPr>
            <a:endParaRPr lang="ru-RU" sz="2000" dirty="0" smtClean="0"/>
          </a:p>
          <a:p>
            <a:pPr algn="l">
              <a:spcBef>
                <a:spcPts val="100"/>
              </a:spcBef>
            </a:pP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7854696" cy="5256584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Но, наряду с положительными, есть и отрицательные стороны в применении тестов: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- тестовый контроль не способствует развитию устной и письменной речи учащихся;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- выбор ответа может происходить наугад, учителю невозможно проследить логику рассуждений учащихся.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352928" cy="12241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Основные формы тестовых заданий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24936" cy="3600400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/>
              <a:t>1</a:t>
            </a:r>
            <a:r>
              <a:rPr lang="ru-RU" sz="2400" b="1" dirty="0" smtClean="0"/>
              <a:t>.           Задания с выбором одного или нескольких правильных ответов</a:t>
            </a:r>
          </a:p>
          <a:p>
            <a:pPr algn="l"/>
            <a:r>
              <a:rPr lang="ru-RU" sz="2400" dirty="0" smtClean="0"/>
              <a:t> Среди этих заданий выделяются такие разновидности, как: </a:t>
            </a:r>
          </a:p>
          <a:p>
            <a:pPr lvl="1" algn="l"/>
            <a:r>
              <a:rPr lang="ru-RU" dirty="0" smtClean="0"/>
              <a:t>1.1 Выбор одного правильного ответа по принципу: один - правильный, все остальные (один, два, три и т.д.) - неправильные.</a:t>
            </a:r>
          </a:p>
          <a:p>
            <a:r>
              <a:rPr lang="ru-RU" sz="2800" dirty="0" smtClean="0"/>
              <a:t>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12068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1.2.         Выбор нескольких правильных ответов. </a:t>
            </a:r>
          </a:p>
          <a:p>
            <a:pPr algn="l"/>
            <a:r>
              <a:rPr lang="ru-RU" sz="2000" dirty="0" smtClean="0"/>
              <a:t>1.3. Выбор одного, наиболее правильного ответа. </a:t>
            </a:r>
          </a:p>
          <a:p>
            <a:pPr algn="l"/>
            <a:r>
              <a:rPr lang="ru-RU" sz="2000" dirty="0" smtClean="0"/>
              <a:t>Каждый из ответов в целом правдоподобен, однако 1-й и 2-й ответ является не полными. Не верен и 4-й ответ, поскольку минеральные соли не относятся к органическим веществам. </a:t>
            </a:r>
          </a:p>
          <a:p>
            <a:pPr algn="l"/>
            <a:r>
              <a:rPr lang="ru-RU" sz="2000" dirty="0" smtClean="0"/>
              <a:t> </a:t>
            </a:r>
          </a:p>
          <a:p>
            <a:pPr algn="l"/>
            <a:r>
              <a:rPr lang="ru-RU" sz="2000" dirty="0" smtClean="0"/>
              <a:t>2. </a:t>
            </a:r>
            <a:r>
              <a:rPr lang="ru-RU" sz="2400" b="1" dirty="0" smtClean="0"/>
              <a:t>Задания открытой формы. </a:t>
            </a:r>
          </a:p>
          <a:p>
            <a:pPr algn="l"/>
            <a:r>
              <a:rPr lang="ru-RU" sz="2000" dirty="0" smtClean="0"/>
              <a:t>Задания сформулированы так, что готового ответа нет; нужно сформулировать и вписать ответ самому, в отведенном для этого месте. </a:t>
            </a:r>
          </a:p>
          <a:p>
            <a:pPr algn="l"/>
            <a:r>
              <a:rPr lang="ru-RU" sz="2000" dirty="0" smtClean="0"/>
              <a:t> </a:t>
            </a:r>
          </a:p>
          <a:p>
            <a:pPr algn="l"/>
            <a:r>
              <a:rPr lang="ru-RU" sz="2000" dirty="0" smtClean="0"/>
              <a:t>3.</a:t>
            </a:r>
            <a:r>
              <a:rPr lang="ru-RU" sz="2400" b="1" dirty="0" smtClean="0"/>
              <a:t>Задания на установление соответствия, где элементам одного множества требуется поставить в соответствие элементы другого множества.  </a:t>
            </a:r>
          </a:p>
          <a:p>
            <a:pPr algn="l"/>
            <a:r>
              <a:rPr lang="ru-RU" sz="2400" b="1" dirty="0" smtClean="0"/>
              <a:t> </a:t>
            </a:r>
          </a:p>
          <a:p>
            <a:pPr algn="l"/>
            <a:r>
              <a:rPr lang="ru-RU" sz="2000" dirty="0" smtClean="0"/>
              <a:t>4</a:t>
            </a:r>
            <a:r>
              <a:rPr lang="ru-RU" sz="2400" b="1" dirty="0" smtClean="0"/>
              <a:t>. Задания на установление правильной последовательности </a:t>
            </a:r>
            <a:r>
              <a:rPr lang="ru-RU" sz="2000" dirty="0" smtClean="0"/>
              <a:t>(вычислений, действий, шагов, операций, терминов в определениях).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1523</Words>
  <Application>Microsoft Office PowerPoint</Application>
  <PresentationFormat>Экран (4:3)</PresentationFormat>
  <Paragraphs>258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 </vt:lpstr>
      <vt:lpstr> Тестирование как форма контроля знаний учащихся</vt:lpstr>
      <vt:lpstr> Функции тестирования</vt:lpstr>
      <vt:lpstr>Слайд 4</vt:lpstr>
      <vt:lpstr>Преимущества тестирования</vt:lpstr>
      <vt:lpstr>Слайд 6</vt:lpstr>
      <vt:lpstr>Слайд 7</vt:lpstr>
      <vt:lpstr>Основные формы тестовых заданий  </vt:lpstr>
      <vt:lpstr>Слайд 9</vt:lpstr>
      <vt:lpstr>Выбор формы зависит от: </vt:lpstr>
      <vt:lpstr>Слайд 11</vt:lpstr>
      <vt:lpstr>Главные требования к  системе компьютерного контроля заключаются в том, что:  </vt:lpstr>
      <vt:lpstr>Технология   составления теста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Калимуллина Г.Р</dc:creator>
  <cp:lastModifiedBy>Калимуллина Г.Р</cp:lastModifiedBy>
  <cp:revision>24</cp:revision>
  <dcterms:created xsi:type="dcterms:W3CDTF">2013-01-09T16:42:47Z</dcterms:created>
  <dcterms:modified xsi:type="dcterms:W3CDTF">2013-02-05T15:57:55Z</dcterms:modified>
</cp:coreProperties>
</file>