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79" r:id="rId2"/>
    <p:sldId id="280" r:id="rId3"/>
    <p:sldId id="281" r:id="rId4"/>
    <p:sldId id="282" r:id="rId5"/>
    <p:sldId id="283" r:id="rId6"/>
    <p:sldId id="284" r:id="rId7"/>
    <p:sldId id="291" r:id="rId8"/>
    <p:sldId id="256" r:id="rId9"/>
    <p:sldId id="267" r:id="rId10"/>
    <p:sldId id="257" r:id="rId11"/>
    <p:sldId id="276" r:id="rId12"/>
    <p:sldId id="258" r:id="rId13"/>
    <p:sldId id="259" r:id="rId14"/>
    <p:sldId id="285" r:id="rId15"/>
    <p:sldId id="278" r:id="rId16"/>
    <p:sldId id="260" r:id="rId17"/>
    <p:sldId id="292" r:id="rId18"/>
    <p:sldId id="262" r:id="rId19"/>
    <p:sldId id="263" r:id="rId20"/>
    <p:sldId id="286" r:id="rId21"/>
    <p:sldId id="295" r:id="rId22"/>
    <p:sldId id="277" r:id="rId23"/>
    <p:sldId id="287" r:id="rId24"/>
    <p:sldId id="293" r:id="rId25"/>
    <p:sldId id="264" r:id="rId26"/>
    <p:sldId id="289" r:id="rId27"/>
    <p:sldId id="265" r:id="rId28"/>
    <p:sldId id="290" r:id="rId29"/>
    <p:sldId id="274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1AE57-3506-42A2-9F4C-C0FFD8001CB7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373DD-C95F-4F57-A4AB-633BD0CFA30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373DD-C95F-4F57-A4AB-633BD0CFA30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C13F2195-687E-4B5D-8646-B930E81AD85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BB57B9CF-265E-417E-B937-04E903BA3C6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D3349758-FD71-4943-9914-7947A2D78A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6A44E3B-310A-44E7-B819-4CE7560C027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0D31E-122E-476E-8B38-6EFFAA813802}" type="datetimeFigureOut">
              <a:rPr lang="ru-RU" smtClean="0"/>
              <a:pPr/>
              <a:t>18.05.2012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B138C-8ED3-4430-A515-00080E9F0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4" r:id="rId15"/>
  </p:sldLayoutIdLst>
  <p:transition>
    <p:cu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73;&#1080;&#1088;&#1102;&#1082;&#1086;&#1074;&#1082;&#1072;\&#1056;&#1072;&#1073;&#1086;&#1095;&#1080;&#1081;%20&#1089;&#1090;&#1086;&#1083;\&#1057;&#1072;&#1084;&#1099;&#1081;%202%20&#1101;&#1090;&#1072;&#1087;\&#1087;&#1077;&#1089;&#1085;&#1103;%20&#1087;&#1088;&#1086;%20&#1089;&#1077;&#1084;&#1100;&#1102;.mp3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&#1073;&#1080;&#1088;&#1102;&#1082;&#1086;&#1074;&#1082;&#1072;\&#1056;&#1072;&#1073;&#1086;&#1095;&#1080;&#1081;%20&#1089;&#1090;&#1086;&#1083;\&#1057;&#1072;&#1084;&#1099;&#1081;%202%20&#1101;&#1090;&#1072;&#1087;\&#1075;&#1080;&#1084;&#1085;%20&#1089;&#1077;&#1084;&#1100;&#1077;.mp3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>
            <a:spLocks noGrp="1" noChangeArrowheads="1"/>
          </p:cNvSpPr>
          <p:nvPr>
            <p:ph type="sldNum" sz="quarter" idx="4294967295"/>
          </p:nvPr>
        </p:nvSpPr>
        <p:spPr>
          <a:xfrm>
            <a:off x="6937375" y="6245225"/>
            <a:ext cx="1901825" cy="476250"/>
          </a:xfrm>
          <a:prstGeom prst="rect">
            <a:avLst/>
          </a:prstGeom>
        </p:spPr>
        <p:txBody>
          <a:bodyPr/>
          <a:lstStyle/>
          <a:p>
            <a:fld id="{269704FF-2580-454D-9B26-FA9D2CE39094}" type="slidenum">
              <a:rPr lang="ru-RU"/>
              <a:pPr/>
              <a:t>1</a:t>
            </a:fld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90600" y="404813"/>
            <a:ext cx="7796242" cy="3238501"/>
          </a:xfrm>
        </p:spPr>
        <p:txBody>
          <a:bodyPr/>
          <a:lstStyle/>
          <a:p>
            <a:r>
              <a:rPr lang="ru-RU" sz="7200" dirty="0">
                <a:solidFill>
                  <a:srgbClr val="FF0000"/>
                </a:solidFill>
              </a:rPr>
              <a:t>Моя семья – </a:t>
            </a:r>
            <a:r>
              <a:rPr lang="ru-RU" sz="7200" dirty="0" smtClean="0">
                <a:solidFill>
                  <a:srgbClr val="FF0000"/>
                </a:solidFill>
              </a:rPr>
              <a:t/>
            </a:r>
            <a:br>
              <a:rPr lang="ru-RU" sz="7200" dirty="0" smtClean="0">
                <a:solidFill>
                  <a:srgbClr val="FF0000"/>
                </a:solidFill>
              </a:rPr>
            </a:br>
            <a:r>
              <a:rPr lang="ru-RU" sz="7200" dirty="0" smtClean="0">
                <a:solidFill>
                  <a:srgbClr val="FF0000"/>
                </a:solidFill>
              </a:rPr>
              <a:t>моя </a:t>
            </a:r>
            <a:r>
              <a:rPr lang="ru-RU" sz="7200" dirty="0">
                <a:solidFill>
                  <a:srgbClr val="FF0000"/>
                </a:solidFill>
              </a:rPr>
              <a:t>Россия</a:t>
            </a:r>
            <a:r>
              <a:rPr lang="ru-RU" sz="6600" dirty="0">
                <a:solidFill>
                  <a:srgbClr val="FF0000"/>
                </a:solidFill>
              </a:rPr>
              <a:t>      </a:t>
            </a:r>
            <a:r>
              <a:rPr lang="ru-RU" dirty="0">
                <a:solidFill>
                  <a:srgbClr val="FF0000"/>
                </a:solidFill>
              </a:rPr>
              <a:t>                  </a:t>
            </a:r>
            <a:r>
              <a:rPr lang="ru-RU" sz="3200" dirty="0">
                <a:solidFill>
                  <a:srgbClr val="FF0000"/>
                </a:solidFill>
              </a:rPr>
              <a:t>( социальный проект </a:t>
            </a:r>
            <a:r>
              <a:rPr lang="ru-RU" sz="3200" dirty="0" smtClean="0">
                <a:solidFill>
                  <a:srgbClr val="FF0000"/>
                </a:solidFill>
              </a:rPr>
              <a:t>)</a:t>
            </a:r>
            <a:endParaRPr lang="ru-RU" sz="3200" dirty="0">
              <a:solidFill>
                <a:srgbClr val="FF0000"/>
              </a:solidFill>
            </a:endParaRPr>
          </a:p>
        </p:txBody>
      </p:sp>
      <p:sp>
        <p:nvSpPr>
          <p:cNvPr id="11981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500438"/>
            <a:ext cx="7777163" cy="2952750"/>
          </a:xfrm>
        </p:spPr>
        <p:txBody>
          <a:bodyPr>
            <a:normAutofit fontScale="92500" lnSpcReduction="10000"/>
          </a:bodyPr>
          <a:lstStyle/>
          <a:p>
            <a:pPr algn="ctr">
              <a:lnSpc>
                <a:spcPct val="80000"/>
              </a:lnSpc>
            </a:pPr>
            <a:r>
              <a:rPr lang="ru-RU" sz="4400" b="1" i="1" dirty="0" err="1" smtClean="0">
                <a:solidFill>
                  <a:schemeClr val="accent2"/>
                </a:solidFill>
              </a:rPr>
              <a:t>Кульчекенова</a:t>
            </a:r>
            <a:r>
              <a:rPr lang="ru-RU" sz="4400" b="1" i="1" dirty="0" smtClean="0">
                <a:solidFill>
                  <a:schemeClr val="accent2"/>
                </a:solidFill>
              </a:rPr>
              <a:t> Рима </a:t>
            </a:r>
            <a:r>
              <a:rPr lang="ru-RU" sz="4400" b="1" i="1" dirty="0" err="1" smtClean="0">
                <a:solidFill>
                  <a:schemeClr val="accent2"/>
                </a:solidFill>
              </a:rPr>
              <a:t>Галямовна</a:t>
            </a:r>
            <a:r>
              <a:rPr lang="ru-RU" sz="4400" b="1" i="1" dirty="0" smtClean="0"/>
              <a:t> </a:t>
            </a:r>
            <a:endParaRPr lang="ru-RU" sz="4400" b="1" i="1" dirty="0"/>
          </a:p>
          <a:p>
            <a:pPr algn="ctr">
              <a:lnSpc>
                <a:spcPct val="80000"/>
              </a:lnSpc>
            </a:pPr>
            <a:endParaRPr lang="ru-RU" sz="2800" dirty="0" smtClean="0"/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классный руководитель 4 а класса 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МКОУ  «</a:t>
            </a:r>
            <a:r>
              <a:rPr lang="ru-RU" sz="2800" dirty="0" err="1" smtClean="0">
                <a:solidFill>
                  <a:srgbClr val="FF0000"/>
                </a:solidFill>
              </a:rPr>
              <a:t>Бирюковская</a:t>
            </a:r>
            <a:r>
              <a:rPr lang="ru-RU" sz="2800" dirty="0" smtClean="0">
                <a:solidFill>
                  <a:srgbClr val="FF0000"/>
                </a:solidFill>
              </a:rPr>
              <a:t> СОШ»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Приволжского района</a:t>
            </a:r>
          </a:p>
          <a:p>
            <a:pPr algn="ctr">
              <a:lnSpc>
                <a:spcPct val="80000"/>
              </a:lnSpc>
            </a:pPr>
            <a:r>
              <a:rPr lang="ru-RU" sz="2800" dirty="0" smtClean="0">
                <a:solidFill>
                  <a:srgbClr val="FF0000"/>
                </a:solidFill>
              </a:rPr>
              <a:t> Астраханской области</a:t>
            </a:r>
            <a:endParaRPr lang="ru-RU" sz="28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endParaRPr lang="ru-RU" sz="2800" dirty="0">
              <a:solidFill>
                <a:srgbClr val="FF0000"/>
              </a:solidFill>
            </a:endParaRPr>
          </a:p>
          <a:p>
            <a:pPr algn="ctr">
              <a:lnSpc>
                <a:spcPct val="80000"/>
              </a:lnSpc>
            </a:pPr>
            <a:r>
              <a:rPr lang="ru-RU" sz="2000" dirty="0" smtClean="0">
                <a:solidFill>
                  <a:srgbClr val="FF0000"/>
                </a:solidFill>
              </a:rPr>
              <a:t>Астрахань   2012 г. 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" name="песня про семью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Click="0" advTm="13343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3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97568"/>
          </a:xfrm>
        </p:spPr>
        <p:txBody>
          <a:bodyPr>
            <a:normAutofit/>
          </a:bodyPr>
          <a:lstStyle/>
          <a:p>
            <a:pPr algn="l"/>
            <a:r>
              <a:rPr lang="ru-RU" sz="4000" dirty="0" smtClean="0"/>
              <a:t>В семейном кругу мы с вами живем</a:t>
            </a:r>
            <a:br>
              <a:rPr lang="ru-RU" sz="4000" dirty="0" smtClean="0"/>
            </a:br>
            <a:r>
              <a:rPr lang="ru-RU" sz="4000" dirty="0" smtClean="0"/>
              <a:t>Основа основ – родительский дом</a:t>
            </a:r>
            <a:br>
              <a:rPr lang="ru-RU" sz="4000" dirty="0" smtClean="0"/>
            </a:br>
            <a:r>
              <a:rPr lang="ru-RU" sz="4000" dirty="0" smtClean="0"/>
              <a:t>В семейном кругу все корни твои</a:t>
            </a:r>
            <a:br>
              <a:rPr lang="ru-RU" sz="4000" dirty="0" smtClean="0"/>
            </a:br>
            <a:r>
              <a:rPr lang="ru-RU" sz="4000" dirty="0" smtClean="0"/>
              <a:t>И в жизни ты выходишь из семьи</a:t>
            </a:r>
            <a:br>
              <a:rPr lang="ru-RU" sz="4000" dirty="0" smtClean="0"/>
            </a:br>
            <a:r>
              <a:rPr lang="ru-RU" sz="4000" dirty="0" smtClean="0"/>
              <a:t>В семейном кругу мы жизнь создаем</a:t>
            </a:r>
            <a:br>
              <a:rPr lang="ru-RU" sz="4000" dirty="0" smtClean="0"/>
            </a:br>
            <a:r>
              <a:rPr lang="ru-RU" sz="4000" dirty="0" smtClean="0"/>
              <a:t>Основа основ – родительский дом!</a:t>
            </a:r>
            <a:endParaRPr lang="ru-RU" sz="4000" dirty="0"/>
          </a:p>
        </p:txBody>
      </p:sp>
    </p:spTree>
  </p:cSld>
  <p:clrMapOvr>
    <a:masterClrMapping/>
  </p:clrMapOvr>
  <p:transition advTm="16000"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800" b="1" i="1" dirty="0" smtClean="0">
                <a:solidFill>
                  <a:srgbClr val="FF0000"/>
                </a:solidFill>
                <a:latin typeface="Times New Roman" pitchFamily="18" charset="0"/>
              </a:rPr>
              <a:t>Поразмышляем вместе</a:t>
            </a:r>
            <a: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</a:rPr>
              <a:t/>
            </a:r>
            <a:br>
              <a:rPr lang="en-US" sz="3800" b="1" i="1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3800" b="1" dirty="0" smtClean="0">
                <a:solidFill>
                  <a:srgbClr val="FF0000"/>
                </a:solidFill>
                <a:latin typeface="Times New Roman" pitchFamily="18" charset="0"/>
              </a:rPr>
              <a:t>о т</a:t>
            </a:r>
            <a:r>
              <a:rPr lang="kk-KZ" sz="3800" b="1" dirty="0" smtClean="0">
                <a:solidFill>
                  <a:srgbClr val="FF0000"/>
                </a:solidFill>
                <a:latin typeface="Times New Roman" pitchFamily="18" charset="0"/>
              </a:rPr>
              <a:t>радициях семьи</a:t>
            </a:r>
            <a:endParaRPr lang="ru-RU" sz="38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>
              <a:lnSpc>
                <a:spcPct val="90000"/>
              </a:lnSpc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Любовь, взаимоуважение, дружба</a:t>
            </a:r>
          </a:p>
          <a:p>
            <a:pPr algn="ctr">
              <a:lnSpc>
                <a:spcPct val="90000"/>
              </a:lnSpc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Трудовые династии</a:t>
            </a:r>
            <a:endParaRPr lang="en-US" dirty="0" smtClean="0">
              <a:solidFill>
                <a:srgbClr val="000000"/>
              </a:solidFill>
              <a:latin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Забота  друг  о  друге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Совместный  отдых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Гостеприимство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Совместные  праздники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kk-KZ" dirty="0" smtClean="0">
                <a:solidFill>
                  <a:srgbClr val="000000"/>
                </a:solidFill>
                <a:latin typeface="Times New Roman" pitchFamily="18" charset="0"/>
              </a:rPr>
              <a:t>Совместные увлечения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ru-RU" dirty="0" smtClean="0">
                <a:solidFill>
                  <a:srgbClr val="000000"/>
                </a:solidFill>
                <a:latin typeface="Times New Roman" pitchFamily="18" charset="0"/>
              </a:rPr>
              <a:t>Трудолюбие</a:t>
            </a:r>
          </a:p>
        </p:txBody>
      </p:sp>
    </p:spTree>
  </p:cSld>
  <p:clrMapOvr>
    <a:masterClrMapping/>
  </p:clrMapOvr>
  <p:transition spd="slow" advTm="19500">
    <p:sndAc>
      <p:endSnd/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4037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У каждого человека есть своя семья, свой дом. И где бы мы не были, мы всегда помним о ней, он притягивает нас своим теплом. Дом – это не только крыша над головой, это твоя семья и самые твои близкие тебе люди: мама, папа, сестра, брат, бабушка, дедушка, прабабушка и прадедушка. </a:t>
            </a:r>
            <a:br>
              <a:rPr lang="ru-RU" sz="3600" dirty="0" smtClean="0"/>
            </a:br>
            <a:r>
              <a:rPr lang="ru-RU" sz="3600" dirty="0" smtClean="0"/>
              <a:t> </a:t>
            </a:r>
            <a:endParaRPr lang="ru-RU" sz="3600" dirty="0"/>
          </a:p>
        </p:txBody>
      </p:sp>
    </p:spTree>
  </p:cSld>
  <p:clrMapOvr>
    <a:masterClrMapping/>
  </p:clrMapOvr>
  <p:transition advTm="20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58204" cy="5357850"/>
          </a:xfrm>
        </p:spPr>
        <p:txBody>
          <a:bodyPr>
            <a:normAutofit fontScale="90000"/>
          </a:bodyPr>
          <a:lstStyle/>
          <a:p>
            <a:r>
              <a:rPr lang="ru-RU" b="1" u="sng" dirty="0" smtClean="0">
                <a:solidFill>
                  <a:srgbClr val="FF0000"/>
                </a:solidFill>
              </a:rPr>
              <a:t>О семейных традициях</a:t>
            </a:r>
            <a:r>
              <a:rPr lang="ru-RU" b="1" u="sng" dirty="0" smtClean="0"/>
              <a:t/>
            </a:r>
            <a:br>
              <a:rPr lang="ru-RU" b="1" u="sng" dirty="0" smtClean="0"/>
            </a:br>
            <a:r>
              <a:rPr lang="ru-RU" sz="3600" b="1" u="sng" dirty="0" smtClean="0"/>
              <a:t/>
            </a:r>
            <a:br>
              <a:rPr lang="ru-RU" sz="3600" b="1" u="sng" dirty="0" smtClean="0"/>
            </a:br>
            <a:r>
              <a:rPr lang="ru-RU" sz="4000" b="1" dirty="0" smtClean="0"/>
              <a:t>1. Моя родословная.</a:t>
            </a:r>
            <a:br>
              <a:rPr lang="ru-RU" sz="4000" b="1" dirty="0" smtClean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Человек рождается на свет, растет, задумывается: Кто я? Откуда я? Откуда мои </a:t>
            </a:r>
            <a:r>
              <a:rPr lang="ru-RU" sz="3600" dirty="0" err="1" smtClean="0"/>
              <a:t>корни?Издавна</a:t>
            </a:r>
            <a:r>
              <a:rPr lang="ru-RU" sz="3600" dirty="0" smtClean="0"/>
              <a:t> одной из традицией в семьях была традиция узнавать о своих предках, составлять свою родословную, генеалогическое древо. Это традиция возвращается в семьи.</a:t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</a:t>
            </a:r>
            <a:br>
              <a:rPr lang="ru-RU" dirty="0" smtClean="0"/>
            </a:br>
            <a:endParaRPr lang="ru-RU" b="1" u="sng" dirty="0"/>
          </a:p>
        </p:txBody>
      </p:sp>
    </p:spTree>
  </p:cSld>
  <p:clrMapOvr>
    <a:masterClrMapping/>
  </p:clrMapOvr>
  <p:transition advTm="44766">
    <p:whee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AEBAA2-6740-4E8A-BF70-03F1B630B09B}" type="slidenum">
              <a:rPr lang="ru-RU"/>
              <a:pPr/>
              <a:t>14</a:t>
            </a:fld>
            <a:endParaRPr lang="ru-RU"/>
          </a:p>
        </p:txBody>
      </p:sp>
      <p:sp>
        <p:nvSpPr>
          <p:cNvPr id="890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ru-RU" b="1" u="sng" dirty="0" smtClean="0">
                <a:solidFill>
                  <a:srgbClr val="FF0000"/>
                </a:solidFill>
              </a:rPr>
              <a:t>Родословное  дерево</a:t>
            </a:r>
            <a:br>
              <a:rPr lang="ru-RU" b="1" u="sng" dirty="0" smtClean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9093" name="Rectangle 5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sz="2800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3600" dirty="0"/>
              <a:t>  </a:t>
            </a:r>
            <a:endParaRPr lang="ru-RU" sz="2800" u="sng" dirty="0"/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/>
              <a:t>Каковы глубины моей родовой памяти? 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800" dirty="0"/>
              <a:t>   </a:t>
            </a:r>
            <a:r>
              <a:rPr lang="ru-RU" sz="2000" dirty="0"/>
              <a:t>(путешествие во времени)</a:t>
            </a:r>
          </a:p>
          <a:p>
            <a:pPr>
              <a:lnSpc>
                <a:spcPct val="90000"/>
              </a:lnSpc>
            </a:pPr>
            <a:endParaRPr lang="ru-RU" sz="2800" dirty="0"/>
          </a:p>
        </p:txBody>
      </p:sp>
      <p:pic>
        <p:nvPicPr>
          <p:cNvPr id="89096" name="Picture 8" descr="31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12875"/>
            <a:ext cx="2232025" cy="3024188"/>
          </a:xfrm>
          <a:noFill/>
          <a:ln/>
        </p:spPr>
      </p:pic>
      <p:pic>
        <p:nvPicPr>
          <p:cNvPr id="89097" name="Picture 9" descr="375 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/>
          <a:srcRect/>
          <a:stretch>
            <a:fillRect/>
          </a:stretch>
        </p:blipFill>
        <p:spPr>
          <a:xfrm>
            <a:off x="2843213" y="3500438"/>
            <a:ext cx="2084387" cy="3024187"/>
          </a:xfrm>
          <a:noFill/>
          <a:ln/>
        </p:spPr>
      </p:pic>
      <p:pic>
        <p:nvPicPr>
          <p:cNvPr id="7" name="гимн семь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advTm="3548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69072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Доброе семя </a:t>
            </a:r>
            <a:r>
              <a:rPr lang="en-US" b="1" dirty="0" smtClean="0">
                <a:solidFill>
                  <a:srgbClr val="FF0000"/>
                </a:solidFill>
              </a:rPr>
              <a:t>- </a:t>
            </a:r>
            <a:r>
              <a:rPr lang="ru-RU" b="1" dirty="0" smtClean="0">
                <a:solidFill>
                  <a:srgbClr val="FF0000"/>
                </a:solidFill>
              </a:rPr>
              <a:t>добрый </a:t>
            </a:r>
            <a:r>
              <a:rPr lang="ru-RU" b="1" dirty="0" err="1" smtClean="0">
                <a:solidFill>
                  <a:srgbClr val="FF0000"/>
                </a:solidFill>
              </a:rPr>
              <a:t>всход</a:t>
            </a: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Семя добрый </a:t>
            </a:r>
            <a:r>
              <a:rPr lang="ru-RU" dirty="0" err="1" smtClean="0">
                <a:solidFill>
                  <a:srgbClr val="000000"/>
                </a:solidFill>
              </a:rPr>
              <a:t>всход</a:t>
            </a:r>
            <a:r>
              <a:rPr lang="ru-RU" dirty="0" smtClean="0">
                <a:solidFill>
                  <a:srgbClr val="000000"/>
                </a:solidFill>
              </a:rPr>
              <a:t> дает,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Если на добре растет.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sz="2800" dirty="0" smtClean="0">
                <a:solidFill>
                  <a:srgbClr val="000000"/>
                </a:solidFill>
              </a:rPr>
              <a:t/>
            </a:r>
            <a:br>
              <a:rPr lang="ru-RU" sz="2800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Если добрая семья,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Если ты живешь, любя,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Скоро из тебя взойдет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Добрый и чудесный </a:t>
            </a:r>
            <a:r>
              <a:rPr lang="ru-RU" dirty="0" err="1" smtClean="0">
                <a:solidFill>
                  <a:srgbClr val="000000"/>
                </a:solidFill>
              </a:rPr>
              <a:t>всход</a:t>
            </a:r>
            <a:r>
              <a:rPr lang="ru-RU" dirty="0" smtClean="0">
                <a:solidFill>
                  <a:srgbClr val="000000"/>
                </a:solidFill>
              </a:rPr>
              <a:t>!</a:t>
            </a:r>
            <a:br>
              <a:rPr lang="ru-RU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advTm="21515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2613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Гордость семьи.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Сочинения о предках.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Одной из традицией было то, что люди гордились своими предками. 219 ныне здравствующих потомков Пушкина гордятся своим великим предком А.С. Пушкиным. И пусть ваши предки не были  знаменитыми историческими личностями. А были просто хорошими достойными уважения людьми, кем бы вы могли гордиться в своей семье.</a:t>
            </a:r>
            <a:endParaRPr lang="ru-RU" sz="3200" dirty="0"/>
          </a:p>
        </p:txBody>
      </p:sp>
    </p:spTree>
  </p:cSld>
  <p:clrMapOvr>
    <a:masterClrMapping/>
  </p:clrMapOvr>
  <p:transition advTm="31125">
    <p:split orient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9763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Из сочинения </a:t>
            </a:r>
            <a:r>
              <a:rPr lang="ru-RU" sz="4000" b="1" dirty="0" err="1" smtClean="0">
                <a:solidFill>
                  <a:srgbClr val="FF0000"/>
                </a:solidFill>
              </a:rPr>
              <a:t>Овчинниковой</a:t>
            </a:r>
            <a:r>
              <a:rPr lang="ru-RU" sz="4000" b="1" dirty="0" smtClean="0">
                <a:solidFill>
                  <a:srgbClr val="FF0000"/>
                </a:solidFill>
              </a:rPr>
              <a:t> Виктории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Моя прабабушка Шихова Александра Степановна была очень грамотным для того времени человеком, ее мать была учительницей в церковно – приходской школе, а когда вышла замуж, обучала детей грамоте, письму и счету. Александра Степановна знала наизусть много стихов А.С.Пушкина, Н.Н.Некрасова, </a:t>
            </a:r>
            <a:r>
              <a:rPr lang="ru-RU" sz="2800" dirty="0" smtClean="0"/>
              <a:t>Кольцова </a:t>
            </a:r>
            <a:r>
              <a:rPr lang="ru-RU" sz="2800" dirty="0" smtClean="0"/>
              <a:t>и других поэтов. Моя бабушка </a:t>
            </a:r>
            <a:r>
              <a:rPr lang="ru-RU" sz="2800" dirty="0" err="1" smtClean="0"/>
              <a:t>Овчинникова</a:t>
            </a:r>
            <a:r>
              <a:rPr lang="ru-RU" sz="2800" dirty="0" smtClean="0"/>
              <a:t>  Валентина Александровна  с 1968 года работала старшей пионервожатой в </a:t>
            </a:r>
            <a:r>
              <a:rPr lang="ru-RU" sz="2800" dirty="0" err="1" smtClean="0"/>
              <a:t>Бирюковской</a:t>
            </a:r>
            <a:r>
              <a:rPr lang="ru-RU" sz="2800" dirty="0" smtClean="0"/>
              <a:t> школе и уже 44 года работает в  нашей школе. Мой папа Овчинников Виталий Сергеевич работает в школе  учителем технологии.   Я очень горжусь трудовой династией </a:t>
            </a:r>
            <a:r>
              <a:rPr lang="ru-RU" sz="2800" dirty="0" err="1" smtClean="0"/>
              <a:t>Овчинниковых</a:t>
            </a:r>
            <a:r>
              <a:rPr lang="ru-RU" sz="2800" dirty="0" smtClean="0"/>
              <a:t> и тоже хочу стать учителем начальных классов! </a:t>
            </a:r>
            <a:endParaRPr lang="ru-RU" sz="2800" dirty="0"/>
          </a:p>
        </p:txBody>
      </p:sp>
    </p:spTree>
  </p:cSld>
  <p:clrMapOvr>
    <a:masterClrMapping/>
  </p:clrMapOvr>
  <p:transition advTm="37703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8690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Фотовыставка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« Загляните в семейный альбом»</a:t>
            </a:r>
            <a:br>
              <a:rPr lang="ru-RU" dirty="0" smtClean="0"/>
            </a:br>
            <a:r>
              <a:rPr lang="ru-RU" dirty="0" smtClean="0"/>
              <a:t>С 1829 года, когда французский художник и конструктор </a:t>
            </a:r>
            <a:r>
              <a:rPr lang="ru-RU" dirty="0" err="1" smtClean="0"/>
              <a:t>Дагер</a:t>
            </a:r>
            <a:r>
              <a:rPr lang="ru-RU" dirty="0" smtClean="0"/>
              <a:t> изобрел фотографию, традиция составлять и хранить семейные альбомы прочно вошла в нашу жизнь.</a:t>
            </a:r>
            <a:endParaRPr lang="ru-RU" dirty="0"/>
          </a:p>
        </p:txBody>
      </p:sp>
    </p:spTree>
  </p:cSld>
  <p:clrMapOvr>
    <a:masterClrMapping/>
  </p:clrMapOvr>
  <p:transition advTm="14578">
    <p:strips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58204" cy="5083188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 Старинные вещи в семье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У каждого в доме хранятся старинные вещи, которые передаются из поколение в поколение, ими пользовались ваши бабушки, мамы и вы. </a:t>
            </a:r>
            <a:r>
              <a:rPr lang="ru-RU" sz="3600" dirty="0" err="1" smtClean="0"/>
              <a:t>Какаи</a:t>
            </a:r>
            <a:r>
              <a:rPr lang="ru-RU" sz="3600" dirty="0" smtClean="0"/>
              <a:t> тайны хранят бабушкин сундук в семье? </a:t>
            </a:r>
            <a:br>
              <a:rPr lang="ru-RU" sz="3600" dirty="0" smtClean="0"/>
            </a:br>
            <a:r>
              <a:rPr lang="ru-RU" sz="3600" dirty="0" smtClean="0"/>
              <a:t>История вещи- история человека, история семьи, история народа, история Отечества</a:t>
            </a:r>
            <a:endParaRPr lang="ru-RU" sz="3600" dirty="0"/>
          </a:p>
        </p:txBody>
      </p:sp>
    </p:spTree>
  </p:cSld>
  <p:clrMapOvr>
    <a:masterClrMapping/>
  </p:clrMapOvr>
  <p:transition advTm="26390"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D23CD-2D30-4CA6-9B4A-156C61B4D480}" type="slidenum">
              <a:rPr lang="ru-RU"/>
              <a:pPr/>
              <a:t>2</a:t>
            </a:fld>
            <a:endParaRPr lang="ru-RU"/>
          </a:p>
        </p:txBody>
      </p:sp>
      <p:sp>
        <p:nvSpPr>
          <p:cNvPr id="829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Цель </a:t>
            </a:r>
            <a:r>
              <a:rPr lang="ru-RU" b="1" dirty="0" smtClean="0">
                <a:solidFill>
                  <a:srgbClr val="FF0000"/>
                </a:solidFill>
              </a:rPr>
              <a:t>проекта </a:t>
            </a:r>
            <a:r>
              <a:rPr lang="ru-RU" b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8294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sz="5400" dirty="0"/>
              <a:t>  </a:t>
            </a:r>
            <a:r>
              <a:rPr lang="ru-RU" dirty="0"/>
              <a:t>создать  образное представление о малом социуме, в   котором живёт ребёнок, укрепить взаимосвязь между понятиями</a:t>
            </a:r>
            <a:r>
              <a:rPr lang="ru-RU" dirty="0" smtClean="0"/>
              <a:t>:</a:t>
            </a:r>
          </a:p>
          <a:p>
            <a:pPr>
              <a:buNone/>
            </a:pPr>
            <a:r>
              <a:rPr lang="ru-RU" dirty="0" smtClean="0"/>
              <a:t>                        </a:t>
            </a:r>
            <a:r>
              <a:rPr lang="ru-RU" u="sng" dirty="0"/>
              <a:t>Я – моя </a:t>
            </a:r>
            <a:r>
              <a:rPr lang="ru-RU" u="sng" dirty="0" smtClean="0"/>
              <a:t>семья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ransition advTm="8312">
    <p:pull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74BB7-08A6-4110-B959-7AAF75117745}" type="slidenum">
              <a:rPr lang="ru-RU"/>
              <a:pPr/>
              <a:t>20</a:t>
            </a:fld>
            <a:endParaRPr lang="ru-RU"/>
          </a:p>
        </p:txBody>
      </p:sp>
      <p:sp>
        <p:nvSpPr>
          <p:cNvPr id="911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1431925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Герой </a:t>
            </a:r>
            <a:r>
              <a:rPr lang="ru-RU" b="1" dirty="0">
                <a:solidFill>
                  <a:srgbClr val="FF0000"/>
                </a:solidFill>
              </a:rPr>
              <a:t>семьи, герой рода</a:t>
            </a:r>
          </a:p>
        </p:txBody>
      </p:sp>
      <p:sp>
        <p:nvSpPr>
          <p:cNvPr id="91141" name="Rectangle 5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/>
              <a:t>Кто из моих предков был участником или современником событий?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/>
              <a:t> Какие события отечественной истории повлияли на жизнь моих предков?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800" dirty="0"/>
              <a:t>Памятные вещи</a:t>
            </a:r>
            <a:r>
              <a:rPr lang="ru-RU" dirty="0"/>
              <a:t>.</a:t>
            </a:r>
          </a:p>
        </p:txBody>
      </p:sp>
      <p:pic>
        <p:nvPicPr>
          <p:cNvPr id="91159" name="Picture 23" descr="352 в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95463" y="1905000"/>
            <a:ext cx="2011362" cy="2019300"/>
          </a:xfrm>
          <a:noFill/>
          <a:ln/>
        </p:spPr>
      </p:pic>
      <p:pic>
        <p:nvPicPr>
          <p:cNvPr id="91160" name="Picture 24" descr="374 б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773238" y="4076700"/>
            <a:ext cx="2055812" cy="2019300"/>
          </a:xfrm>
          <a:noFill/>
          <a:ln/>
        </p:spPr>
      </p:pic>
    </p:spTree>
  </p:cSld>
  <p:clrMapOvr>
    <a:masterClrMapping/>
  </p:clrMapOvr>
  <p:transition advTm="18563">
    <p:wedg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3" descr="C:\Users\Admin\Desktop\Хаиров\CIMG01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 rot="10800000" flipV="1">
            <a:off x="6000760" y="665578"/>
            <a:ext cx="31432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Мой </a:t>
            </a:r>
            <a:r>
              <a:rPr lang="ru-RU" sz="3600" b="1" dirty="0" smtClean="0"/>
              <a:t>прадедушка</a:t>
            </a:r>
            <a:br>
              <a:rPr lang="ru-RU" sz="3600" b="1" dirty="0" smtClean="0"/>
            </a:br>
            <a:r>
              <a:rPr lang="ru-RU" sz="3600" b="1" dirty="0" err="1" smtClean="0"/>
              <a:t>Хаиров</a:t>
            </a:r>
            <a:r>
              <a:rPr lang="ru-RU" sz="3600" b="1" dirty="0" smtClean="0"/>
              <a:t> </a:t>
            </a:r>
            <a:r>
              <a:rPr lang="ru-RU" sz="3600" b="1" dirty="0" err="1" smtClean="0"/>
              <a:t>Харен</a:t>
            </a:r>
            <a:r>
              <a:rPr lang="ru-RU" sz="3600" b="1" dirty="0" smtClean="0"/>
              <a:t> </a:t>
            </a:r>
            <a:r>
              <a:rPr lang="ru-RU" sz="3600" dirty="0" err="1" smtClean="0"/>
              <a:t>Хаирович</a:t>
            </a:r>
            <a:r>
              <a:rPr lang="ru-RU" sz="3600" dirty="0" smtClean="0"/>
              <a:t>- ветеран Великой отечественной войны</a:t>
            </a:r>
            <a:endParaRPr lang="ru-RU" sz="3600" dirty="0"/>
          </a:p>
        </p:txBody>
      </p:sp>
    </p:spTree>
  </p:cSld>
  <p:clrMapOvr>
    <a:masterClrMapping/>
  </p:clrMapOvr>
  <p:transition advTm="22875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/>
          <a:lstStyle/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В родной семье и каша гуще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Побывал в домах я многих: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Много разного видал,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Кашу всякую едал.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Но в семье родимой нашей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Самая густая каша.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Дома близкие мои </a:t>
            </a:r>
            <a:br>
              <a:rPr lang="ru-RU" dirty="0" smtClean="0">
                <a:solidFill>
                  <a:srgbClr val="000000"/>
                </a:solidFill>
              </a:rPr>
            </a:br>
            <a:r>
              <a:rPr lang="ru-RU" dirty="0" smtClean="0">
                <a:solidFill>
                  <a:srgbClr val="000000"/>
                </a:solidFill>
              </a:rPr>
              <a:t>Варят кашу из любви</a:t>
            </a:r>
            <a:r>
              <a:rPr lang="ru-RU" b="1" dirty="0" smtClean="0">
                <a:solidFill>
                  <a:srgbClr val="000000"/>
                </a:solidFill>
              </a:rPr>
              <a:t>. </a:t>
            </a:r>
            <a:br>
              <a:rPr lang="ru-RU" b="1" dirty="0" smtClean="0">
                <a:solidFill>
                  <a:srgbClr val="000000"/>
                </a:solidFill>
              </a:rPr>
            </a:br>
            <a:endParaRPr lang="ru-RU" dirty="0"/>
          </a:p>
        </p:txBody>
      </p:sp>
    </p:spTree>
  </p:cSld>
  <p:clrMapOvr>
    <a:masterClrMapping/>
  </p:clrMapOvr>
  <p:transition advTm="13406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933265-9361-46A1-BFA2-473CF36DE6A9}" type="slidenum">
              <a:rPr lang="ru-RU"/>
              <a:pPr/>
              <a:t>23</a:t>
            </a:fld>
            <a:endParaRPr lang="ru-RU"/>
          </a:p>
        </p:txBody>
      </p:sp>
      <p:sp>
        <p:nvSpPr>
          <p:cNvPr id="921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b="1" dirty="0" smtClean="0">
                <a:solidFill>
                  <a:srgbClr val="FF0000"/>
                </a:solidFill>
              </a:rPr>
              <a:t>Семейные </a:t>
            </a:r>
            <a:r>
              <a:rPr lang="ru-RU" b="1" dirty="0">
                <a:solidFill>
                  <a:srgbClr val="FF0000"/>
                </a:solidFill>
              </a:rPr>
              <a:t>традиции</a:t>
            </a:r>
          </a:p>
        </p:txBody>
      </p:sp>
      <p:sp>
        <p:nvSpPr>
          <p:cNvPr id="92165" name="Rectangle 5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5148263" y="1905000"/>
            <a:ext cx="3697287" cy="4191000"/>
          </a:xfrm>
        </p:spPr>
        <p:txBody>
          <a:bodyPr>
            <a:normAutofit lnSpcReduction="10000"/>
          </a:bodyPr>
          <a:lstStyle/>
          <a:p>
            <a:endParaRPr lang="ru-RU" sz="2800" dirty="0"/>
          </a:p>
          <a:p>
            <a:pPr>
              <a:buNone/>
            </a:pPr>
            <a:r>
              <a:rPr lang="ru-RU" dirty="0" smtClean="0"/>
              <a:t>   Наши </a:t>
            </a:r>
            <a:r>
              <a:rPr lang="ru-RU" dirty="0"/>
              <a:t>традиции: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/>
              <a:t>- праздники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</a:t>
            </a:r>
            <a:endParaRPr lang="ru-RU" dirty="0" smtClean="0"/>
          </a:p>
          <a:p>
            <a:pPr>
              <a:buFont typeface="Wingdings" pitchFamily="2" charset="2"/>
              <a:buNone/>
            </a:pPr>
            <a:r>
              <a:rPr lang="ru-RU" dirty="0" smtClean="0"/>
              <a:t> </a:t>
            </a:r>
            <a:r>
              <a:rPr lang="ru-RU" dirty="0"/>
              <a:t>- традиционная кухня семьи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</a:t>
            </a:r>
          </a:p>
        </p:txBody>
      </p:sp>
      <p:pic>
        <p:nvPicPr>
          <p:cNvPr id="92169" name="Picture 9" descr="334 а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627313" y="4149725"/>
            <a:ext cx="2376487" cy="2376488"/>
          </a:xfrm>
          <a:noFill/>
          <a:ln/>
        </p:spPr>
      </p:pic>
      <p:pic>
        <p:nvPicPr>
          <p:cNvPr id="92175" name="Picture 15" descr="378 б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750" y="1484313"/>
            <a:ext cx="2374900" cy="2447925"/>
          </a:xfrm>
          <a:noFill/>
          <a:ln/>
        </p:spPr>
      </p:pic>
    </p:spTree>
  </p:cSld>
  <p:clrMapOvr>
    <a:masterClrMapping/>
  </p:clrMapOvr>
  <p:transition advTm="5579"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Documents and Settings\бирюковка\Рабочий стол\выпускной в 4 классе\фото детей\семейные традици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Tm="12140">
    <p:wedg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475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Традиционные блюда в семье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Распространенная традиция – застолье. За общим столом собирались гости, пели, угощали.</a:t>
            </a:r>
            <a:br>
              <a:rPr lang="ru-RU" dirty="0" smtClean="0"/>
            </a:br>
            <a:r>
              <a:rPr lang="ru-RU" dirty="0" smtClean="0"/>
              <a:t>Кулинарные традиции были не на последнем месте. Все течет, все меняется- меняются вкусы людей,  и другие блюда появляются на наших столах, становятся традиционными</a:t>
            </a:r>
            <a:endParaRPr lang="ru-RU" dirty="0"/>
          </a:p>
        </p:txBody>
      </p:sp>
    </p:spTree>
  </p:cSld>
  <p:clrMapOvr>
    <a:masterClrMapping/>
  </p:clrMapOvr>
  <p:transition advTm="9922">
    <p:circl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9EF69-CD5E-4471-A0F0-34E4840E458B}" type="slidenum">
              <a:rPr lang="ru-RU"/>
              <a:pPr/>
              <a:t>26</a:t>
            </a:fld>
            <a:endParaRPr lang="ru-RU"/>
          </a:p>
        </p:txBody>
      </p:sp>
      <p:sp>
        <p:nvSpPr>
          <p:cNvPr id="199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</a:t>
            </a:r>
            <a:r>
              <a:rPr lang="ru-RU" b="1" dirty="0">
                <a:solidFill>
                  <a:srgbClr val="FF0000"/>
                </a:solidFill>
              </a:rPr>
              <a:t>Дальнейшее развитие  </a:t>
            </a:r>
            <a:r>
              <a:rPr lang="ru-RU" b="1" dirty="0" smtClean="0">
                <a:solidFill>
                  <a:srgbClr val="FF0000"/>
                </a:solidFill>
              </a:rPr>
              <a:t>проекта</a:t>
            </a:r>
            <a:r>
              <a:rPr lang="ru-RU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99683" name="Rectangle 3"/>
          <p:cNvSpPr>
            <a:spLocks noGrp="1" noRot="1" noChangeArrowheads="1"/>
          </p:cNvSpPr>
          <p:nvPr>
            <p:ph type="body" sz="half" idx="3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Реализация проекта </a:t>
            </a:r>
            <a:r>
              <a:rPr lang="ru-RU" dirty="0" smtClean="0"/>
              <a:t>  </a:t>
            </a:r>
            <a:r>
              <a:rPr lang="ru-RU" dirty="0"/>
              <a:t>направлена на осознания учеником ближайшего </a:t>
            </a:r>
            <a:r>
              <a:rPr lang="ru-RU" dirty="0" smtClean="0"/>
              <a:t>социума  </a:t>
            </a:r>
            <a:r>
              <a:rPr lang="ru-RU" dirty="0"/>
              <a:t>(Я- моя семья- моё </a:t>
            </a:r>
            <a:r>
              <a:rPr lang="ru-RU" dirty="0" smtClean="0"/>
              <a:t>село)</a:t>
            </a:r>
            <a:endParaRPr lang="ru-RU" dirty="0"/>
          </a:p>
        </p:txBody>
      </p:sp>
      <p:pic>
        <p:nvPicPr>
          <p:cNvPr id="1026" name="Picture 2" descr="C:\Documents and Settings\бирюковка\Рабочий стол\выпускной в 4 классе\фото детей\P1010160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5737" y="1905000"/>
            <a:ext cx="2692400" cy="2019300"/>
          </a:xfrm>
          <a:prstGeom prst="rect">
            <a:avLst/>
          </a:prstGeom>
          <a:noFill/>
        </p:spPr>
      </p:pic>
      <p:pic>
        <p:nvPicPr>
          <p:cNvPr id="1027" name="Picture 3" descr="C:\Documents and Settings\бирюковка\Рабочий стол\выпускной в 4 классе\фото детей\SAM_1355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35612" y="1905000"/>
            <a:ext cx="2692400" cy="2019300"/>
          </a:xfrm>
          <a:prstGeom prst="rect">
            <a:avLst/>
          </a:prstGeom>
          <a:noFill/>
        </p:spPr>
      </p:pic>
    </p:spTree>
  </p:cSld>
  <p:clrMapOvr>
    <a:masterClrMapping/>
  </p:clrMapOvr>
  <p:transition advTm="14906"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44051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 Заключение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Важно следовать семейным традициям. Нужно их чтить,  хранить, передавать из поколение в поколение. Главное они нужны, чтобы укреплять семью, чтобы у нас был родной дом!</a:t>
            </a:r>
            <a:endParaRPr lang="ru-RU" dirty="0"/>
          </a:p>
        </p:txBody>
      </p:sp>
    </p:spTree>
  </p:cSld>
  <p:clrMapOvr>
    <a:masterClrMapping/>
  </p:clrMapOvr>
  <p:transition advTm="8704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CEA95-6E00-402E-A9C9-C42CC2E95A9D}" type="slidenum">
              <a:rPr lang="ru-RU"/>
              <a:pPr/>
              <a:t>28</a:t>
            </a:fld>
            <a:endParaRPr lang="ru-RU"/>
          </a:p>
        </p:txBody>
      </p:sp>
      <p:sp>
        <p:nvSpPr>
          <p:cNvPr id="2007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419475" y="244475"/>
            <a:ext cx="5422900" cy="1431925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Эффект проекта в   долгосрочной перспективе.</a:t>
            </a:r>
          </a:p>
        </p:txBody>
      </p:sp>
      <p:sp>
        <p:nvSpPr>
          <p:cNvPr id="200707" name="Rectangle 3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27088" y="2636838"/>
            <a:ext cx="8007350" cy="2019300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/>
              <a:t>Данный проект будет служить ориентиром для ребёнка на понимание необходимости, неразрывности связи с историей всей России (я- моя семья- моё село- мой край- моя страна)</a:t>
            </a:r>
          </a:p>
        </p:txBody>
      </p:sp>
      <p:pic>
        <p:nvPicPr>
          <p:cNvPr id="200711" name="Picture 7" descr="флаг Росси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3429000" cy="2133600"/>
          </a:xfrm>
          <a:noFill/>
          <a:ln/>
        </p:spPr>
      </p:pic>
    </p:spTree>
  </p:cSld>
  <p:clrMapOvr>
    <a:masterClrMapping/>
  </p:clrMapOvr>
  <p:transition advTm="5438"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0"/>
            <a:ext cx="7643866" cy="1428736"/>
          </a:xfrm>
        </p:spPr>
        <p:txBody>
          <a:bodyPr>
            <a:normAutofit fontScale="90000"/>
          </a:bodyPr>
          <a:lstStyle/>
          <a:p>
            <a: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Я  люблю свою семью!</a:t>
            </a:r>
            <a:br>
              <a:rPr lang="ru-RU" b="1" kern="10" dirty="0" smtClean="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1357298"/>
            <a:ext cx="8501122" cy="550070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4" descr="mnogodetnaja-sem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357298"/>
            <a:ext cx="8501122" cy="5500702"/>
          </a:xfrm>
          <a:noFill/>
        </p:spPr>
      </p:pic>
      <p:pic>
        <p:nvPicPr>
          <p:cNvPr id="5" name="Picture 4" descr="mnogodetnaja-semja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57158" y="1357298"/>
            <a:ext cx="8572560" cy="5500701"/>
          </a:xfrm>
          <a:noFill/>
        </p:spPr>
      </p:pic>
    </p:spTree>
  </p:cSld>
  <p:clrMapOvr>
    <a:masterClrMapping/>
  </p:clrMapOvr>
  <p:transition advTm="5218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35E8F0-97D9-472A-9E2A-6E2CE9A94833}" type="slidenum">
              <a:rPr lang="ru-RU"/>
              <a:pPr/>
              <a:t>3</a:t>
            </a:fld>
            <a:endParaRPr lang="ru-RU"/>
          </a:p>
        </p:txBody>
      </p:sp>
      <p:sp>
        <p:nvSpPr>
          <p:cNvPr id="137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Задачи проекта:</a:t>
            </a:r>
          </a:p>
        </p:txBody>
      </p:sp>
      <p:sp>
        <p:nvSpPr>
          <p:cNvPr id="137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971550" y="1341438"/>
            <a:ext cx="7862888" cy="4967287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/>
              <a:t> вызвать интерес у подрастающего поколения к истории своей семьи;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 помочь ощутить общность со старшими поколениями;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 познать истоки своего характера, темперамента, интеллекта профессиональных пристрастий;</a:t>
            </a:r>
          </a:p>
          <a:p>
            <a:pPr>
              <a:buFont typeface="Wingdings" pitchFamily="2" charset="2"/>
              <a:buChar char="Ø"/>
            </a:pPr>
            <a:r>
              <a:rPr lang="ru-RU"/>
              <a:t> развить свои творческие способности.</a:t>
            </a:r>
          </a:p>
        </p:txBody>
      </p:sp>
    </p:spTree>
  </p:cSld>
  <p:clrMapOvr>
    <a:masterClrMapping/>
  </p:clrMapOvr>
  <p:transition advTm="9985">
    <p:pull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F654F-F447-456B-BF46-13B6F5356548}" type="slidenum">
              <a:rPr lang="ru-RU"/>
              <a:pPr/>
              <a:t>4</a:t>
            </a:fld>
            <a:endParaRPr lang="ru-RU"/>
          </a:p>
        </p:txBody>
      </p:sp>
      <p:sp>
        <p:nvSpPr>
          <p:cNvPr id="1064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Адресная направленность:</a:t>
            </a:r>
          </a:p>
        </p:txBody>
      </p:sp>
      <p:sp>
        <p:nvSpPr>
          <p:cNvPr id="1064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dirty="0"/>
              <a:t>     Проект рассчитан на учащихся </a:t>
            </a:r>
            <a:r>
              <a:rPr lang="ru-RU" dirty="0" smtClean="0"/>
              <a:t> 4   класса, </a:t>
            </a:r>
            <a:r>
              <a:rPr lang="ru-RU" dirty="0"/>
              <a:t>которые способны реализовать    данную идею за </a:t>
            </a:r>
            <a:r>
              <a:rPr lang="ru-RU" dirty="0" smtClean="0"/>
              <a:t> два  учебных года. </a:t>
            </a:r>
            <a:endParaRPr lang="ru-RU" dirty="0"/>
          </a:p>
          <a:p>
            <a:pPr>
              <a:buFont typeface="Wingdings" pitchFamily="2" charset="2"/>
              <a:buNone/>
            </a:pPr>
            <a:r>
              <a:rPr lang="ru-RU" sz="4400" dirty="0"/>
              <a:t>   </a:t>
            </a:r>
          </a:p>
        </p:txBody>
      </p:sp>
    </p:spTree>
  </p:cSld>
  <p:clrMapOvr>
    <a:masterClrMapping/>
  </p:clrMapOvr>
  <p:transition advTm="8234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6B856E-240B-4DB5-8085-CBBBC32D1349}" type="slidenum">
              <a:rPr lang="ru-RU"/>
              <a:pPr/>
              <a:t>5</a:t>
            </a:fld>
            <a:endParaRPr lang="ru-RU"/>
          </a:p>
        </p:txBody>
      </p:sp>
      <p:sp>
        <p:nvSpPr>
          <p:cNvPr id="143367" name="Rectangle 7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Основные направления:</a:t>
            </a:r>
          </a:p>
        </p:txBody>
      </p:sp>
      <p:sp>
        <p:nvSpPr>
          <p:cNvPr id="143368" name="Rectangle 8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marL="812800" indent="-812800">
              <a:buFont typeface="Wingdings" pitchFamily="2" charset="2"/>
              <a:buChar char="Ø"/>
            </a:pPr>
            <a:r>
              <a:rPr lang="ru-RU" b="1" dirty="0" smtClean="0"/>
              <a:t>Моя родословная</a:t>
            </a:r>
          </a:p>
          <a:p>
            <a:pPr marL="812800" indent="-812800">
              <a:buFont typeface="Wingdings" pitchFamily="2" charset="2"/>
              <a:buChar char="Ø"/>
            </a:pPr>
            <a:r>
              <a:rPr lang="ru-RU" b="1" dirty="0" smtClean="0"/>
              <a:t>Гордость семьи.  Сочинения о предках</a:t>
            </a:r>
          </a:p>
          <a:p>
            <a:pPr marL="812800" indent="-812800">
              <a:buFont typeface="Wingdings" pitchFamily="2" charset="2"/>
              <a:buChar char="Ø"/>
            </a:pPr>
            <a:r>
              <a:rPr lang="ru-RU" b="1" dirty="0" smtClean="0"/>
              <a:t>Семейные династии. Фотовыставка</a:t>
            </a:r>
          </a:p>
          <a:p>
            <a:pPr marL="812800" indent="-812800">
              <a:buFont typeface="Wingdings" pitchFamily="2" charset="2"/>
              <a:buChar char="Ø"/>
            </a:pPr>
            <a:r>
              <a:rPr lang="ru-RU" b="1" dirty="0" smtClean="0"/>
              <a:t>Старинные вещи в семье</a:t>
            </a:r>
            <a:endParaRPr lang="ru-RU" dirty="0"/>
          </a:p>
          <a:p>
            <a:pPr marL="812800" indent="-812800">
              <a:buFont typeface="Wingdings" pitchFamily="2" charset="2"/>
              <a:buChar char="Ø"/>
            </a:pPr>
            <a:r>
              <a:rPr lang="ru-RU" b="1" dirty="0" smtClean="0"/>
              <a:t>Герой </a:t>
            </a:r>
            <a:r>
              <a:rPr lang="ru-RU" b="1" dirty="0"/>
              <a:t>семьи, герой </a:t>
            </a:r>
            <a:r>
              <a:rPr lang="ru-RU" b="1" dirty="0" smtClean="0"/>
              <a:t>рода</a:t>
            </a:r>
            <a:endParaRPr lang="ru-RU" b="1" dirty="0"/>
          </a:p>
          <a:p>
            <a:pPr marL="812800" indent="-812800">
              <a:buFont typeface="Wingdings" pitchFamily="2" charset="2"/>
              <a:buChar char="Ø"/>
            </a:pPr>
            <a:r>
              <a:rPr lang="ru-RU" b="1" dirty="0"/>
              <a:t>Семейные </a:t>
            </a:r>
            <a:r>
              <a:rPr lang="ru-RU" b="1" dirty="0" smtClean="0"/>
              <a:t>традиции. Традиционная кухня и семейные праздники</a:t>
            </a:r>
            <a:endParaRPr lang="ru-RU" b="1" dirty="0"/>
          </a:p>
          <a:p>
            <a:pPr marL="812800" indent="-812800">
              <a:buClr>
                <a:schemeClr val="accent1"/>
              </a:buClr>
              <a:buFont typeface="Wingdings" pitchFamily="2" charset="2"/>
              <a:buNone/>
            </a:pPr>
            <a:endParaRPr lang="ru-RU" b="1" dirty="0"/>
          </a:p>
        </p:txBody>
      </p:sp>
    </p:spTree>
  </p:cSld>
  <p:clrMapOvr>
    <a:masterClrMapping/>
  </p:clrMapOvr>
  <p:transition advTm="12954"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FCCA2-8F04-4E6A-A599-E4C41FF65C69}" type="slidenum">
              <a:rPr lang="ru-RU"/>
              <a:pPr/>
              <a:t>6</a:t>
            </a:fld>
            <a:endParaRPr lang="ru-RU"/>
          </a:p>
        </p:txBody>
      </p:sp>
      <p:sp>
        <p:nvSpPr>
          <p:cNvPr id="2048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FF0000"/>
                </a:solidFill>
              </a:rPr>
              <a:t>       Рабочий план</a:t>
            </a:r>
          </a:p>
        </p:txBody>
      </p:sp>
      <p:sp>
        <p:nvSpPr>
          <p:cNvPr id="2048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36004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ru-RU"/>
          </a:p>
          <a:p>
            <a:pPr>
              <a:buFont typeface="Wingdings" pitchFamily="2" charset="2"/>
              <a:buNone/>
            </a:pPr>
            <a:r>
              <a:rPr lang="ru-RU"/>
              <a:t>1. Организационно- подготовительный</a:t>
            </a:r>
          </a:p>
          <a:p>
            <a:pPr>
              <a:buFont typeface="Wingdings" pitchFamily="2" charset="2"/>
              <a:buNone/>
            </a:pPr>
            <a:r>
              <a:rPr lang="ru-RU"/>
              <a:t>2. Поисковый</a:t>
            </a:r>
          </a:p>
          <a:p>
            <a:pPr>
              <a:buFont typeface="Wingdings" pitchFamily="2" charset="2"/>
              <a:buNone/>
            </a:pPr>
            <a:r>
              <a:rPr lang="ru-RU"/>
              <a:t>3. Итоговый</a:t>
            </a:r>
          </a:p>
        </p:txBody>
      </p:sp>
    </p:spTree>
  </p:cSld>
  <p:clrMapOvr>
    <a:masterClrMapping/>
  </p:clrMapOvr>
  <p:transition advTm="6046">
    <p:zoom dir="in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A6681-232A-4CF0-9DEC-E782FC0F4F2D}" type="slidenum">
              <a:rPr lang="ru-RU"/>
              <a:pPr/>
              <a:t>7</a:t>
            </a:fld>
            <a:endParaRPr lang="ru-RU"/>
          </a:p>
        </p:txBody>
      </p:sp>
      <p:sp>
        <p:nvSpPr>
          <p:cNvPr id="931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  </a:t>
            </a:r>
            <a:r>
              <a:rPr lang="ru-RU" b="1" dirty="0">
                <a:solidFill>
                  <a:srgbClr val="FF0000"/>
                </a:solidFill>
              </a:rPr>
              <a:t>Ожидаемый результат:</a:t>
            </a:r>
          </a:p>
        </p:txBody>
      </p:sp>
      <p:sp>
        <p:nvSpPr>
          <p:cNvPr id="93189" name="Rectangle 5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8075" y="1484313"/>
            <a:ext cx="3927475" cy="5113337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000"/>
              <a:t> 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/>
              <a:t>Данный проект будет способствовать укреплению семьи на основе взаимопонимания, уважения и помощи, осмыслении преемственности семейных традиций и правил общежития;					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ru-RU" sz="2000"/>
              <a:t>Через познания своих «корней», истории рода и страны дети придут к осознанию себя и своего места на земле своих предков, на своей родине. </a:t>
            </a:r>
          </a:p>
        </p:txBody>
      </p:sp>
      <p:pic>
        <p:nvPicPr>
          <p:cNvPr id="93190" name="Picture 6" descr="423 а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42988" y="1989138"/>
            <a:ext cx="3600450" cy="4248150"/>
          </a:xfrm>
          <a:noFill/>
          <a:ln/>
        </p:spPr>
      </p:pic>
      <p:pic>
        <p:nvPicPr>
          <p:cNvPr id="93191" name="Picture 7" descr="423 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989138"/>
            <a:ext cx="3600450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2672"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85728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МКОУ «</a:t>
            </a:r>
            <a:r>
              <a:rPr lang="ru-RU" sz="3200" b="1" dirty="0" err="1" smtClean="0">
                <a:solidFill>
                  <a:schemeClr val="accent1"/>
                </a:solidFill>
              </a:rPr>
              <a:t>Бирюковская</a:t>
            </a:r>
            <a:r>
              <a:rPr lang="ru-RU" sz="3200" b="1" dirty="0" smtClean="0">
                <a:solidFill>
                  <a:schemeClr val="accent1"/>
                </a:solidFill>
              </a:rPr>
              <a:t> СОШ»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1571612"/>
            <a:ext cx="6400800" cy="4067188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Открытое внеклассное мероприятие: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«</a:t>
            </a:r>
            <a:r>
              <a:rPr lang="ru-RU" sz="4800" b="1" dirty="0" smtClean="0">
                <a:solidFill>
                  <a:srgbClr val="FF0000"/>
                </a:solidFill>
              </a:rPr>
              <a:t>Моя семья – </a:t>
            </a:r>
          </a:p>
          <a:p>
            <a:r>
              <a:rPr lang="ru-RU" sz="4800" b="1" dirty="0" smtClean="0">
                <a:solidFill>
                  <a:srgbClr val="FF0000"/>
                </a:solidFill>
              </a:rPr>
              <a:t>моя Россия»</a:t>
            </a:r>
            <a:endParaRPr lang="ru-RU" sz="48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Tm="8922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smtClean="0"/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042988" y="981075"/>
            <a:ext cx="6985000" cy="533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r>
              <a:rPr lang="ru-RU" sz="3600" b="1" kern="10">
                <a:ln w="317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Традиции семьи</a:t>
            </a:r>
          </a:p>
        </p:txBody>
      </p:sp>
      <p:pic>
        <p:nvPicPr>
          <p:cNvPr id="3076" name="Picture 5" descr="s_dnem_semi_pozdravlenie"/>
          <p:cNvPicPr>
            <a:picLocks noGrp="1" noChangeAspect="1" noChangeArrowheads="1"/>
          </p:cNvPicPr>
          <p:nvPr>
            <p:ph type="ctrTitle"/>
          </p:nvPr>
        </p:nvPicPr>
        <p:blipFill>
          <a:blip r:embed="rId2"/>
          <a:srcRect/>
          <a:stretch>
            <a:fillRect/>
          </a:stretch>
        </p:blipFill>
        <p:spPr>
          <a:xfrm>
            <a:off x="1258888" y="1557338"/>
            <a:ext cx="6791325" cy="4733925"/>
          </a:xfrm>
          <a:noFill/>
        </p:spPr>
      </p:pic>
      <p:sp>
        <p:nvSpPr>
          <p:cNvPr id="3077" name="WordArt 6"/>
          <p:cNvSpPr>
            <a:spLocks noChangeArrowheads="1" noChangeShapeType="1" noTextEdit="1"/>
          </p:cNvSpPr>
          <p:nvPr/>
        </p:nvSpPr>
        <p:spPr bwMode="auto">
          <a:xfrm>
            <a:off x="971550" y="4292600"/>
            <a:ext cx="7265988" cy="169545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Доброе утро солнцу и птицам !</a:t>
            </a:r>
          </a:p>
          <a:p>
            <a:r>
              <a:rPr lang="ru-RU" sz="3600" b="1" kern="10">
                <a:ln w="254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"/>
                <a:cs typeface="Arial"/>
              </a:rPr>
              <a:t>Доброе утро улыбчивым лицам!</a:t>
            </a:r>
          </a:p>
        </p:txBody>
      </p:sp>
    </p:spTree>
  </p:cSld>
  <p:clrMapOvr>
    <a:masterClrMapping/>
  </p:clrMapOvr>
  <p:transition advTm="14922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478</Words>
  <Application>Microsoft Office PowerPoint</Application>
  <PresentationFormat>Экран (4:3)</PresentationFormat>
  <Paragraphs>100</Paragraphs>
  <Slides>29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Моя семья –  моя Россия                        ( социальный проект )</vt:lpstr>
      <vt:lpstr>Цель проекта :</vt:lpstr>
      <vt:lpstr>Задачи проекта:</vt:lpstr>
      <vt:lpstr>Адресная направленность:</vt:lpstr>
      <vt:lpstr>Основные направления:</vt:lpstr>
      <vt:lpstr>       Рабочий план</vt:lpstr>
      <vt:lpstr>  Ожидаемый результат:</vt:lpstr>
      <vt:lpstr>МКОУ «Бирюковская СОШ»</vt:lpstr>
      <vt:lpstr>Слайд 9</vt:lpstr>
      <vt:lpstr>В семейном кругу мы с вами живем Основа основ – родительский дом В семейном кругу все корни твои И в жизни ты выходишь из семьи В семейном кругу мы жизнь создаем Основа основ – родительский дом!</vt:lpstr>
      <vt:lpstr>Поразмышляем вместе о традициях семьи</vt:lpstr>
      <vt:lpstr>У каждого человека есть своя семья, свой дом. И где бы мы не были, мы всегда помним о ней, он притягивает нас своим теплом. Дом – это не только крыша над головой, это твоя семья и самые твои близкие тебе люди: мама, папа, сестра, брат, бабушка, дедушка, прабабушка и прадедушка.   </vt:lpstr>
      <vt:lpstr>О семейных традициях  1. Моя родословная.  Человек рождается на свет, растет, задумывается: Кто я? Откуда я? Откуда мои корни?Издавна одной из традицией в семьях была традиция узнавать о своих предках, составлять свою родословную, генеалогическое древо. Это традиция возвращается в семьи.    </vt:lpstr>
      <vt:lpstr>Родословное  дерево </vt:lpstr>
      <vt:lpstr>Доброе семя - добрый всход Семя добрый всход дает,  Если на добре растет.  Если добрая семья, Если ты живешь, любя, Скоро из тебя взойдет Добрый и чудесный всход! </vt:lpstr>
      <vt:lpstr> Гордость семьи. Сочинения о предках.  Одной из традицией было то, что люди гордились своими предками. 219 ныне здравствующих потомков Пушкина гордятся своим великим предком А.С. Пушкиным. И пусть ваши предки не были  знаменитыми историческими личностями. А были просто хорошими достойными уважения людьми, кем бы вы могли гордиться в своей семье.</vt:lpstr>
      <vt:lpstr>Из сочинения Овчинниковой Виктории Моя прабабушка Шихова Александра Степановна была очень грамотным для того времени человеком, ее мать была учительницей в церковно – приходской школе, а когда вышла замуж, обучала детей грамоте, письму и счету. Александра Степановна знала наизусть много стихов А.С.Пушкина, Н.Н.Некрасова, Кольцова и других поэтов. Моя бабушка Овчинникова  Валентина Александровна  с 1968 года работала старшей пионервожатой в Бирюковской школе и уже 44 года работает в  нашей школе. Мой папа Овчинников Виталий Сергеевич работает в школе  учителем технологии.   Я очень горжусь трудовой династией Овчинниковых и тоже хочу стать учителем начальных классов! </vt:lpstr>
      <vt:lpstr> Фотовыставка  « Загляните в семейный альбом» С 1829 года, когда французский художник и конструктор Дагер изобрел фотографию, традиция составлять и хранить семейные альбомы прочно вошла в нашу жизнь.</vt:lpstr>
      <vt:lpstr> Старинные вещи в семье У каждого в доме хранятся старинные вещи, которые передаются из поколение в поколение, ими пользовались ваши бабушки, мамы и вы. Какаи тайны хранят бабушкин сундук в семье?  История вещи- история человека, история семьи, история народа, история Отечества</vt:lpstr>
      <vt:lpstr> Герой семьи, герой рода</vt:lpstr>
      <vt:lpstr>Слайд 21</vt:lpstr>
      <vt:lpstr>В родной семье и каша гуще Побывал в домах я многих: Много разного видал, Кашу всякую едал. Но в семье родимой нашей Самая густая каша. Дома близкие мои  Варят кашу из любви.  </vt:lpstr>
      <vt:lpstr> Семейные традиции</vt:lpstr>
      <vt:lpstr>Слайд 24</vt:lpstr>
      <vt:lpstr>Традиционные блюда в семье Распространенная традиция – застолье. За общим столом собирались гости, пели, угощали. Кулинарные традиции были не на последнем месте. Все течет, все меняется- меняются вкусы людей,  и другие блюда появляются на наших столах, становятся традиционными</vt:lpstr>
      <vt:lpstr>    Дальнейшее развитие  проекта.</vt:lpstr>
      <vt:lpstr> Заключение Важно следовать семейным традициям. Нужно их чтить,  хранить, передавать из поколение в поколение. Главное они нужны, чтобы укреплять семью, чтобы у нас был родной дом!</vt:lpstr>
      <vt:lpstr>Эффект проекта в   долгосрочной перспективе.</vt:lpstr>
      <vt:lpstr>Я  люблю свою семью! </vt:lpstr>
    </vt:vector>
  </TitlesOfParts>
  <Company>Айгуль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МКОУ «Бирюковская СОШ»</dc:title>
  <dc:creator>Айгуль</dc:creator>
  <cp:lastModifiedBy>Айгуль</cp:lastModifiedBy>
  <cp:revision>27</cp:revision>
  <dcterms:created xsi:type="dcterms:W3CDTF">2012-05-07T17:09:18Z</dcterms:created>
  <dcterms:modified xsi:type="dcterms:W3CDTF">2012-05-18T17:21:50Z</dcterms:modified>
</cp:coreProperties>
</file>