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94" r:id="rId10"/>
    <p:sldId id="266" r:id="rId11"/>
    <p:sldId id="267" r:id="rId12"/>
    <p:sldId id="268" r:id="rId13"/>
    <p:sldId id="278" r:id="rId14"/>
    <p:sldId id="273" r:id="rId15"/>
    <p:sldId id="269" r:id="rId16"/>
    <p:sldId id="275" r:id="rId17"/>
    <p:sldId id="270" r:id="rId18"/>
    <p:sldId id="271" r:id="rId19"/>
    <p:sldId id="272" r:id="rId20"/>
    <p:sldId id="295" r:id="rId21"/>
    <p:sldId id="296" r:id="rId22"/>
    <p:sldId id="279" r:id="rId23"/>
    <p:sldId id="280" r:id="rId24"/>
    <p:sldId id="281" r:id="rId25"/>
    <p:sldId id="282" r:id="rId26"/>
    <p:sldId id="283" r:id="rId27"/>
    <p:sldId id="297" r:id="rId28"/>
    <p:sldId id="284" r:id="rId29"/>
    <p:sldId id="293" r:id="rId30"/>
    <p:sldId id="290" r:id="rId31"/>
    <p:sldId id="298" r:id="rId32"/>
    <p:sldId id="286" r:id="rId33"/>
    <p:sldId id="285" r:id="rId34"/>
    <p:sldId id="287" r:id="rId35"/>
    <p:sldId id="291" r:id="rId36"/>
    <p:sldId id="288" r:id="rId37"/>
    <p:sldId id="289" r:id="rId38"/>
  </p:sldIdLst>
  <p:sldSz cx="9144000" cy="6858000" type="screen4x3"/>
  <p:notesSz cx="6858000" cy="9144000"/>
  <p:custDataLst>
    <p:tags r:id="rId4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84F39-7880-47DA-8E0B-8FB598444EBA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F9144-BA16-425C-B6F7-3A90814A8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6016d3f2e5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096675"/>
            <a:ext cx="3637674" cy="2761325"/>
          </a:xfrm>
          <a:prstGeom prst="rect">
            <a:avLst/>
          </a:prstGeom>
        </p:spPr>
      </p:pic>
      <p:pic>
        <p:nvPicPr>
          <p:cNvPr id="8" name="Рисунок 7" descr="0_938b4_7eb8ce58_X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15825" y="4511768"/>
            <a:ext cx="2728175" cy="2346232"/>
          </a:xfrm>
          <a:prstGeom prst="rect">
            <a:avLst/>
          </a:prstGeom>
        </p:spPr>
      </p:pic>
      <p:pic>
        <p:nvPicPr>
          <p:cNvPr id="7" name="Рисунок 6" descr="0_80e10_28479fa0_XS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-1" y="0"/>
            <a:ext cx="3251407" cy="227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8ECA-0CCE-4B33-8637-5E76B245D13D}" type="datetime1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EF8E-4A5F-4EF8-B089-219FD32DDB94}" type="datetime1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0E0C-D615-49EA-B0F5-44C2E767631F}" type="datetime1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938b4_7eb8ce58_X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-1" y="4869160"/>
            <a:ext cx="2909015" cy="1988840"/>
          </a:xfrm>
          <a:prstGeom prst="rect">
            <a:avLst/>
          </a:prstGeom>
        </p:spPr>
      </p:pic>
      <p:pic>
        <p:nvPicPr>
          <p:cNvPr id="7" name="Рисунок 6" descr="46016d3f2e5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3930075"/>
            <a:ext cx="3857147" cy="2927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3B10-6C32-4B8E-9AE1-E2E0CF4F303C}" type="datetime1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1ACA-13C3-4FAA-A827-82F820A0827C}" type="datetime1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1116-A65A-4215-92B1-718C4D7BBE90}" type="datetime1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F0AD-3D5B-4047-8053-18E80AE6570F}" type="datetime1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EC06-BA48-4B92-AB7E-46357A6E60BF}" type="datetime1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7299-3B91-4CC2-9747-8604088571F7}" type="datetime1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F3E-EF64-4C84-AF1D-0FD184BCF17F}" type="datetime1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14CA-740B-478A-AD7C-60834DBD5B98}" type="datetime1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E4D1B-5FBA-4A70-BCDF-71AECE07480A}" type="datetime1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kzovut.ru/names/alexandra.html" TargetMode="External"/><Relationship Id="rId7" Type="http://schemas.openxmlformats.org/officeDocument/2006/relationships/hyperlink" Target="http://www.kakzovut.ru/names/alisa.html" TargetMode="External"/><Relationship Id="rId2" Type="http://schemas.openxmlformats.org/officeDocument/2006/relationships/hyperlink" Target="http://www.kakzovut.ru/names/lesy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kzovut.ru/names/larisa.html" TargetMode="External"/><Relationship Id="rId5" Type="http://schemas.openxmlformats.org/officeDocument/2006/relationships/hyperlink" Target="http://www.kakzovut.ru/names/elena.html" TargetMode="External"/><Relationship Id="rId4" Type="http://schemas.openxmlformats.org/officeDocument/2006/relationships/hyperlink" Target="http://www.kakzovut.ru/names/alena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3;&#1080;&#1082;&#1086;&#1083;&#1072;&#1081;%20&#1058;&#1088;&#1091;&#1073;&#1072;&#1095;%20-%20&#1050;&#1088;&#1080;&#1089;&#1090;&#1080;&#1085;&#1072;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054552" cy="1226567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Проект</a:t>
            </a:r>
            <a:br>
              <a:rPr lang="ru-RU" sz="4800" b="1" i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«Я и моё имя»</a:t>
            </a:r>
            <a:endParaRPr lang="ru-RU" sz="4800" b="1" i="1" dirty="0">
              <a:solidFill>
                <a:srgbClr val="00206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149080"/>
            <a:ext cx="4248472" cy="218464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Автор: Стародубцева Олеся, ученица 4 «Б»класса 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МБОУ СОШ №2 г. Лермонтова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Руководитель: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Рахим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А.Ф., 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учитель начальных классов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58138" cy="122899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B0F0"/>
                </a:solidFill>
                <a:latin typeface="Trebuchet MS" pitchFamily="34" charset="0"/>
              </a:rPr>
              <a:t/>
            </a:r>
            <a:br>
              <a:rPr lang="ru-RU" sz="3200" i="1" dirty="0" smtClean="0">
                <a:solidFill>
                  <a:srgbClr val="00B0F0"/>
                </a:solidFill>
                <a:latin typeface="Trebuchet MS" pitchFamily="34" charset="0"/>
              </a:rPr>
            </a:br>
            <a:r>
              <a:rPr lang="ru-RU" sz="3200" i="1" dirty="0" smtClean="0">
                <a:solidFill>
                  <a:srgbClr val="00B0F0"/>
                </a:solidFill>
                <a:latin typeface="Trebuchet MS" pitchFamily="34" charset="0"/>
              </a:rPr>
              <a:t>Уменьшительно-ласкательные </a:t>
            </a:r>
            <a:br>
              <a:rPr lang="ru-RU" sz="3200" i="1" dirty="0" smtClean="0">
                <a:solidFill>
                  <a:srgbClr val="00B0F0"/>
                </a:solidFill>
                <a:latin typeface="Trebuchet MS" pitchFamily="34" charset="0"/>
              </a:rPr>
            </a:br>
            <a:r>
              <a:rPr lang="ru-RU" sz="3200" i="1" dirty="0" smtClean="0">
                <a:solidFill>
                  <a:srgbClr val="00B0F0"/>
                </a:solidFill>
                <a:latin typeface="Trebuchet MS" pitchFamily="34" charset="0"/>
              </a:rPr>
              <a:t>формы моего имени: </a:t>
            </a:r>
            <a:br>
              <a:rPr lang="ru-RU" sz="3200" i="1" dirty="0" smtClean="0">
                <a:solidFill>
                  <a:srgbClr val="00B0F0"/>
                </a:solidFill>
                <a:latin typeface="Trebuchet MS" pitchFamily="34" charset="0"/>
              </a:rPr>
            </a:b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1"/>
            <a:ext cx="7715304" cy="25003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B0F0"/>
                </a:solidFill>
                <a:latin typeface="Trebuchet MS" pitchFamily="34" charset="0"/>
              </a:rPr>
              <a:t>       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Леся, Лесенок,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Алесенок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Олесёнок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Лесич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Алеська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Олесько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, Лесики, Лесёнка, Лесик,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Лесенька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Лесёночка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Леська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, Лёсик, Лес, Леса,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Лесечка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Лесена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Лесюнчик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Лесёночек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Лесяндра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Лесюк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.</a:t>
            </a:r>
          </a:p>
          <a:p>
            <a:pPr>
              <a:buNone/>
            </a:pPr>
            <a:endParaRPr lang="ru-RU" dirty="0" err="1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857224" y="4500570"/>
            <a:ext cx="6265863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24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okman Old Style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31511">
            <a:off x="2958453" y="4223238"/>
            <a:ext cx="3071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rebuchet MS" pitchFamily="34" charset="0"/>
              </a:rPr>
              <a:t>А какие Вы </a:t>
            </a:r>
          </a:p>
          <a:p>
            <a:r>
              <a:rPr lang="ru-RU" sz="2800" i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rebuchet MS" pitchFamily="34" charset="0"/>
              </a:rPr>
              <a:t>можете ещё предложить </a:t>
            </a:r>
          </a:p>
          <a:p>
            <a:r>
              <a:rPr lang="ru-RU" sz="2800" i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rebuchet MS" pitchFamily="34" charset="0"/>
              </a:rPr>
              <a:t>имена? </a:t>
            </a:r>
            <a:endParaRPr lang="ru-RU" sz="2800" i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  <a:latin typeface="Trebuchet MS" pitchFamily="34" charset="0"/>
              </a:rPr>
              <a:t>Мои известные тезки</a:t>
            </a:r>
            <a:endParaRPr lang="ru-RU" i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77581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   </a:t>
            </a:r>
            <a:endParaRPr lang="ru-RU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Чемпионка мира по </a:t>
            </a:r>
            <a:r>
              <a:rPr lang="ru-RU" sz="2400" i="1" dirty="0" err="1" smtClean="0">
                <a:solidFill>
                  <a:srgbClr val="0070C0"/>
                </a:solidFill>
                <a:latin typeface="Trebuchet MS" pitchFamily="34" charset="0"/>
              </a:rPr>
              <a:t>сумо</a:t>
            </a:r>
            <a:endParaRPr lang="ru-RU" sz="2400" i="1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 Олеся КОВАЛЕНКО –</a:t>
            </a:r>
          </a:p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 самая сильная женщина планеты. </a:t>
            </a:r>
            <a:endParaRPr lang="ru-RU" sz="24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636912"/>
            <a:ext cx="3900820" cy="2858616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  <a:latin typeface="Trebuchet MS" pitchFamily="34" charset="0"/>
              </a:rPr>
              <a:t>Мои известные тезки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</a:t>
            </a:r>
            <a:endParaRPr lang="ru-RU" sz="28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1268760"/>
            <a:ext cx="75344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Олеся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Судзиловская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(советская и российская актриса театра и кино)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6" name="Рисунок 5" descr="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204864"/>
            <a:ext cx="2604120" cy="43402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  <a:latin typeface="Trebuchet MS" pitchFamily="34" charset="0"/>
              </a:rPr>
              <a:t>Мои известные тёзки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sz="2800" b="1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>
              <a:buNone/>
            </a:pPr>
            <a:endParaRPr lang="ru-RU" sz="28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19672" y="1268760"/>
            <a:ext cx="56525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Олеся Железняк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(российская актриса театра и кино)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6" name="Рисунок 5" descr="cd10eafe0f5dcc4023f52175748ae25efb5e41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132856"/>
            <a:ext cx="3960440" cy="31683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Мои известные тёзки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7615294" cy="29003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0070C0"/>
                </a:solidFill>
                <a:latin typeface="Trebuchet MS" pitchFamily="34" charset="0"/>
              </a:rPr>
              <a:t>   </a:t>
            </a:r>
            <a:endParaRPr lang="ru-RU" sz="28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74332" y="1196752"/>
            <a:ext cx="72458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Олеся </a:t>
            </a:r>
            <a:r>
              <a:rPr lang="ru-RU" sz="2400" i="1" dirty="0" err="1" smtClean="0">
                <a:solidFill>
                  <a:srgbClr val="0070C0"/>
                </a:solidFill>
                <a:latin typeface="Trebuchet MS" pitchFamily="34" charset="0"/>
              </a:rPr>
              <a:t>Барель</a:t>
            </a: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((род.1960) советская баскетболистка,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Мастер спорта международного класса (1980),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Заслуженный мастер спорта СССР (1984))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7" name="Рисунок 6" descr="Barel_Olessia_4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708920"/>
            <a:ext cx="2592288" cy="39447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Мои известные тёзки</a:t>
            </a:r>
            <a:endParaRPr lang="ru-RU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    Олеся </a:t>
            </a:r>
            <a:r>
              <a:rPr lang="ru-RU" sz="2400" i="1" dirty="0" err="1" smtClean="0">
                <a:solidFill>
                  <a:srgbClr val="0070C0"/>
                </a:solidFill>
                <a:latin typeface="Trebuchet MS" pitchFamily="34" charset="0"/>
              </a:rPr>
              <a:t>Ляшенко</a:t>
            </a: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</a:p>
          <a:p>
            <a:pPr lvl="0" algn="ctr"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(российская певица, </a:t>
            </a:r>
          </a:p>
          <a:p>
            <a:pPr lvl="0" algn="ctr"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музыкант, автор песен)</a:t>
            </a:r>
          </a:p>
          <a:p>
            <a:pPr>
              <a:buNone/>
            </a:pPr>
            <a:endParaRPr lang="ru-RU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068960"/>
            <a:ext cx="2304256" cy="34626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Мои известные тёзки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775813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Олеся Зыкина (российская легкоатлетка, чемпионка мира, призёр Олимпийских игр.)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 Выступает в беговых дисциплинах на 200, 300 и 400 м. </a:t>
            </a:r>
            <a:endParaRPr lang="ru-RU" sz="24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5" name="Рисунок 4" descr="qwe-zyk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80928"/>
            <a:ext cx="2595168" cy="38164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Мои известные тёзки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sz="24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124744"/>
            <a:ext cx="84657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Олеся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Форшева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((род.1979) российская легкоатлетка,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вице-чемпионка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Олимпийских игр 2004 года,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чемпионка мира и Европы,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Заслуженный мастер спорта России)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7" name="Рисунок 6" descr="olesya_forshev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708920"/>
            <a:ext cx="2664296" cy="39290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Мои известные тёзки</a:t>
            </a:r>
            <a:endParaRPr lang="ru-RU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775813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87624" y="1196752"/>
            <a:ext cx="67698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Олеся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Владыкина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(российская спортсменка,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чемпион и мировой рекордсмен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XIII Летних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игр 2008 года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 Пекине в плавании на 100 м брассом)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9056" y="2708920"/>
            <a:ext cx="4596300" cy="2664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Мои известные тёзки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0070C0"/>
                </a:solidFill>
                <a:latin typeface="Trebuchet MS" pitchFamily="34" charset="0"/>
              </a:rPr>
              <a:t>    </a:t>
            </a:r>
            <a:endParaRPr lang="ru-RU" sz="28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34912" y="1309409"/>
            <a:ext cx="6386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Олеся Алиева (российская горнолыжница,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многократная чемпионка России,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мастер спорта международного класса)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6" name="Рисунок 5" descr="aliev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492896"/>
            <a:ext cx="3600401" cy="28803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Имена, имена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В нашей речи звучат не случайно.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Как загадочна эта страна,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Так и имя – загадка и тайна.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                                   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                                   С. Я. Маршак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Мои известные тёзки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0070C0"/>
                </a:solidFill>
                <a:latin typeface="Trebuchet MS" pitchFamily="34" charset="0"/>
              </a:rPr>
              <a:t>    </a:t>
            </a:r>
            <a:endParaRPr lang="ru-RU" sz="28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1247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Олеся Курочкина (полузащитник и/или нападающий женской сборной России по футболу)</a:t>
            </a:r>
            <a:endParaRPr lang="ru-RU" sz="24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8" name="Рисунок 7" descr="Олеся курочк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08920"/>
            <a:ext cx="2707029" cy="37135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Мои известные тёзки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0070C0"/>
                </a:solidFill>
                <a:latin typeface="Trebuchet MS" pitchFamily="34" charset="0"/>
              </a:rPr>
              <a:t>    </a:t>
            </a:r>
            <a:endParaRPr lang="ru-RU" sz="28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7" name="Рисунок 6" descr="0822179cf1ebd455dc4459de97b454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996952"/>
            <a:ext cx="2847675" cy="364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1124744"/>
            <a:ext cx="7164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Олеся Иванова ((1925 - 1995) настоящее имя — Людмила Иванова; советская киноактриса, исполнительница эпизодических ролей. Наиболее известна её роль Надежды Тюлениной в фильме «Молодая гвардия». </a:t>
            </a:r>
            <a:endParaRPr lang="ru-RU" sz="24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064896" cy="57606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B0F0"/>
                </a:solidFill>
                <a:latin typeface="Trebuchet MS" pitchFamily="34" charset="0"/>
              </a:rPr>
              <a:t>История моего имени</a:t>
            </a:r>
            <a:endParaRPr lang="ru-RU" sz="3200" i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7283152" cy="4453955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</a:t>
            </a:r>
            <a:endParaRPr lang="ru-RU" sz="8000" i="1" dirty="0" smtClean="0">
              <a:solidFill>
                <a:srgbClr val="0070C0"/>
              </a:solidFill>
              <a:latin typeface="Trebuchet MS" pitchFamily="34" charset="0"/>
            </a:endParaRPr>
          </a:p>
          <a:p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</a:rPr>
              <a:t>Имя Олеся имеет несколько версий происхождения. По первой версии, имя Олеся – это славянское имя, один из вариантов имени </a:t>
            </a:r>
            <a:r>
              <a:rPr lang="ru-RU" sz="8000" i="1" dirty="0" err="1" smtClean="0">
                <a:solidFill>
                  <a:srgbClr val="0070C0"/>
                </a:solidFill>
                <a:latin typeface="Trebuchet MS" pitchFamily="34" charset="0"/>
              </a:rPr>
              <a:t>Лесана</a:t>
            </a:r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</a:rPr>
              <a:t>, </a:t>
            </a:r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  <a:hlinkClick r:id="rId2"/>
              </a:rPr>
              <a:t>Леся</a:t>
            </a:r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</a:rPr>
              <a:t>. Значение имени близко к слову «лес» - «девушка из леса», «лесная», «живущий в лесу». Существует вариант написания и произношения имени – Алеся.</a:t>
            </a:r>
          </a:p>
          <a:p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</a:rPr>
              <a:t>По второй версии, имя Олеся – это форма женского имени </a:t>
            </a:r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  <a:hlinkClick r:id="rId3"/>
              </a:rPr>
              <a:t>Александра</a:t>
            </a:r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</a:rPr>
              <a:t>, «защитница», чаще всего употребляемая  в Западной Украине и Польше.</a:t>
            </a:r>
          </a:p>
          <a:p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</a:rPr>
              <a:t>Также считают, что имя Олеся – это краткая форма женских имен </a:t>
            </a:r>
            <a:r>
              <a:rPr lang="ru-RU" sz="8000" i="1" dirty="0" err="1" smtClean="0">
                <a:solidFill>
                  <a:srgbClr val="0070C0"/>
                </a:solidFill>
                <a:latin typeface="Trebuchet MS" pitchFamily="34" charset="0"/>
              </a:rPr>
              <a:t>Олена</a:t>
            </a:r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</a:rPr>
              <a:t> (</a:t>
            </a:r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  <a:hlinkClick r:id="rId4"/>
              </a:rPr>
              <a:t>Алена</a:t>
            </a:r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</a:rPr>
              <a:t>), </a:t>
            </a:r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  <a:hlinkClick r:id="rId5"/>
              </a:rPr>
              <a:t>Елена</a:t>
            </a:r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</a:rPr>
              <a:t>, </a:t>
            </a:r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  <a:hlinkClick r:id="rId6"/>
              </a:rPr>
              <a:t>Лариса</a:t>
            </a:r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</a:rPr>
              <a:t>, </a:t>
            </a:r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  <a:hlinkClick r:id="rId7"/>
              </a:rPr>
              <a:t>Алиса</a:t>
            </a:r>
            <a:r>
              <a:rPr lang="ru-RU" sz="8000" i="1" dirty="0" smtClean="0">
                <a:solidFill>
                  <a:srgbClr val="0070C0"/>
                </a:solidFill>
                <a:latin typeface="Trebuchet MS" pitchFamily="34" charset="0"/>
              </a:rPr>
              <a:t>. В современности имя Олеся употребляется как уменьшительно-ласкательное обращение к другим именам, так и независимо, считается самостоятельным именем.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Характеристика имени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7715200" cy="4176465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4500" i="1" dirty="0" smtClean="0">
                <a:solidFill>
                  <a:srgbClr val="0070C0"/>
                </a:solidFill>
                <a:latin typeface="Trebuchet MS" pitchFamily="34" charset="0"/>
              </a:rPr>
              <a:t>Олеся растет спортивной и независимой девочкой. Олеся обычно больше похожа на отца, а вот характер она наследует от матери. Обладательнице этого имени порой свойственны весьма эксцентричные поступки, вызывающие изумление и испуг у окружающих.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576064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Характеристика имени 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7643192" cy="5433467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В школе Олеся предпочитает общество девочек, не замечая мальчишек. Обычные подходящие девушке профессии Олесю мало интересуют. Скорее все она себе выберет профессию, в которой женщина – редкость. Возможно, она захочет стать геологом или капитаном дальнего плавания. Спорить с ее выбором не имеет смысла. Просто со временем она прислушается все же к советам близких людей и станет бухгалтером или инженером.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Именины Олеси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rgbClr val="0070C0"/>
                </a:solidFill>
                <a:latin typeface="Trebuchet MS" pitchFamily="34" charset="0"/>
              </a:rPr>
              <a:t>Олеся празднует именины </a:t>
            </a: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rebuchet MS" pitchFamily="34" charset="0"/>
              </a:rPr>
              <a:t>22 марта, </a:t>
            </a: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rebuchet MS" pitchFamily="34" charset="0"/>
              </a:rPr>
              <a:t>2 апреля, </a:t>
            </a: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rebuchet MS" pitchFamily="34" charset="0"/>
              </a:rPr>
              <a:t>6 мая, </a:t>
            </a: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rebuchet MS" pitchFamily="34" charset="0"/>
              </a:rPr>
              <a:t>31 мая, </a:t>
            </a: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rebuchet MS" pitchFamily="34" charset="0"/>
              </a:rPr>
              <a:t>17 июля, </a:t>
            </a: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rebuchet MS" pitchFamily="34" charset="0"/>
              </a:rPr>
              <a:t>13 октября,</a:t>
            </a: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rebuchet MS" pitchFamily="34" charset="0"/>
              </a:rPr>
              <a:t> 19 ноября,</a:t>
            </a: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rebuchet MS" pitchFamily="34" charset="0"/>
              </a:rPr>
              <a:t> 23 декабря.</a:t>
            </a:r>
          </a:p>
          <a:p>
            <a:endParaRPr lang="ru-RU" sz="2800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Талисманы и покровители моего имени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Trebuchet MS" pitchFamily="34" charset="0"/>
              </a:rPr>
              <a:t>Энергетика имени Олеся:</a:t>
            </a: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 Сила воли, самостоятельность, целеустремленность</a:t>
            </a:r>
          </a:p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Trebuchet MS" pitchFamily="34" charset="0"/>
              </a:rPr>
              <a:t>Планета-покровитель Олеси:</a:t>
            </a: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 Юпитер</a:t>
            </a:r>
          </a:p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Trebuchet MS" pitchFamily="34" charset="0"/>
              </a:rPr>
              <a:t>Цвет имени:</a:t>
            </a: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 Красный, серебристый</a:t>
            </a:r>
          </a:p>
          <a:p>
            <a:pPr lvl="0"/>
            <a:r>
              <a:rPr lang="ru-RU" sz="2400" b="1" i="1" dirty="0" smtClean="0">
                <a:solidFill>
                  <a:srgbClr val="0070C0"/>
                </a:solidFill>
                <a:latin typeface="Trebuchet MS" pitchFamily="34" charset="0"/>
              </a:rPr>
              <a:t>Счастливые цвета Олеси:</a:t>
            </a: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 Зеленый, оранжевый</a:t>
            </a:r>
          </a:p>
          <a:p>
            <a:endParaRPr lang="ru-RU" sz="2400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rebuchet MS" pitchFamily="34" charset="0"/>
              </a:rPr>
              <a:t>Святые покровители Олеси: </a:t>
            </a:r>
          </a:p>
          <a:p>
            <a:pPr lvl="0">
              <a:buNone/>
            </a:pPr>
            <a:endParaRPr lang="ru-RU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Александра </a:t>
            </a:r>
            <a:r>
              <a:rPr lang="ru-RU" dirty="0" err="1" smtClean="0">
                <a:solidFill>
                  <a:srgbClr val="0070C0"/>
                </a:solidFill>
                <a:latin typeface="Trebuchet MS" pitchFamily="34" charset="0"/>
              </a:rPr>
              <a:t>Амисийская</a:t>
            </a: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  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     (именины 2 апреля), </a:t>
            </a:r>
          </a:p>
          <a:p>
            <a:pPr lvl="0">
              <a:buNone/>
            </a:pPr>
            <a:endParaRPr lang="ru-RU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Александра Римская 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(именины 6 мая)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v_alexa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980728"/>
            <a:ext cx="1603052" cy="2951609"/>
          </a:xfrm>
          <a:prstGeom prst="rect">
            <a:avLst/>
          </a:prstGeom>
        </p:spPr>
      </p:pic>
      <p:pic>
        <p:nvPicPr>
          <p:cNvPr id="6" name="Рисунок 5" descr="tn_C6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789040"/>
            <a:ext cx="2035944" cy="2590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/>
            </a:r>
            <a:br>
              <a:rPr lang="ru-RU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</a:br>
            <a:endParaRPr lang="ru-RU" sz="4000" i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404664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Камни-талисманы</a:t>
            </a:r>
            <a:endParaRPr lang="ru-RU" sz="4000" i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99592" y="1268760"/>
            <a:ext cx="6912768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Сердолик                              Хризопраз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rizopraz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988840"/>
            <a:ext cx="3737992" cy="2376264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3826188" cy="237626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Именные песни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20933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  Ансамбль «</a:t>
            </a:r>
            <a:r>
              <a:rPr lang="ru-RU" dirty="0" err="1" smtClean="0">
                <a:solidFill>
                  <a:srgbClr val="0070C0"/>
                </a:solidFill>
                <a:latin typeface="Trebuchet MS" pitchFamily="34" charset="0"/>
              </a:rPr>
              <a:t>Песняры</a:t>
            </a: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» – «Олеся»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  Ансамбль «</a:t>
            </a:r>
            <a:r>
              <a:rPr lang="ru-RU" dirty="0" err="1" smtClean="0">
                <a:solidFill>
                  <a:srgbClr val="0070C0"/>
                </a:solidFill>
                <a:latin typeface="Trebuchet MS" pitchFamily="34" charset="0"/>
              </a:rPr>
              <a:t>Сябры</a:t>
            </a: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» – «Девушка из      полесья»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  Олеся </a:t>
            </a:r>
            <a:r>
              <a:rPr lang="ru-RU" dirty="0" err="1" smtClean="0">
                <a:solidFill>
                  <a:srgbClr val="0070C0"/>
                </a:solidFill>
                <a:latin typeface="Trebuchet MS" pitchFamily="34" charset="0"/>
              </a:rPr>
              <a:t>Ляшенко</a:t>
            </a: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 – «Олеся»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  Оригами – «В сердце моем </a:t>
            </a:r>
            <a:r>
              <a:rPr lang="ru-RU" dirty="0" err="1" smtClean="0">
                <a:solidFill>
                  <a:srgbClr val="0070C0"/>
                </a:solidFill>
                <a:latin typeface="Trebuchet MS" pitchFamily="34" charset="0"/>
              </a:rPr>
              <a:t>Олеська</a:t>
            </a: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»</a:t>
            </a:r>
            <a:endParaRPr lang="ru-RU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4" name="Николай Трубач - Крист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F0"/>
                </a:solidFill>
                <a:latin typeface="Trebuchet MS" pitchFamily="34" charset="0"/>
                <a:cs typeface="Times New Roman" pitchFamily="18" charset="0"/>
              </a:rPr>
              <a:t>Я хочу узнать</a:t>
            </a:r>
            <a:endParaRPr lang="ru-RU" i="1" dirty="0">
              <a:solidFill>
                <a:srgbClr val="00B0F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7488832" cy="4929411"/>
          </a:xfrm>
        </p:spPr>
        <p:txBody>
          <a:bodyPr>
            <a:normAutofit/>
          </a:bodyPr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Trebuchet MS" pitchFamily="34" charset="0"/>
              </a:rPr>
              <a:t>подходит ли мне моё имя. 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sz="2000" i="1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381000" indent="-381000">
              <a:lnSpc>
                <a:spcPct val="80000"/>
              </a:lnSpc>
              <a:buClr>
                <a:srgbClr val="33CCFF"/>
              </a:buClr>
              <a:buFont typeface="Wingdings" pitchFamily="2" charset="2"/>
              <a:buAutoNum type="arabicPeriod"/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выяснить, почему меня назвали таким именем;</a:t>
            </a:r>
          </a:p>
          <a:p>
            <a:pPr marL="381000" indent="-381000">
              <a:lnSpc>
                <a:spcPct val="80000"/>
              </a:lnSpc>
              <a:buClr>
                <a:srgbClr val="33CCFF"/>
              </a:buClr>
              <a:buFont typeface="Wingdings" pitchFamily="2" charset="2"/>
              <a:buAutoNum type="arabicPeriod"/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узнать о происхождении и значении своего имени;</a:t>
            </a:r>
          </a:p>
          <a:p>
            <a:pPr marL="381000" indent="-381000">
              <a:lnSpc>
                <a:spcPct val="80000"/>
              </a:lnSpc>
              <a:buClr>
                <a:srgbClr val="33CCFF"/>
              </a:buClr>
              <a:buFont typeface="Wingdings" pitchFamily="2" charset="2"/>
              <a:buAutoNum type="arabicPeriod"/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определить черты своего характера;</a:t>
            </a:r>
          </a:p>
          <a:p>
            <a:pPr marL="381000" indent="-381000">
              <a:lnSpc>
                <a:spcPct val="80000"/>
              </a:lnSpc>
              <a:buClr>
                <a:srgbClr val="33CCFF"/>
              </a:buClr>
              <a:buFont typeface="Wingdings" pitchFamily="2" charset="2"/>
              <a:buAutoNum type="arabicPeriod"/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сделать вывод о том, подходит ли мне моё имя или нет.</a:t>
            </a:r>
          </a:p>
          <a:p>
            <a:pPr marL="381000" indent="-381000">
              <a:lnSpc>
                <a:spcPct val="80000"/>
              </a:lnSpc>
              <a:buClr>
                <a:srgbClr val="33CCFF"/>
              </a:buClr>
              <a:buNone/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     А также:</a:t>
            </a:r>
          </a:p>
          <a:p>
            <a:pPr marL="381000" indent="-381000">
              <a:lnSpc>
                <a:spcPct val="80000"/>
              </a:lnSpc>
              <a:buClr>
                <a:srgbClr val="33CCFF"/>
              </a:buClr>
              <a:buFont typeface="Wingdings" pitchFamily="2" charset="2"/>
              <a:buAutoNum type="arabicPeriod"/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выяснить, 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что означают имена моих друзей (одноклассников);</a:t>
            </a:r>
          </a:p>
          <a:p>
            <a:pPr marL="381000" indent="-381000">
              <a:lnSpc>
                <a:spcPct val="80000"/>
              </a:lnSpc>
              <a:buClr>
                <a:srgbClr val="33CCFF"/>
              </a:buClr>
              <a:buFont typeface="Wingdings" pitchFamily="2" charset="2"/>
              <a:buAutoNum type="arabicPeriod"/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выявить самые распространённые имена среди мальчиков и девочек в моей  школе</a:t>
            </a:r>
            <a:endParaRPr lang="ru-RU" sz="2000" i="1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381000" indent="-381000">
              <a:lnSpc>
                <a:spcPct val="80000"/>
              </a:lnSpc>
              <a:buClr>
                <a:srgbClr val="33CCFF"/>
              </a:buClr>
              <a:buFont typeface="Wingdings" pitchFamily="2" charset="2"/>
              <a:buAutoNum type="arabicPeriod"/>
            </a:pPr>
            <a:endParaRPr lang="ru-RU" sz="2400" i="1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715200" cy="11430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Что означают имена моих одноклассников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328591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rebuchet MS" pitchFamily="34" charset="0"/>
              </a:rPr>
              <a:t>Амина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 -  пер.  с араб. как - "находящаяся в безопасности".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rebuchet MS" pitchFamily="34" charset="0"/>
              </a:rPr>
              <a:t>Алина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 – пер.  с </a:t>
            </a:r>
            <a:r>
              <a:rPr lang="ru-RU" sz="2000" i="1" dirty="0" err="1" smtClean="0">
                <a:solidFill>
                  <a:srgbClr val="0070C0"/>
                </a:solidFill>
                <a:latin typeface="Trebuchet MS" pitchFamily="34" charset="0"/>
              </a:rPr>
              <a:t>латин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. как - "другая, чужая".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rebuchet MS" pitchFamily="34" charset="0"/>
              </a:rPr>
              <a:t>Анастасия </a:t>
            </a:r>
            <a:r>
              <a:rPr lang="ru-RU" sz="2000" i="1" smtClean="0">
                <a:solidFill>
                  <a:srgbClr val="0070C0"/>
                </a:solidFill>
                <a:latin typeface="Trebuchet MS" pitchFamily="34" charset="0"/>
              </a:rPr>
              <a:t>– </a:t>
            </a:r>
            <a:r>
              <a:rPr lang="ru-RU" sz="2000" i="1" smtClean="0">
                <a:solidFill>
                  <a:srgbClr val="0070C0"/>
                </a:solidFill>
                <a:latin typeface="Trebuchet MS" pitchFamily="34" charset="0"/>
              </a:rPr>
              <a:t>пер</a:t>
            </a:r>
            <a:r>
              <a:rPr lang="ru-RU" sz="2000" i="1" smtClean="0">
                <a:solidFill>
                  <a:srgbClr val="0070C0"/>
                </a:solidFill>
                <a:latin typeface="Trebuchet MS" pitchFamily="34" charset="0"/>
              </a:rPr>
              <a:t>.</a:t>
            </a:r>
            <a:r>
              <a:rPr lang="ru-RU" sz="2000" i="1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с </a:t>
            </a:r>
            <a:r>
              <a:rPr lang="ru-RU" sz="2000" i="1" dirty="0" err="1" smtClean="0">
                <a:solidFill>
                  <a:srgbClr val="0070C0"/>
                </a:solidFill>
                <a:latin typeface="Trebuchet MS" pitchFamily="34" charset="0"/>
              </a:rPr>
              <a:t>древнегреч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. как - "воскресшая" ("возвращенная к жизни").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rebuchet MS" pitchFamily="34" charset="0"/>
              </a:rPr>
              <a:t>Лариса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 - происходит от латинского - "</a:t>
            </a:r>
            <a:r>
              <a:rPr lang="ru-RU" sz="2000" i="1" dirty="0" err="1" smtClean="0">
                <a:solidFill>
                  <a:srgbClr val="0070C0"/>
                </a:solidFill>
                <a:latin typeface="Trebuchet MS" pitchFamily="34" charset="0"/>
              </a:rPr>
              <a:t>ларус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", пер.  как - "чайка".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rebuchet MS" pitchFamily="34" charset="0"/>
              </a:rPr>
              <a:t>Екатерина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 - происходит от греч. слова "</a:t>
            </a:r>
            <a:r>
              <a:rPr lang="ru-RU" sz="2000" i="1" dirty="0" err="1" smtClean="0">
                <a:solidFill>
                  <a:srgbClr val="0070C0"/>
                </a:solidFill>
                <a:latin typeface="Trebuchet MS" pitchFamily="34" charset="0"/>
              </a:rPr>
              <a:t>катариос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", пер. как- "чистая", "непорочная".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rebuchet MS" pitchFamily="34" charset="0"/>
              </a:rPr>
              <a:t>Светлана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 – пер. со слав. как - "светлая".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rebuchet MS" pitchFamily="34" charset="0"/>
              </a:rPr>
              <a:t>Диана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 – пер. с лат. как - "божественная".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rebuchet MS" pitchFamily="34" charset="0"/>
              </a:rPr>
              <a:t>Михаил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 - происходит от древнееврейского имени Михаэль – «равный, подобный Богу»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rebuchet MS" pitchFamily="34" charset="0"/>
              </a:rPr>
              <a:t>Максим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 - происходит от лат. слова "</a:t>
            </a:r>
            <a:r>
              <a:rPr lang="ru-RU" sz="2000" i="1" dirty="0" err="1" smtClean="0">
                <a:solidFill>
                  <a:srgbClr val="0070C0"/>
                </a:solidFill>
                <a:latin typeface="Trebuchet MS" pitchFamily="34" charset="0"/>
              </a:rPr>
              <a:t>максимус</a:t>
            </a: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", пер. как - "величайший".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rebuchet MS" pitchFamily="34" charset="0"/>
              </a:rPr>
              <a:t>Владислав – 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пер. со слав. как -" владеющий славой".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rebuchet MS" pitchFamily="34" charset="0"/>
              </a:rPr>
              <a:t>Виктор - 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происходит от лат. слова "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виктор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", пер. как - "победитель".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rebuchet MS" pitchFamily="34" charset="0"/>
              </a:rPr>
              <a:t>Тимофей - 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происходит от греч. слова - "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тимофеос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", пер. как "почитающий бога".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rebuchet MS" pitchFamily="34" charset="0"/>
              </a:rPr>
              <a:t>Сергей - 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происходит от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рим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. родового имени 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Сергиус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 - высокий, высокочтимый.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rebuchet MS" pitchFamily="34" charset="0"/>
              </a:rPr>
              <a:t>Милана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 – пер. со слав. как «милая, любимая, привлекательная»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rebuchet MS" pitchFamily="34" charset="0"/>
              </a:rPr>
              <a:t>Эльвира 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-  имеет герм. происхождение и означает "</a:t>
            </a:r>
            <a:r>
              <a:rPr lang="ru-RU" i="1" dirty="0" err="1" smtClean="0">
                <a:solidFill>
                  <a:srgbClr val="0070C0"/>
                </a:solidFill>
                <a:latin typeface="Trebuchet MS" pitchFamily="34" charset="0"/>
              </a:rPr>
              <a:t>Всеправдивая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"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rebuchet MS" pitchFamily="34" charset="0"/>
              </a:rPr>
              <a:t>Фатима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 - происходит от  иранского «светлоликая».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rebuchet MS" pitchFamily="34" charset="0"/>
              </a:rPr>
              <a:t>Гарник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- имеет древнегерманское происхождение, в пер. означает «могущественный», «богатый».</a:t>
            </a:r>
          </a:p>
          <a:p>
            <a:endParaRPr lang="ru-RU" b="1" i="1" dirty="0" smtClean="0">
              <a:solidFill>
                <a:schemeClr val="accent4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60840" cy="121500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/>
            </a:r>
            <a:b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</a:br>
            <a:r>
              <a:rPr lang="ru-RU" sz="3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Исследование имени в моей школе среди начальных классов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У нас в школе обучается 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220 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учащихся, из них девочек - 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117. 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А с именем 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Олеся 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-1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.  А мальчиков – 103.</a:t>
            </a:r>
            <a:endParaRPr lang="ru-RU" sz="24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Самое распространённое имя среди девочек – 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Настя  (7 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человек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)</a:t>
            </a:r>
            <a:endParaRPr lang="ru-RU" sz="24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Самые распространённые имена среди мальчиков – Александр 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(9 человек), Данил и Дима (по 7 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человека)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Результат моей работы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7931224" cy="492941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Узнала у родителей, почему меня назвали Олесей;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Узнала, кто из известных людей носил или носит моё имя;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Изучила происхождение и значение моего имени;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Узнала талисманы и покровителей моего имени;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Понаблюдала за своими поступками и определила личные качества;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Сравнила свои личные качества с полученными значениями своего имени;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Сделала вывод;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Рассказала одноклассникам о своей работе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427168" cy="5217443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ru-RU" dirty="0" smtClean="0">
                <a:solidFill>
                  <a:srgbClr val="0070C0"/>
                </a:solidFill>
              </a:rPr>
              <a:t>Меня назвали Олесей при рождении, не зная, какой я стану. </a:t>
            </a:r>
          </a:p>
          <a:p>
            <a:pPr algn="ctr">
              <a:spcBef>
                <a:spcPct val="0"/>
              </a:spcBef>
              <a:buNone/>
            </a:pPr>
            <a:r>
              <a:rPr lang="ru-RU" dirty="0" smtClean="0">
                <a:solidFill>
                  <a:srgbClr val="0070C0"/>
                </a:solidFill>
              </a:rPr>
              <a:t>Но сейчас я поняла, что моё имя мне очень подходит.</a:t>
            </a:r>
          </a:p>
          <a:p>
            <a:pPr algn="ctr">
              <a:spcBef>
                <a:spcPct val="0"/>
              </a:spcBef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i="1" dirty="0" smtClean="0">
                <a:solidFill>
                  <a:srgbClr val="7030A0"/>
                </a:solidFill>
              </a:rPr>
              <a:t>Я буду относиться к своему</a:t>
            </a:r>
          </a:p>
          <a:p>
            <a:pPr algn="ctr">
              <a:spcBef>
                <a:spcPct val="0"/>
              </a:spcBef>
              <a:buNone/>
            </a:pPr>
            <a:r>
              <a:rPr lang="ru-RU" i="1" dirty="0" smtClean="0">
                <a:solidFill>
                  <a:srgbClr val="7030A0"/>
                </a:solidFill>
              </a:rPr>
              <a:t> имени с уважением! 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571184" cy="507342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В будущем я </a:t>
            </a:r>
            <a:r>
              <a:rPr lang="ru-RU" dirty="0" smtClean="0">
                <a:solidFill>
                  <a:srgbClr val="7030A0"/>
                </a:solidFill>
              </a:rPr>
              <a:t>еще не знаю кем хочу стать.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В следующий раз я хотела бы исследовать, какая профессия подходит моему </a:t>
            </a:r>
            <a:r>
              <a:rPr lang="ru-RU" dirty="0" smtClean="0">
                <a:solidFill>
                  <a:srgbClr val="7030A0"/>
                </a:solidFill>
              </a:rPr>
              <a:t>характеру.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Источники знаний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Никонов В.А. «Имя и общество».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Суслова А. «О русских именах».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Успенский Л.В. «Слово о словах. Ты и твоё имя».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Хигир</a:t>
            </a:r>
            <a:r>
              <a:rPr lang="ru-RU" dirty="0" smtClean="0">
                <a:solidFill>
                  <a:srgbClr val="0070C0"/>
                </a:solidFill>
              </a:rPr>
              <a:t> А. «Имя, характер, судьба».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Хигир</a:t>
            </a:r>
            <a:r>
              <a:rPr lang="ru-RU" dirty="0" smtClean="0">
                <a:solidFill>
                  <a:srgbClr val="0070C0"/>
                </a:solidFill>
              </a:rPr>
              <a:t> Б.Ю. «Полная энциклопедия имён».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Хигир</a:t>
            </a:r>
            <a:r>
              <a:rPr lang="ru-RU" dirty="0" smtClean="0">
                <a:solidFill>
                  <a:srgbClr val="0070C0"/>
                </a:solidFill>
              </a:rPr>
              <a:t> Б.Ю. «Тайна женского имени».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Советский энциклопедический словарь.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Интернет - сайты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картинки анимашки\аплодисменты\Рисунок3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80928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1340768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33CCFF"/>
                </a:solidFill>
                <a:latin typeface="Bookman Old Style" pitchFamily="18" charset="0"/>
              </a:rPr>
              <a:t>Спасибо</a:t>
            </a:r>
          </a:p>
          <a:p>
            <a:pPr algn="ctr"/>
            <a:r>
              <a:rPr lang="ru-RU" sz="4800" b="1" dirty="0" smtClean="0">
                <a:solidFill>
                  <a:srgbClr val="33CCFF"/>
                </a:solidFill>
                <a:latin typeface="Bookman Old Style" pitchFamily="18" charset="0"/>
              </a:rPr>
              <a:t>за внимание!</a:t>
            </a:r>
          </a:p>
        </p:txBody>
      </p:sp>
    </p:spTree>
  </p:cSld>
  <p:clrMapOvr>
    <a:masterClrMapping/>
  </p:clrMapOvr>
  <p:transition>
    <p:randomBa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  <a:latin typeface="Trebuchet MS" pitchFamily="34" charset="0"/>
              </a:rPr>
              <a:t>Для этого я</a:t>
            </a:r>
            <a:endParaRPr lang="ru-RU" i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12776"/>
            <a:ext cx="7615262" cy="425617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Узнаю у родителей историю выбора моего имени;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Узнаю, кто из известных людей носил или носит моё имя;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Изучу происхождение и значение моего имени;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Узнаю о талисманах и покровителях моего имени;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Понаблюдаю за своими поступками;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Сравню свои личные качества с полученными значениями имени;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Сделаю вывод;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</a:rPr>
              <a:t>Расскажу одноклассникам о своей работе.</a:t>
            </a:r>
          </a:p>
          <a:p>
            <a:endParaRPr lang="ru-RU" i="1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  <a:latin typeface="Trebuchet MS" pitchFamily="34" charset="0"/>
              </a:rPr>
              <a:t>Я предполагаю</a:t>
            </a:r>
            <a:endParaRPr lang="ru-RU" i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6858048" cy="4525963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Меня назвали Олесей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неслучайно,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это имя мне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должно подходить.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rebuchet MS" pitchFamily="34" charset="0"/>
              </a:rPr>
              <a:t>По словарю В. И. Даля</a:t>
            </a:r>
            <a:endParaRPr lang="ru-RU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62" cy="4525963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</a:rPr>
              <a:t>«Имя - это слово, которым зовут, означают особь, личность»</a:t>
            </a:r>
            <a:endParaRPr lang="ru-RU" sz="2400" i="1" dirty="0" smtClean="0">
              <a:solidFill>
                <a:srgbClr val="0070C0"/>
              </a:solidFill>
              <a:latin typeface="Trebuchet MS" pitchFamily="34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Trebuchet MS" pitchFamily="34" charset="0"/>
              </a:rPr>
              <a:t>Имя – это  слово, которое мы чаще всего слышим в своей жизни. Имя имеет огромную власть над судьбой человека.</a:t>
            </a:r>
          </a:p>
          <a:p>
            <a:endParaRPr lang="ru-RU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История выбора моего имени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7758138" cy="132873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16600" b="1" i="1" dirty="0" smtClean="0">
                <a:solidFill>
                  <a:srgbClr val="0070C0"/>
                </a:solidFill>
                <a:latin typeface="Monotype Corsiva" pitchFamily="66" charset="0"/>
              </a:rPr>
              <a:t>Моё имя мне выбирали мама  и папа. Выбирали долго. Выбор был между Кристиной и Олесей. Остановились на имени Олеся, т.к. в семье еще не было такого имени.</a:t>
            </a:r>
            <a:endParaRPr lang="ru-RU" sz="166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615262" cy="71435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B0F0"/>
                </a:solidFill>
                <a:latin typeface="Trebuchet MS" pitchFamily="34" charset="0"/>
              </a:rPr>
              <a:t>Это я – Стародубцева Олеся Сергеевна</a:t>
            </a:r>
            <a:endParaRPr lang="ru-RU" sz="3200" i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pic>
        <p:nvPicPr>
          <p:cNvPr id="7" name="Содержимое 6" descr="DSCN1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2998567" cy="3874640"/>
          </a:xfrm>
        </p:spPr>
      </p:pic>
      <p:pic>
        <p:nvPicPr>
          <p:cNvPr id="8" name="Рисунок 7" descr="DSCN1897.JPG"/>
          <p:cNvPicPr>
            <a:picLocks noChangeAspect="1"/>
          </p:cNvPicPr>
          <p:nvPr/>
        </p:nvPicPr>
        <p:blipFill>
          <a:blip r:embed="rId3" cstate="print"/>
          <a:srcRect r="1061" b="33333"/>
          <a:stretch>
            <a:fillRect/>
          </a:stretch>
        </p:blipFill>
        <p:spPr>
          <a:xfrm>
            <a:off x="4427984" y="1124744"/>
            <a:ext cx="2728724" cy="324036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  <a:latin typeface="Trebuchet MS" pitchFamily="34" charset="0"/>
              </a:rPr>
              <a:t>Мои родители</a:t>
            </a:r>
            <a:endParaRPr lang="ru-RU" i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Стародубцев Сергей Анатольевич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</a:rPr>
              <a:t>Стародубцева Елена Владимировна</a:t>
            </a:r>
            <a:endParaRPr lang="ru-RU" sz="24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83527" y="40513120"/>
            <a:ext cx="6872192" cy="515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IMG_3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348880"/>
            <a:ext cx="2991071" cy="412397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15499417a61a4ae18616bec749511e06fb64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1277</Words>
  <Application>Microsoft Office PowerPoint</Application>
  <PresentationFormat>Экран (4:3)</PresentationFormat>
  <Paragraphs>191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Проект «Я и моё имя»</vt:lpstr>
      <vt:lpstr>Слайд 2</vt:lpstr>
      <vt:lpstr>Я хочу узнать</vt:lpstr>
      <vt:lpstr>Для этого я</vt:lpstr>
      <vt:lpstr>Я предполагаю</vt:lpstr>
      <vt:lpstr>По словарю В. И. Даля</vt:lpstr>
      <vt:lpstr>История выбора моего имени</vt:lpstr>
      <vt:lpstr>Это я – Стародубцева Олеся Сергеевна</vt:lpstr>
      <vt:lpstr>Мои родители</vt:lpstr>
      <vt:lpstr> Уменьшительно-ласкательные  формы моего имени:  </vt:lpstr>
      <vt:lpstr>Мои известные тезки</vt:lpstr>
      <vt:lpstr>Мои известные тезки</vt:lpstr>
      <vt:lpstr>Мои известные тёзки</vt:lpstr>
      <vt:lpstr>Мои известные тёзки</vt:lpstr>
      <vt:lpstr>Мои известные тёзки</vt:lpstr>
      <vt:lpstr>Мои известные тёзки</vt:lpstr>
      <vt:lpstr>Мои известные тёзки</vt:lpstr>
      <vt:lpstr>Мои известные тёзки</vt:lpstr>
      <vt:lpstr>Мои известные тёзки</vt:lpstr>
      <vt:lpstr>Мои известные тёзки</vt:lpstr>
      <vt:lpstr>Мои известные тёзки</vt:lpstr>
      <vt:lpstr>История моего имени</vt:lpstr>
      <vt:lpstr>Характеристика имени </vt:lpstr>
      <vt:lpstr>Характеристика имени </vt:lpstr>
      <vt:lpstr>Именины Олеси</vt:lpstr>
      <vt:lpstr>Талисманы и покровители моего имени</vt:lpstr>
      <vt:lpstr>Слайд 27</vt:lpstr>
      <vt:lpstr> </vt:lpstr>
      <vt:lpstr>Именные песни</vt:lpstr>
      <vt:lpstr>Что означают имена моих одноклассников</vt:lpstr>
      <vt:lpstr>Слайд 31</vt:lpstr>
      <vt:lpstr> Исследование имени в моей школе среди начальных классов</vt:lpstr>
      <vt:lpstr>Результат моей работы</vt:lpstr>
      <vt:lpstr>Слайд 34</vt:lpstr>
      <vt:lpstr>Слайд 35</vt:lpstr>
      <vt:lpstr>Источники знаний</vt:lpstr>
      <vt:lpstr>Слайд 37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Елена</cp:lastModifiedBy>
  <cp:revision>77</cp:revision>
  <dcterms:created xsi:type="dcterms:W3CDTF">2012-07-04T11:44:02Z</dcterms:created>
  <dcterms:modified xsi:type="dcterms:W3CDTF">2014-03-27T10:46:25Z</dcterms:modified>
</cp:coreProperties>
</file>