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2A1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828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CFE83-809E-4430-8418-53AB9182B9F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F723-722D-455B-8245-71799089C8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CFE83-809E-4430-8418-53AB9182B9F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F723-722D-455B-8245-71799089C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CFE83-809E-4430-8418-53AB9182B9F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F723-722D-455B-8245-71799089C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CFE83-809E-4430-8418-53AB9182B9F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F723-722D-455B-8245-71799089C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CFE83-809E-4430-8418-53AB9182B9F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950F723-722D-455B-8245-71799089C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CFE83-809E-4430-8418-53AB9182B9F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F723-722D-455B-8245-71799089C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CFE83-809E-4430-8418-53AB9182B9F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F723-722D-455B-8245-71799089C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CFE83-809E-4430-8418-53AB9182B9F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F723-722D-455B-8245-71799089C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CFE83-809E-4430-8418-53AB9182B9F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F723-722D-455B-8245-71799089C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CFE83-809E-4430-8418-53AB9182B9F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F723-722D-455B-8245-71799089C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CFE83-809E-4430-8418-53AB9182B9F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0F723-722D-455B-8245-71799089C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D0CFE83-809E-4430-8418-53AB9182B9F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950F723-722D-455B-8245-71799089C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28574"/>
          </a:xfrm>
        </p:spPr>
        <p:txBody>
          <a:bodyPr>
            <a:noAutofit/>
          </a:bodyPr>
          <a:lstStyle/>
          <a:p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1571612"/>
            <a:ext cx="6400800" cy="4286280"/>
          </a:xfrm>
        </p:spPr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  <a:latin typeface="Comic Sans MS" pitchFamily="66" charset="0"/>
              </a:rPr>
              <a:t>Ну-ка, 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Comic Sans MS" pitchFamily="66" charset="0"/>
              </a:rPr>
              <a:t>юный мой дружок,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Comic Sans MS" pitchFamily="66" charset="0"/>
              </a:rPr>
              <a:t>Ты готов начать урок?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Comic Sans MS" pitchFamily="66" charset="0"/>
              </a:rPr>
              <a:t>Всё в порядке на столе?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Comic Sans MS" pitchFamily="66" charset="0"/>
              </a:rPr>
              <a:t>Есть порядок в голове?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Чтобы знания иметь,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 надо слушать, не шуметь!</a:t>
            </a:r>
          </a:p>
          <a:p>
            <a:endParaRPr lang="ru-RU" b="1" i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"Пометки на полях"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714348" y="1500174"/>
            <a:ext cx="764386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(+)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отмечается информация, которая уже известна.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(-)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отмечается новая информация, которая  впервые встречается.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(?)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информация требует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дополни-тельных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сведений, вызывает желание узнать подробнее.</a:t>
            </a:r>
            <a:endParaRPr lang="ru-RU" sz="3600" dirty="0" smtClean="0">
              <a:solidFill>
                <a:srgbClr val="FFFF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(!)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отмечается то, что  удивило.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00CC00"/>
                </a:solidFill>
              </a:rPr>
              <a:t>Распределительное свойство умножения позволяет упрощать выражения</a:t>
            </a:r>
            <a:endParaRPr lang="ru-RU" sz="4000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85720" y="2143116"/>
            <a:ext cx="8501122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18 * 9 + 12 * 9 = (18 + 12) * 9 = 270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54 * 7 - 14 * 7 = (54 - 14) * 7 = 280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142844" y="5429264"/>
            <a:ext cx="6624637" cy="914418"/>
          </a:xfrm>
          <a:prstGeom prst="wedgeRoundRectCallout">
            <a:avLst>
              <a:gd name="adj1" fmla="val 61120"/>
              <a:gd name="adj2" fmla="val -19537"/>
              <a:gd name="adj3" fmla="val 16667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 dirty="0" smtClean="0">
                <a:solidFill>
                  <a:srgbClr val="0070C0"/>
                </a:solidFill>
                <a:latin typeface="Georgia" pitchFamily="18" charset="0"/>
              </a:rPr>
              <a:t>Выполни №418 на странице 96</a:t>
            </a:r>
            <a:endParaRPr lang="ru-RU" sz="2800" b="1" i="1" dirty="0">
              <a:solidFill>
                <a:srgbClr val="0070C0"/>
              </a:solidFill>
              <a:latin typeface="Georgia" pitchFamily="18" charset="0"/>
            </a:endParaRPr>
          </a:p>
        </p:txBody>
      </p:sp>
      <p:pic>
        <p:nvPicPr>
          <p:cNvPr id="5" name="Picture 11" descr="CRCTR06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04000" y="4071942"/>
            <a:ext cx="254000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071934" y="3571876"/>
            <a:ext cx="4214842" cy="57150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42844" y="2357430"/>
            <a:ext cx="85725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tx1">
                    <a:lumMod val="10000"/>
                  </a:schemeClr>
                </a:solidFill>
              </a:rPr>
              <a:t>130 </a:t>
            </a:r>
            <a:r>
              <a:rPr lang="ru-RU" sz="3600" b="1" dirty="0" smtClean="0">
                <a:solidFill>
                  <a:schemeClr val="tx1">
                    <a:lumMod val="10000"/>
                  </a:schemeClr>
                </a:solidFill>
              </a:rPr>
              <a:t>*3 </a:t>
            </a:r>
            <a:r>
              <a:rPr lang="ru-RU" sz="3600" b="1" dirty="0" smtClean="0">
                <a:solidFill>
                  <a:schemeClr val="tx1">
                    <a:lumMod val="10000"/>
                  </a:schemeClr>
                </a:solidFill>
              </a:rPr>
              <a:t>– 130 </a:t>
            </a:r>
            <a:r>
              <a:rPr lang="ru-RU" sz="3600" b="1" dirty="0" smtClean="0">
                <a:solidFill>
                  <a:schemeClr val="tx1">
                    <a:lumMod val="10000"/>
                  </a:schemeClr>
                </a:solidFill>
              </a:rPr>
              <a:t>*2 =130 *(3 </a:t>
            </a:r>
            <a:r>
              <a:rPr lang="ru-RU" sz="3600" b="1" dirty="0" smtClean="0">
                <a:solidFill>
                  <a:schemeClr val="tx1">
                    <a:lumMod val="10000"/>
                  </a:schemeClr>
                </a:solidFill>
              </a:rPr>
              <a:t>– 2) </a:t>
            </a:r>
            <a:r>
              <a:rPr lang="ru-RU" sz="3600" b="1" dirty="0" smtClean="0">
                <a:solidFill>
                  <a:schemeClr val="tx1">
                    <a:lumMod val="10000"/>
                  </a:schemeClr>
                </a:solidFill>
              </a:rPr>
              <a:t>=130 *1 =130</a:t>
            </a:r>
            <a:endParaRPr lang="ru-RU" sz="3600" b="1" dirty="0" smtClean="0">
              <a:solidFill>
                <a:schemeClr val="tx1">
                  <a:lumMod val="10000"/>
                </a:schemeClr>
              </a:solidFill>
            </a:endParaRPr>
          </a:p>
          <a:p>
            <a:endParaRPr lang="ru-RU" sz="3600" b="1" dirty="0" smtClean="0">
              <a:solidFill>
                <a:schemeClr val="tx1">
                  <a:lumMod val="10000"/>
                </a:schemeClr>
              </a:solidFill>
            </a:endParaRPr>
          </a:p>
          <a:p>
            <a:r>
              <a:rPr lang="ru-RU" sz="3600" b="1" dirty="0" smtClean="0">
                <a:solidFill>
                  <a:schemeClr val="tx1">
                    <a:lumMod val="10000"/>
                  </a:schemeClr>
                </a:solidFill>
              </a:rPr>
              <a:t>25 * 3 + 45 * 3 = </a:t>
            </a:r>
            <a:r>
              <a:rPr lang="ru-RU" sz="3600" b="1" dirty="0" smtClean="0">
                <a:solidFill>
                  <a:schemeClr val="tx1">
                    <a:lumMod val="10000"/>
                  </a:schemeClr>
                </a:solidFill>
              </a:rPr>
              <a:t>(25 </a:t>
            </a:r>
            <a:r>
              <a:rPr lang="ru-RU" sz="3600" b="1" dirty="0" smtClean="0">
                <a:solidFill>
                  <a:schemeClr val="tx1">
                    <a:lumMod val="10000"/>
                  </a:schemeClr>
                </a:solidFill>
              </a:rPr>
              <a:t>+ </a:t>
            </a:r>
            <a:r>
              <a:rPr lang="ru-RU" sz="3600" b="1" dirty="0" smtClean="0">
                <a:solidFill>
                  <a:schemeClr val="tx1">
                    <a:lumMod val="10000"/>
                  </a:schemeClr>
                </a:solidFill>
              </a:rPr>
              <a:t>45) </a:t>
            </a:r>
            <a:r>
              <a:rPr lang="ru-RU" sz="3600" b="1" dirty="0" smtClean="0">
                <a:solidFill>
                  <a:schemeClr val="tx1">
                    <a:lumMod val="10000"/>
                  </a:schemeClr>
                </a:solidFill>
              </a:rPr>
              <a:t>* 3 =70 * 3 = 210</a:t>
            </a:r>
            <a:endParaRPr lang="ru-RU" sz="3600" b="1" dirty="0">
              <a:solidFill>
                <a:schemeClr val="tx1">
                  <a:lumMod val="10000"/>
                </a:schemeClr>
              </a:solidFill>
            </a:endParaRPr>
          </a:p>
        </p:txBody>
      </p:sp>
      <p:pic>
        <p:nvPicPr>
          <p:cNvPr id="4" name="Рисунок 3" descr="00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4500570"/>
            <a:ext cx="2643206" cy="200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rgbClr val="00B050"/>
                </a:solidFill>
              </a:rPr>
              <a:t>Распределительное свойство помогает решать уравнения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1857364"/>
            <a:ext cx="835824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7х + 3х = 50               17х - 2х = 30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10х =50                      15х = 30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х=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50 : 10                    </a:t>
            </a:r>
            <a:r>
              <a:rPr kumimoji="0" lang="ru-RU" sz="4800" b="0" i="0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= 30 : 15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sng" strike="noStrike" cap="none" normalizeH="0" baseline="0" dirty="0" err="1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х=</a:t>
            </a:r>
            <a:r>
              <a:rPr kumimoji="0" lang="ru-RU" sz="4800" b="0" i="0" u="sng" strike="noStrike" cap="none" normalizeH="0" baseline="0" dirty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5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</a:t>
            </a:r>
            <a:r>
              <a:rPr kumimoji="0" lang="ru-RU" sz="4800" b="0" i="0" u="sng" strike="noStrike" cap="none" normalizeH="0" baseline="0" dirty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х=2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89855503_0366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1736" y="3857628"/>
            <a:ext cx="2571768" cy="28128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лнце 1"/>
          <p:cNvSpPr/>
          <p:nvPr/>
        </p:nvSpPr>
        <p:spPr>
          <a:xfrm>
            <a:off x="142844" y="4500570"/>
            <a:ext cx="1785950" cy="1571636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лако 2"/>
          <p:cNvSpPr/>
          <p:nvPr/>
        </p:nvSpPr>
        <p:spPr>
          <a:xfrm>
            <a:off x="5357818" y="1357298"/>
            <a:ext cx="3428992" cy="2000264"/>
          </a:xfrm>
          <a:prstGeom prst="cloud">
            <a:avLst/>
          </a:prstGeom>
          <a:solidFill>
            <a:srgbClr val="00B0F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блако 3"/>
          <p:cNvSpPr/>
          <p:nvPr/>
        </p:nvSpPr>
        <p:spPr>
          <a:xfrm>
            <a:off x="2357422" y="4214818"/>
            <a:ext cx="3214710" cy="1928826"/>
          </a:xfrm>
          <a:prstGeom prst="cloud">
            <a:avLst/>
          </a:prstGeom>
          <a:solidFill>
            <a:srgbClr val="00B0F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лако 4"/>
          <p:cNvSpPr/>
          <p:nvPr/>
        </p:nvSpPr>
        <p:spPr>
          <a:xfrm>
            <a:off x="714348" y="1643050"/>
            <a:ext cx="3143272" cy="1571636"/>
          </a:xfrm>
          <a:prstGeom prst="cloud">
            <a:avLst/>
          </a:prstGeom>
          <a:solidFill>
            <a:srgbClr val="00B0F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52 -0.0518 0 -0.10338 0.00139 -0.15518 C 0.00156 -0.16235 0.01076 -0.17229 0.01336 -0.17715 C 0.02205 -0.19311 0.03107 -0.20999 0.03871 -0.22687 C 0.04288 -0.24815 0.05416 -0.26365 0.06406 -0.28053 C 0.07031 -0.29117 0.07482 -0.30227 0.08194 -0.31221 C 0.08489 -0.32354 0.08142 -0.3136 0.08941 -0.32424 C 0.09062 -0.32586 0.09114 -0.32863 0.09253 -0.33025 C 0.09583 -0.33372 0.10052 -0.33395 0.10434 -0.33603 C 0.11354 -0.34829 0.13021 -0.35268 0.14323 -0.35592 C 0.14652 -0.35823 0.15069 -0.35893 0.15364 -0.36193 C 0.15694 -0.3654 0.15902 -0.37095 0.16267 -0.37396 C 0.16423 -0.37535 0.16562 -0.3765 0.16718 -0.37789 C 0.17031 -0.38437 0.1743 -0.38945 0.1776 -0.3957 C 0.17899 -0.40148 0.17986 -0.41027 0.18194 -0.41559 C 0.18455 -0.42229 0.18993 -0.42623 0.19392 -0.43155 C 0.20729 -0.44958 0.22135 -0.46323 0.23732 -0.47734 C 0.24479 -0.48404 0.2559 -0.49653 0.26406 -0.49908 C 0.2743 -0.50601 0.27118 -0.50833 0.2835 -0.5111 C 0.29375 -0.52012 0.28923 -0.51735 0.29687 -0.52105 C 0.30399 -0.53007 0.31007 -0.53377 0.31927 -0.537 C 0.32899 -0.54556 0.31823 -0.53492 0.3283 -0.55088 C 0.33142 -0.55597 0.33559 -0.55967 0.33871 -0.56476 C 0.34427 -0.57401 0.35034 -0.58418 0.35659 -0.59251 C 0.36146 -0.59898 0.36788 -0.6043 0.37309 -0.61055 C 0.38784 -0.62789 0.39982 -0.64778 0.41632 -0.66212 C 0.42135 -0.66651 0.4276 -0.66813 0.43281 -0.67206 C 0.44132 -0.67831 0.44861 -0.68363 0.45816 -0.68594 C 0.49757 -0.68455 0.50277 -0.68571 0.52986 -0.68016 C 0.54409 -0.67322 0.53576 -0.67669 0.56718 -0.676 C 0.61684 -0.67484 0.66666 -0.67484 0.71632 -0.67414 C 0.72656 -0.67183 0.73628 -0.66836 0.74618 -0.6642 C 0.75156 -0.66189 0.75711 -0.65819 0.76267 -0.65819 " pathEditMode="relative" ptsTypes="ffffffffffffffffffffffffffffffff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90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0"/>
                            </p:stCondLst>
                            <p:childTnLst>
                              <p:par>
                                <p:cTn id="2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642 -0.00069 0.01285 -0.00069 0.01927 -0.00185 C 0.03125 -0.00393 0.04305 -0.01156 0.05521 -0.01387 C 0.06371 -0.01757 0.07153 -0.0185 0.08055 -0.01966 C 0.09496 -0.02983 0.08021 -0.02081 0.1118 -0.02567 C 0.11597 -0.02636 0.11962 -0.02914 0.12378 -0.0296 C 0.14323 -0.03168 0.1625 -0.03538 0.18194 -0.03769 C 0.19305 -0.04047 0.20364 -0.04371 0.21493 -0.04556 C 0.23003 -0.05273 0.24792 -0.04903 0.26406 -0.05157 C 0.3092 -0.06707 0.35208 -0.05435 0.39548 -0.04556 C 0.41302 -0.03631 0.43715 -0.03677 0.45521 -0.03561 C 0.46406 -0.03399 0.47187 -0.03029 0.48055 -0.02775 C 0.48715 -0.02336 0.49427 -0.02081 0.50139 -0.01781 C 0.5125 -0.003 0.52691 0.00578 0.53576 0.02405 C 0.53628 0.0259 0.53715 0.02775 0.53715 0.02984 C 0.53715 0.04047 0.53732 0.05134 0.53576 0.06175 C 0.5342 0.07262 0.51927 0.08372 0.51337 0.0895 C 0.50694 0.09598 0.5 0.10268 0.49253 0.10754 C 0.4875 0.11078 0.48125 0.1124 0.47604 0.1154 C 0.46111 0.12419 0.44739 0.13275 0.43125 0.13737 C 0.42448 0.14408 0.41996 0.14501 0.4118 0.14732 C 0.39462 0.15865 0.37656 0.15934 0.35816 0.16305 C 0.32778 0.16929 0.29861 0.18409 0.26857 0.19103 C 0.25712 0.19866 0.24514 0.20074 0.23281 0.2049 C 0.21458 0.21115 0.19722 0.22086 0.17899 0.22687 C 0.16337 0.23219 0.15121 0.24769 0.13576 0.25255 C 0.12986 0.25671 0.12587 0.26041 0.11927 0.26249 C 0.11354 0.26619 0.11007 0.27082 0.10434 0.27452 C 0.09705 0.28469 0.10173 0.27891 0.08941 0.29047 C 0.08038 0.2988 0.08611 0.29602 0.08055 0.30435 C 0.07726 0.30921 0.07014 0.31823 0.07014 0.31823 C 0.0691 0.32146 0.06857 0.32516 0.06701 0.32817 C 0.06597 0.33002 0.06371 0.33025 0.06267 0.3321 C 0.06163 0.33372 0.0618 0.33626 0.06111 0.33811 C 0.05399 0.35546 0.04653 0.3691 0.04167 0.38784 C 0.04219 0.40171 0.03889 0.4179 0.04462 0.42947 C 0.04739 0.43525 0.06371 0.4475 0.06857 0.44935 C 0.09045 0.44866 0.11232 0.44866 0.1342 0.4475 C 0.13976 0.44727 0.1493 0.4408 0.1566 0.43941 C 0.16232 0.4371 0.16857 0.4327 0.17448 0.43155 C 0.18646 0.42923 0.19844 0.42785 0.21042 0.42553 C 0.21996 0.4216 0.23038 0.42137 0.24028 0.41952 C 0.24878 0.4179 0.26562 0.41559 0.26562 0.41559 C 0.30087 0.40449 0.33854 0.40541 0.37448 0.40379 C 0.38837 0.40056 0.40226 0.39917 0.41632 0.39778 C 0.46476 0.37535 0.4783 0.39454 0.56267 0.3957 C 0.56701 0.39778 0.57048 0.40102 0.57448 0.40379 " pathEditMode="relative" ptsTypes="ffffffffffffffffffffffffffffffffffffffffffffffA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00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615 0.00254 -0.02952 0.00925 -0.04479 0.01596 C -0.04827 0.01757 -0.05174 0.01873 -0.05521 0.01989 C -0.05781 0.02081 -0.06025 0.02104 -0.06268 0.02197 C -0.075 0.02706 -0.06545 0.02428 -0.07622 0.02983 C -0.08472 0.03423 -0.09427 0.03677 -0.10295 0.03978 C -0.11354 0.04903 -0.13281 0.04926 -0.14479 0.05365 C -0.154 0.05689 -0.16042 0.06198 -0.17014 0.0636 C -0.18038 0.06753 -0.18941 0.07169 -0.20018 0.07354 C -0.21285 0.08094 -0.2257 0.08071 -0.23889 0.08557 C -0.25278 0.09066 -0.26667 0.09436 -0.28073 0.09944 C -0.30521 0.10846 -0.33021 0.11656 -0.35521 0.12326 C -0.36823 0.12673 -0.38108 0.13552 -0.3941 0.13922 C -0.41545 0.14523 -0.41563 0.14061 -0.43438 0.14708 C -0.45851 0.15541 -0.48195 0.16512 -0.50608 0.17299 C -0.52049 0.17784 -0.5375 0.18016 -0.5507 0.18894 C -0.56875 0.20097 -0.58646 0.21415 -0.60608 0.22063 C -0.61875 0.22918 -0.63108 0.2389 -0.64323 0.24861 C -0.64913 0.25324 -0.65434 0.25509 -0.65972 0.26041 C -0.68316 0.28353 -0.64757 0.25185 -0.66875 0.27035 C -0.67309 0.27937 -0.67709 0.28885 -0.68056 0.29833 C -0.68195 0.30758 -0.68351 0.3136 -0.68663 0.32215 C -0.68906 0.35268 -0.69184 0.3772 -0.68802 0.40957 C -0.6875 0.41374 -0.68386 0.41605 -0.68212 0.41952 C -0.67639 0.43039 -0.66806 0.44195 -0.65816 0.44542 C -0.62084 0.47918 -0.53004 0.463 -0.5092 0.46323 C -0.43993 0.46253 -0.37066 0.46369 -0.30156 0.46138 C -0.29393 0.46115 -0.28681 0.4556 -0.27917 0.45536 C -0.26667 0.4549 -0.23195 0.4593 -0.21372 0.46138 C -0.19427 0.466 -0.17344 0.47063 -0.15382 0.47317 C -0.13854 0.47525 -0.10747 0.4771 -0.10747 0.4771 C -0.10452 0.4778 -0.10156 0.47942 -0.09879 0.47918 C -0.07049 0.47803 -0.04167 0.47895 -0.01354 0.47317 C -0.00868 0.47225 -0.00608 0.46438 -0.00295 0.4593 C 0.00798 0.44079 0.01562 0.41929 0.02534 0.39963 C 0.02743 0.38598 0.03107 0.37373 0.03281 0.35985 C 0.03177 0.3358 0.03594 0.32632 0.02534 0.31221 C 0.02274 0.30203 0.01944 0.30018 0.01198 0.29625 C 0.0033 0.28469 -0.01441 0.27683 -0.02691 0.27636 C -0.07969 0.27451 -0.13229 0.27382 -0.18525 0.27243 C -0.19514 0.27012 -0.20486 0.26711 -0.21493 0.26457 C -0.23073 0.25347 -0.2092 0.26757 -0.22986 0.25856 C -0.23663 0.25555 -0.24271 0.25 -0.24931 0.24653 C -0.26337 0.23936 -0.27761 0.23196 -0.29254 0.22872 C -0.30591 0.22271 -0.3165 0.21716 -0.32986 0.21485 C -0.35104 0.20652 -0.37361 0.20236 -0.39549 0.19889 C -0.41268 0.19334 -0.429 0.18432 -0.44636 0.18085 C -0.46441 0.17137 -0.48212 0.16142 -0.50174 0.15703 C -0.5092 0.1531 -0.51684 0.15032 -0.52396 0.14523 C -0.52917 0.14153 -0.53889 0.13321 -0.53889 0.13321 C -0.5441 0.12257 -0.55139 0.11424 -0.55677 0.10338 C -0.56059 0.08649 -0.55504 0.10708 -0.56129 0.09343 C -0.56545 0.08418 -0.56736 0.07123 -0.5717 0.06175 C -0.57431 0.0562 -0.57778 0.05134 -0.58056 0.04579 C -0.58143 0.04417 -0.58368 0.04186 -0.58368 0.04186 " pathEditMode="relative" ptsTypes="ffffffffffffffffffffffffffffffffffffffffffffffffffffffA"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9000"/>
                            </p:stCondLst>
                            <p:childTnLst>
                              <p:par>
                                <p:cTn id="3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2326 -0.00555 -0.04062 -0.03446 -0.0566 -0.05574 C -0.05989 -0.06013 -0.06389 -0.06314 -0.06719 -0.06753 C -0.06892 -0.06985 -0.06962 -0.07355 -0.07153 -0.07563 C -0.07812 -0.08349 -0.0868 -0.08858 -0.09392 -0.09552 C -0.0967 -0.09829 -0.09861 -0.10269 -0.10139 -0.10546 C -0.10417 -0.108 -0.10764 -0.10893 -0.11042 -0.11124 C -0.11319 -0.11355 -0.1151 -0.11702 -0.11788 -0.11934 C -0.1375 -0.13622 -0.15156 -0.14246 -0.16857 -0.1649 C -0.18177 -0.18224 -0.19896 -0.19797 -0.21632 -0.20676 C -0.22048 -0.20884 -0.22864 -0.21161 -0.23281 -0.21462 C -0.23594 -0.21693 -0.24184 -0.22271 -0.24184 -0.22271 C -0.24844 -0.24075 -0.26198 -0.25648 -0.26719 -0.27429 C -0.2691 -0.28076 -0.27014 -0.28747 -0.27153 -0.29417 C -0.27292 -0.30019 -0.27726 -0.31083 -0.27899 -0.31614 C -0.28368 -0.33118 -0.28767 -0.34829 -0.29097 -0.36379 C -0.29861 -0.39986 -0.29097 -0.37072 -0.29548 -0.38761 C -0.29635 -0.42137 -0.29566 -0.45583 -0.3 -0.48913 C -0.29948 -0.52082 -0.30035 -0.55273 -0.29844 -0.58442 C -0.29826 -0.58858 -0.28333 -0.60315 -0.28212 -0.6043 C -0.27309 -0.6124 -0.26267 -0.61263 -0.25226 -0.61633 C -0.23264 -0.62304 -0.21267 -0.62581 -0.19253 -0.62836 C -0.17569 -0.63275 -0.15868 -0.6346 -0.14184 -0.6383 C -0.12899 -0.64108 -0.11944 -0.64478 -0.1059 -0.64616 C -0.09462 -0.65033 -0.08316 -0.65333 -0.07153 -0.65611 C -0.06528 -0.65911 -0.06024 -0.66235 -0.05364 -0.66397 C -0.04288 -0.6716 -0.02969 -0.67183 -0.01788 -0.676 C 0.06163 -0.70352 0.14636 -0.67923 0.22847 -0.67993 C 0.23889 -0.68062 0.24948 -0.67947 0.25972 -0.68201 C 0.26754 -0.68386 0.27327 -0.69357 0.28056 -0.69774 C 0.29549 -0.70629 0.31285 -0.71531 0.32847 -0.72364 C 0.34705 -0.73335 0.3684 -0.73613 0.38802 -0.7396 C 0.40504 -0.73821 0.42483 -0.7463 0.43889 -0.73358 C 0.44618 -0.72711 0.4566 -0.71577 0.46129 -0.70583 C 0.46511 -0.69774 0.46719 -0.68733 0.4717 -0.67993 C 0.47882 -0.6686 0.48802 -0.65888 0.4941 -0.64616 C 0.49774 -0.6383 0.49931 -0.62882 0.50156 -0.62026 C 0.50035 -0.6043 0.50295 -0.5865 0.49705 -0.57262 C 0.48056 -0.53446 0.45278 -0.50625 0.42535 -0.48312 C 0.41667 -0.47572 0.40538 -0.46601 0.39549 -0.46323 C 0.37674 -0.44427 0.35799 -0.42114 0.33594 -0.40958 C 0.32379 -0.39339 0.31024 -0.38761 0.29549 -0.37766 C 0.2849 -0.37049 0.27969 -0.36471 0.26875 -0.36194 C 0.25903 -0.35523 0.25104 -0.34875 0.24028 -0.34598 C 0.22708 -0.33534 0.21181 -0.33256 0.19705 -0.32609 C 0.18472 -0.32077 0.17188 -0.31591 0.15972 -0.31013 C 0.15608 -0.30851 0.15295 -0.30528 0.14931 -0.30412 C 0.14202 -0.30181 0.13438 -0.30158 0.12691 -0.30019 C 0.11094 -0.29464 0.10382 -0.28076 0.08958 -0.27429 C 0.08299 -0.26157 0.0684 -0.24861 0.05677 -0.24445 C 0.05434 -0.2426 0.05191 -0.24029 0.04931 -0.23867 C 0.04792 -0.23775 0.04618 -0.23751 0.04479 -0.23659 C 0.03038 -0.22595 0.04167 -0.23058 0.02986 -0.22664 C 0.01997 -0.21647 0.00608 -0.20768 -0.0059 -0.20282 C -0.01441 -0.19149 -0.00573 -0.20074 -0.01788 -0.19473 C -0.01962 -0.1938 -0.02066 -0.19172 -0.02239 -0.1908 C -0.0243 -0.18987 -0.02639 -0.18964 -0.0283 -0.18895 C -0.03351 -0.18409 -0.03871 -0.18155 -0.04479 -0.179 C -0.04982 -0.17438 -0.05364 -0.17299 -0.05972 -0.17091 C -0.08316 -0.1501 -0.10538 -0.12789 -0.12535 -0.1013 C -0.12847 -0.09713 -0.13368 -0.0969 -0.13732 -0.09343 C -0.14757 -0.08326 -0.1559 -0.07308 -0.16719 -0.06568 C -0.17604 -0.05319 -0.16337 -0.06961 -0.17465 -0.05967 C -0.17639 -0.05805 -0.17743 -0.05551 -0.17899 -0.05366 C -0.1868 -0.04487 -0.19583 -0.034 -0.2059 -0.02984 C -0.20746 -0.02775 -0.20868 -0.02544 -0.21042 -0.02382 C -0.2118 -0.02267 -0.21389 -0.02313 -0.21493 -0.02174 C -0.21597 -0.02035 -0.21545 -0.01758 -0.21632 -0.01596 C -0.21979 -0.00833 -0.21944 -0.01503 -0.21944 -0.00995 " pathEditMode="relative" ptsTypes="ffffffffffffffffffffffffffffffffffffffffffffffffffffffffffffffffffffA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1000"/>
                            </p:stCondLst>
                            <p:childTnLst>
                              <p:par>
                                <p:cTn id="35" presetID="2" presetClass="exit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4000"/>
                            </p:stCondLst>
                            <p:childTnLst>
                              <p:par>
                                <p:cTn id="40" presetID="2" presetClass="exit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7000"/>
                            </p:stCondLst>
                            <p:childTnLst>
                              <p:par>
                                <p:cTn id="45" presetID="2" presetClass="exit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0"/>
                            </p:stCondLst>
                            <p:childTnLst>
                              <p:par>
                                <p:cTn id="50" presetID="6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3" animBg="1"/>
      <p:bldP spid="3" grpId="0" animBg="1"/>
      <p:bldP spid="3" grpId="1" animBg="1"/>
      <p:bldP spid="3" grpId="2" animBg="1"/>
      <p:bldP spid="4" grpId="0" animBg="1"/>
      <p:bldP spid="4" grpId="1" animBg="1"/>
      <p:bldP spid="4" grpId="2" animBg="1"/>
      <p:bldP spid="5" grpId="0" animBg="1"/>
      <p:bldP spid="5" grpId="1" animBg="1"/>
      <p:bldP spid="5" grpId="2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Тест. Упрости выражения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00166" y="1214422"/>
          <a:ext cx="5072098" cy="5340096"/>
        </p:xfrm>
        <a:graphic>
          <a:graphicData uri="http://schemas.openxmlformats.org/drawingml/2006/table">
            <a:tbl>
              <a:tblPr/>
              <a:tblGrid>
                <a:gridCol w="2448990"/>
                <a:gridCol w="2623108"/>
              </a:tblGrid>
              <a:tr h="1113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itchFamily="34" charset="0"/>
                        </a:rPr>
                        <a:t>      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itchFamily="34" charset="0"/>
                        </a:rPr>
                        <a:t>8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itchFamily="34" charset="0"/>
                        </a:rPr>
                        <a:t>x + 11 x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itchFamily="34" charset="0"/>
                        </a:rPr>
                        <a:t>a)   3x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itchFamily="34" charset="0"/>
                        </a:rPr>
                        <a:t>b)   8x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itchFamily="34" charset="0"/>
                        </a:rPr>
                        <a:t>c)   19x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3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itchFamily="34" charset="0"/>
                        </a:rPr>
                        <a:t>  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itchFamily="34" charset="0"/>
                        </a:rPr>
                        <a:t>19y – 13y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itchFamily="34" charset="0"/>
                        </a:rPr>
                        <a:t>a)   4y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itchFamily="34" charset="0"/>
                        </a:rPr>
                        <a:t>b)   6y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itchFamily="34" charset="0"/>
                        </a:rPr>
                        <a:t>c)    6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3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itchFamily="34" charset="0"/>
                        </a:rPr>
                        <a:t>   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itchFamily="34" charset="0"/>
                        </a:rPr>
                        <a:t>25a – 12a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R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itchFamily="34" charset="0"/>
                        </a:rPr>
                        <a:t>13a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R"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itchFamily="34" charset="0"/>
                        </a:rPr>
                        <a:t> 37a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itchFamily="34" charset="0"/>
                        </a:rPr>
                        <a:t>c)    37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3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itchFamily="34" charset="0"/>
                        </a:rPr>
                        <a:t>     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Arial" pitchFamily="34" charset="0"/>
                        </a:rPr>
                        <a:t>b + 22b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itchFamily="34" charset="0"/>
                        </a:rPr>
                        <a:t>a)   22b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itchFamily="34" charset="0"/>
                        </a:rPr>
                        <a:t>b)   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itchFamily="34" charset="0"/>
                        </a:rPr>
                        <a:t>c)   2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 rot="16200000" flipH="1">
            <a:off x="3571868" y="1857364"/>
            <a:ext cx="428628" cy="4286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500430" y="3286124"/>
            <a:ext cx="571504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3500430" y="4143380"/>
            <a:ext cx="571504" cy="4286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286116" y="5929330"/>
            <a:ext cx="714380" cy="4286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 descr="00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2" y="4572008"/>
            <a:ext cx="2643206" cy="200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8358246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sz="1400" dirty="0" smtClean="0">
                <a:solidFill>
                  <a:srgbClr val="003300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Опираясь на распределительное свойство умножения, вставьте такие числа, чтобы равенства были верными.</a:t>
            </a:r>
          </a:p>
          <a:p>
            <a:pPr>
              <a:buFontTx/>
              <a:buNone/>
            </a:pPr>
            <a:endParaRPr lang="ru-RU" sz="3200" dirty="0" smtClean="0">
              <a:solidFill>
                <a:srgbClr val="00CC00"/>
              </a:solidFill>
            </a:endParaRPr>
          </a:p>
          <a:p>
            <a:pPr>
              <a:buFontTx/>
              <a:buNone/>
            </a:pPr>
            <a:r>
              <a:rPr lang="ru-RU" sz="44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  <a:r>
              <a:rPr lang="ru-RU" sz="4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1) 7 ∙ (10 + 6) =  __ + __ </a:t>
            </a:r>
          </a:p>
          <a:p>
            <a:pPr>
              <a:buFontTx/>
              <a:buNone/>
            </a:pPr>
            <a:r>
              <a:rPr lang="ru-RU" sz="4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2) ( __ + 11 ) ∙ 3 = 24 + __ </a:t>
            </a:r>
          </a:p>
          <a:p>
            <a:pPr>
              <a:buFontTx/>
              <a:buNone/>
            </a:pPr>
            <a:r>
              <a:rPr lang="ru-RU" sz="4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3) 4 ∙ ( __ + __ ) = 16 + 32</a:t>
            </a:r>
          </a:p>
          <a:p>
            <a:pPr>
              <a:buFontTx/>
              <a:buNone/>
            </a:pPr>
            <a:r>
              <a:rPr lang="ru-RU" sz="4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4) (17 + 8) ∙ __   =  170 + __ </a:t>
            </a:r>
          </a:p>
          <a:p>
            <a:pPr>
              <a:buFontTx/>
              <a:buNone/>
            </a:pPr>
            <a:r>
              <a:rPr lang="ru-RU" sz="4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5)  __ ∙ (11 - 7) =  __ - 21</a:t>
            </a:r>
          </a:p>
          <a:p>
            <a:pPr>
              <a:buFontTx/>
              <a:buNone/>
            </a:pPr>
            <a:r>
              <a:rPr lang="ru-RU" sz="44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6) ( __ - 5) ∙ 8 = 240 - __</a:t>
            </a:r>
            <a:r>
              <a:rPr lang="ru-RU" sz="44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71538" y="1285860"/>
            <a:ext cx="6572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1) 7 ∙ (10 + 6) =  70 + 42 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071538" y="2071678"/>
            <a:ext cx="58579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2) (8 + 11 ) ∙ 3 = 24 + 33 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142976" y="2786058"/>
            <a:ext cx="58579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3) 4 ∙ ( 4 + 8 ) = 16 + 32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1142976" y="3571876"/>
            <a:ext cx="64294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4) (17 + 8) ∙ 10  =  170 + 80 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1142976" y="4429132"/>
            <a:ext cx="56436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5)  3 ∙ (11 - 7) =  33 - 21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1285852" y="5214950"/>
            <a:ext cx="58579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6) ( 30 - 5) ∙ 8 = 240 - 40</a:t>
            </a:r>
            <a:r>
              <a:rPr lang="ru-RU" sz="40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5475046-3d----nf-----n---n----n---n-----n---n-noe---n-n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857232"/>
            <a:ext cx="6000792" cy="55007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rgbClr val="00B050"/>
                </a:solidFill>
              </a:rPr>
              <a:t>Распределительное свойство умножения применяют при решении задач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4" name="Picture 2" descr="CRCTR0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000240"/>
            <a:ext cx="1000132" cy="1742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857356" y="1928802"/>
            <a:ext cx="6553200" cy="739758"/>
          </a:xfrm>
          <a:prstGeom prst="wedgeRoundRectCallout">
            <a:avLst>
              <a:gd name="adj1" fmla="val -61796"/>
              <a:gd name="adj2" fmla="val 56713"/>
              <a:gd name="adj3" fmla="val 16667"/>
            </a:avLst>
          </a:prstGeom>
          <a:solidFill>
            <a:srgbClr val="CCFFCC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Georgia" pitchFamily="18" charset="0"/>
              </a:rPr>
              <a:t>Составь по рисунку задачу</a:t>
            </a:r>
            <a:endParaRPr lang="ru-RU" sz="2800" b="1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44" y="3214686"/>
            <a:ext cx="75724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           До обеда</a:t>
            </a:r>
          </a:p>
          <a:p>
            <a:endParaRPr lang="ru-RU" sz="32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sz="32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      После обеда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6" name="Picture 5" descr="iCA3NQS9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2714620"/>
            <a:ext cx="928694" cy="1198859"/>
          </a:xfrm>
          <a:prstGeom prst="rect">
            <a:avLst/>
          </a:prstGeom>
          <a:noFill/>
        </p:spPr>
      </p:pic>
      <p:pic>
        <p:nvPicPr>
          <p:cNvPr id="17" name="Picture 5" descr="iCA3NQS9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4214818"/>
            <a:ext cx="928694" cy="1198859"/>
          </a:xfrm>
          <a:prstGeom prst="rect">
            <a:avLst/>
          </a:prstGeom>
          <a:noFill/>
        </p:spPr>
      </p:pic>
      <p:pic>
        <p:nvPicPr>
          <p:cNvPr id="18" name="Picture 5" descr="iCA3NQS9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2786058"/>
            <a:ext cx="928694" cy="1198859"/>
          </a:xfrm>
          <a:prstGeom prst="rect">
            <a:avLst/>
          </a:prstGeom>
          <a:noFill/>
        </p:spPr>
      </p:pic>
      <p:pic>
        <p:nvPicPr>
          <p:cNvPr id="21" name="Picture 5" descr="iCA3NQS9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2786058"/>
            <a:ext cx="928694" cy="1198859"/>
          </a:xfrm>
          <a:prstGeom prst="rect">
            <a:avLst/>
          </a:prstGeom>
          <a:noFill/>
        </p:spPr>
      </p:pic>
      <p:pic>
        <p:nvPicPr>
          <p:cNvPr id="22" name="Picture 5" descr="iCA3NQS9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4214818"/>
            <a:ext cx="928694" cy="1198859"/>
          </a:xfrm>
          <a:prstGeom prst="rect">
            <a:avLst/>
          </a:prstGeom>
          <a:noFill/>
        </p:spPr>
      </p:pic>
      <p:pic>
        <p:nvPicPr>
          <p:cNvPr id="23" name="Picture 5" descr="iCA3NQS9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4214818"/>
            <a:ext cx="928694" cy="1198859"/>
          </a:xfrm>
          <a:prstGeom prst="rect">
            <a:avLst/>
          </a:prstGeom>
          <a:noFill/>
        </p:spPr>
      </p:pic>
      <p:pic>
        <p:nvPicPr>
          <p:cNvPr id="24" name="Picture 5" descr="iCA3NQS9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4214818"/>
            <a:ext cx="928694" cy="1198859"/>
          </a:xfrm>
          <a:prstGeom prst="rect">
            <a:avLst/>
          </a:prstGeom>
          <a:noFill/>
        </p:spPr>
      </p:pic>
      <p:sp>
        <p:nvSpPr>
          <p:cNvPr id="25" name="Правая фигурная скобка 24"/>
          <p:cNvSpPr/>
          <p:nvPr/>
        </p:nvSpPr>
        <p:spPr>
          <a:xfrm>
            <a:off x="7715272" y="2786058"/>
            <a:ext cx="571504" cy="2643206"/>
          </a:xfrm>
          <a:prstGeom prst="rightBrace">
            <a:avLst>
              <a:gd name="adj1" fmla="val 10721"/>
              <a:gd name="adj2" fmla="val 50000"/>
            </a:avLst>
          </a:prstGeom>
          <a:ln w="381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8286776" y="3714752"/>
            <a:ext cx="12144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tx1">
                    <a:lumMod val="10000"/>
                  </a:schemeClr>
                </a:solidFill>
              </a:rPr>
              <a:t>? кг</a:t>
            </a:r>
            <a:endParaRPr lang="ru-RU" sz="3200" dirty="0">
              <a:solidFill>
                <a:schemeClr val="tx1">
                  <a:lumMod val="10000"/>
                </a:schemeClr>
              </a:solidFill>
            </a:endParaRPr>
          </a:p>
        </p:txBody>
      </p:sp>
      <p:pic>
        <p:nvPicPr>
          <p:cNvPr id="27" name="Picture 11" descr="CRCTR06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27199" y="5214926"/>
            <a:ext cx="1616801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AutoShape 12"/>
          <p:cNvSpPr>
            <a:spLocks noChangeArrowheads="1"/>
          </p:cNvSpPr>
          <p:nvPr/>
        </p:nvSpPr>
        <p:spPr bwMode="auto">
          <a:xfrm>
            <a:off x="500034" y="5929330"/>
            <a:ext cx="6624637" cy="700104"/>
          </a:xfrm>
          <a:prstGeom prst="wedgeRoundRectCallout">
            <a:avLst>
              <a:gd name="adj1" fmla="val 61120"/>
              <a:gd name="adj2" fmla="val -19537"/>
              <a:gd name="adj3" fmla="val 16667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Georgia" pitchFamily="18" charset="0"/>
              </a:rPr>
              <a:t>Реши задачу</a:t>
            </a:r>
            <a:endParaRPr lang="ru-RU" sz="2800" b="1" i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2143108" y="642918"/>
            <a:ext cx="6643734" cy="5214974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071802" y="2428868"/>
            <a:ext cx="54292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</a:rPr>
              <a:t>Распределительные</a:t>
            </a:r>
            <a:br>
              <a:rPr lang="ru-RU" sz="4800" dirty="0" smtClean="0">
                <a:solidFill>
                  <a:srgbClr val="002060"/>
                </a:solidFill>
              </a:rPr>
            </a:br>
            <a:r>
              <a:rPr lang="ru-RU" sz="4800" dirty="0" smtClean="0">
                <a:solidFill>
                  <a:srgbClr val="002060"/>
                </a:solidFill>
              </a:rPr>
              <a:t> свойства </a:t>
            </a:r>
            <a:br>
              <a:rPr lang="ru-RU" sz="4800" dirty="0" smtClean="0">
                <a:solidFill>
                  <a:srgbClr val="002060"/>
                </a:solidFill>
              </a:rPr>
            </a:br>
            <a:r>
              <a:rPr lang="ru-RU" sz="4800" dirty="0" smtClean="0">
                <a:solidFill>
                  <a:srgbClr val="002060"/>
                </a:solidFill>
              </a:rPr>
              <a:t>умножения</a:t>
            </a:r>
            <a:endParaRPr lang="ru-RU" sz="4800" dirty="0">
              <a:solidFill>
                <a:srgbClr val="002060"/>
              </a:solidFill>
            </a:endParaRPr>
          </a:p>
        </p:txBody>
      </p:sp>
      <p:pic>
        <p:nvPicPr>
          <p:cNvPr id="4" name="Picture 7" descr="thumb_medium_0005-p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785794"/>
            <a:ext cx="16002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3071802" y="4286256"/>
            <a:ext cx="2357454" cy="1785950"/>
          </a:xfrm>
          <a:prstGeom prst="cloud">
            <a:avLst/>
          </a:prstGeom>
          <a:solidFill>
            <a:srgbClr val="0070C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олнце 3"/>
          <p:cNvSpPr/>
          <p:nvPr/>
        </p:nvSpPr>
        <p:spPr>
          <a:xfrm>
            <a:off x="571472" y="1142984"/>
            <a:ext cx="2500330" cy="2714644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лнце 4"/>
          <p:cNvSpPr/>
          <p:nvPr/>
        </p:nvSpPr>
        <p:spPr>
          <a:xfrm>
            <a:off x="5715008" y="1214422"/>
            <a:ext cx="2643206" cy="2286016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лако 2"/>
          <p:cNvSpPr/>
          <p:nvPr/>
        </p:nvSpPr>
        <p:spPr>
          <a:xfrm>
            <a:off x="5929322" y="2571744"/>
            <a:ext cx="2357454" cy="1857388"/>
          </a:xfrm>
          <a:prstGeom prst="cloud">
            <a:avLst/>
          </a:prstGeom>
          <a:solidFill>
            <a:srgbClr val="00B0F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928794" y="500042"/>
            <a:ext cx="62151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Солнышко или тучка?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"Пометки на полях"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714348" y="1500174"/>
            <a:ext cx="764386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(+)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отмечается информация, которая уже известна.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(-)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отмечается новая информация, которая  впервые встречается.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(?)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информация требует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дополни-тельных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сведений, вызывает желание узнать подробнее.</a:t>
            </a:r>
            <a:endParaRPr lang="ru-RU" sz="3600" dirty="0" smtClean="0">
              <a:solidFill>
                <a:srgbClr val="FFFF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24406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(!)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отмечается то, что  удивило.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285860"/>
            <a:ext cx="778674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Comic Sans MS" pitchFamily="66" charset="0"/>
              </a:rPr>
              <a:t>Давайте, ребята,</a:t>
            </a:r>
          </a:p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Comic Sans MS" pitchFamily="66" charset="0"/>
              </a:rPr>
              <a:t>Учиться считать,</a:t>
            </a:r>
          </a:p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Comic Sans MS" pitchFamily="66" charset="0"/>
              </a:rPr>
              <a:t>Делить, умножать,</a:t>
            </a:r>
          </a:p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Comic Sans MS" pitchFamily="66" charset="0"/>
              </a:rPr>
              <a:t>Прибавлять, вычитать,</a:t>
            </a:r>
          </a:p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Comic Sans MS" pitchFamily="66" charset="0"/>
              </a:rPr>
              <a:t>Запомните все,</a:t>
            </a:r>
            <a:br>
              <a:rPr lang="ru-RU" sz="3200" b="1" i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3200" b="1" i="1" dirty="0" smtClean="0">
                <a:solidFill>
                  <a:srgbClr val="002060"/>
                </a:solidFill>
                <a:latin typeface="Comic Sans MS" pitchFamily="66" charset="0"/>
              </a:rPr>
              <a:t>    что без точного счета</a:t>
            </a:r>
          </a:p>
          <a:p>
            <a:pPr algn="ctr"/>
            <a:r>
              <a:rPr lang="ru-RU" sz="3200" b="1" i="1" dirty="0" smtClean="0">
                <a:solidFill>
                  <a:srgbClr val="002060"/>
                </a:solidFill>
                <a:latin typeface="Comic Sans MS" pitchFamily="66" charset="0"/>
              </a:rPr>
              <a:t>Не сдвинется с места</a:t>
            </a:r>
            <a:br>
              <a:rPr lang="ru-RU" sz="3200" b="1" i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3200" b="1" i="1" dirty="0" smtClean="0">
                <a:solidFill>
                  <a:srgbClr val="002060"/>
                </a:solidFill>
                <a:latin typeface="Comic Sans MS" pitchFamily="66" charset="0"/>
              </a:rPr>
              <a:t>             любая работа!</a:t>
            </a:r>
            <a:endParaRPr lang="ru-RU" sz="3200" b="1" i="1" dirty="0" smtClean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42976" y="1571612"/>
            <a:ext cx="7429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002060"/>
                </a:solidFill>
              </a:rPr>
              <a:t>С 96 -  №416, №417</a:t>
            </a:r>
            <a:endParaRPr lang="ru-RU" sz="5400" dirty="0">
              <a:solidFill>
                <a:srgbClr val="002060"/>
              </a:solidFill>
            </a:endParaRPr>
          </a:p>
        </p:txBody>
      </p:sp>
      <p:pic>
        <p:nvPicPr>
          <p:cNvPr id="4" name="Picture 4" descr="CRCTR0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071810"/>
            <a:ext cx="1554162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CRCTR06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3714752"/>
            <a:ext cx="254000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930084">
            <a:off x="48286" y="1273102"/>
            <a:ext cx="895347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за работу!</a:t>
            </a:r>
            <a:endParaRPr lang="ru-RU" sz="8000" b="1" cap="none" spc="0" dirty="0">
              <a:ln w="11430"/>
              <a:solidFill>
                <a:srgbClr val="7030A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3" name="Рисунок 2" descr="89855503_0366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2786058"/>
            <a:ext cx="4143404" cy="35986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3071802" y="4286256"/>
            <a:ext cx="2357454" cy="1785950"/>
          </a:xfrm>
          <a:prstGeom prst="cloud">
            <a:avLst/>
          </a:prstGeom>
          <a:solidFill>
            <a:srgbClr val="0070C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олнце 3"/>
          <p:cNvSpPr/>
          <p:nvPr/>
        </p:nvSpPr>
        <p:spPr>
          <a:xfrm>
            <a:off x="571472" y="1142984"/>
            <a:ext cx="2500330" cy="2714644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лнце 4"/>
          <p:cNvSpPr/>
          <p:nvPr/>
        </p:nvSpPr>
        <p:spPr>
          <a:xfrm>
            <a:off x="5715008" y="1214422"/>
            <a:ext cx="2643206" cy="2286016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лако 2"/>
          <p:cNvSpPr/>
          <p:nvPr/>
        </p:nvSpPr>
        <p:spPr>
          <a:xfrm>
            <a:off x="5929322" y="2571744"/>
            <a:ext cx="2357454" cy="1857388"/>
          </a:xfrm>
          <a:prstGeom prst="cloud">
            <a:avLst/>
          </a:prstGeom>
          <a:solidFill>
            <a:srgbClr val="00B0F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928794" y="500042"/>
            <a:ext cx="62151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Солнышко или тучка?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RCTR0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765175"/>
            <a:ext cx="1106465" cy="1928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2195513" y="260350"/>
            <a:ext cx="6553200" cy="1584325"/>
          </a:xfrm>
          <a:prstGeom prst="wedgeRoundRectCallout">
            <a:avLst>
              <a:gd name="adj1" fmla="val -61796"/>
              <a:gd name="adj2" fmla="val 56713"/>
              <a:gd name="adj3" fmla="val 16667"/>
            </a:avLst>
          </a:prstGeom>
          <a:solidFill>
            <a:srgbClr val="CCFFCC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Georgia" pitchFamily="18" charset="0"/>
              </a:rPr>
              <a:t>Какое свойство </a:t>
            </a:r>
            <a:r>
              <a:rPr lang="ru-RU" sz="2800" b="1" i="1" dirty="0">
                <a:solidFill>
                  <a:srgbClr val="FF0000"/>
                </a:solidFill>
                <a:latin typeface="Georgia" pitchFamily="18" charset="0"/>
              </a:rPr>
              <a:t>умножения </a:t>
            </a:r>
            <a:r>
              <a:rPr lang="ru-RU" sz="2800" b="1" i="1" dirty="0" smtClean="0">
                <a:solidFill>
                  <a:srgbClr val="FF0000"/>
                </a:solidFill>
                <a:latin typeface="Georgia" pitchFamily="18" charset="0"/>
              </a:rPr>
              <a:t>записано </a:t>
            </a:r>
            <a:r>
              <a:rPr lang="ru-RU" sz="2800" b="1" i="1" dirty="0">
                <a:solidFill>
                  <a:srgbClr val="FF0000"/>
                </a:solidFill>
                <a:latin typeface="Georgia" pitchFamily="18" charset="0"/>
              </a:rPr>
              <a:t>с помощью геометрических фигур?</a:t>
            </a: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179388" y="5157788"/>
            <a:ext cx="6624637" cy="1511300"/>
          </a:xfrm>
          <a:prstGeom prst="wedgeRoundRectCallout">
            <a:avLst>
              <a:gd name="adj1" fmla="val 61120"/>
              <a:gd name="adj2" fmla="val -19537"/>
              <a:gd name="adj3" fmla="val 16667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 dirty="0" smtClean="0">
                <a:solidFill>
                  <a:srgbClr val="0070C0"/>
                </a:solidFill>
                <a:latin typeface="Georgia" pitchFamily="18" charset="0"/>
              </a:rPr>
              <a:t>Запишите свойство  с </a:t>
            </a:r>
            <a:r>
              <a:rPr lang="ru-RU" sz="2800" b="1" i="1" dirty="0">
                <a:solidFill>
                  <a:srgbClr val="0070C0"/>
                </a:solidFill>
                <a:latin typeface="Georgia" pitchFamily="18" charset="0"/>
              </a:rPr>
              <a:t>помощью букв</a:t>
            </a:r>
            <a:r>
              <a:rPr lang="ru-RU" sz="2800" b="1" i="1" dirty="0" smtClean="0">
                <a:solidFill>
                  <a:srgbClr val="0070C0"/>
                </a:solidFill>
                <a:latin typeface="Georgia" pitchFamily="18" charset="0"/>
              </a:rPr>
              <a:t>.</a:t>
            </a:r>
            <a:endParaRPr lang="ru-RU" sz="2800" b="1" i="1" dirty="0">
              <a:solidFill>
                <a:srgbClr val="0070C0"/>
              </a:solidFill>
              <a:latin typeface="Georgia" pitchFamily="18" charset="0"/>
            </a:endParaRPr>
          </a:p>
        </p:txBody>
      </p:sp>
      <p:pic>
        <p:nvPicPr>
          <p:cNvPr id="10" name="Picture 11" descr="CRCTR06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04000" y="4071942"/>
            <a:ext cx="254000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Равнобедренный треугольник 10"/>
          <p:cNvSpPr/>
          <p:nvPr/>
        </p:nvSpPr>
        <p:spPr>
          <a:xfrm>
            <a:off x="1714480" y="2357430"/>
            <a:ext cx="714380" cy="714380"/>
          </a:xfrm>
          <a:prstGeom prst="triangle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7572396" y="2357430"/>
            <a:ext cx="714380" cy="714380"/>
          </a:xfrm>
          <a:prstGeom prst="triangle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857620" y="2357430"/>
            <a:ext cx="857256" cy="785818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5929322" y="2357430"/>
            <a:ext cx="857256" cy="785818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2786050" y="2214554"/>
            <a:ext cx="7143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*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858016" y="2285992"/>
            <a:ext cx="56938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6000" b="1" dirty="0" smtClean="0">
                <a:solidFill>
                  <a:prstClr val="black"/>
                </a:solidFill>
              </a:rPr>
              <a:t>*</a:t>
            </a:r>
            <a:endParaRPr lang="ru-RU" sz="6000" b="1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00628" y="2285992"/>
            <a:ext cx="571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=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643174" y="428604"/>
            <a:ext cx="5715040" cy="128588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714612" y="500042"/>
            <a:ext cx="5715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Переместительное свойство умножения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4348" y="3357562"/>
            <a:ext cx="66437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a </a:t>
            </a:r>
            <a:r>
              <a:rPr lang="ru-RU" sz="80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*</a:t>
            </a:r>
            <a:r>
              <a:rPr lang="en-US" sz="80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b = b </a:t>
            </a:r>
            <a:r>
              <a:rPr lang="ru-RU" sz="80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*</a:t>
            </a:r>
            <a:r>
              <a:rPr lang="en-US" sz="80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a</a:t>
            </a:r>
            <a:endParaRPr lang="ru-RU" sz="8000" b="1" i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18" grpId="0" animBg="1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2195513" y="260350"/>
            <a:ext cx="6553200" cy="1584325"/>
          </a:xfrm>
          <a:prstGeom prst="wedgeRoundRectCallout">
            <a:avLst>
              <a:gd name="adj1" fmla="val -61796"/>
              <a:gd name="adj2" fmla="val 56713"/>
              <a:gd name="adj3" fmla="val 16667"/>
            </a:avLst>
          </a:prstGeom>
          <a:solidFill>
            <a:srgbClr val="CCFFCC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Georgia" pitchFamily="18" charset="0"/>
              </a:rPr>
              <a:t>Какое свойство </a:t>
            </a:r>
            <a:r>
              <a:rPr lang="ru-RU" sz="2800" b="1" i="1" dirty="0">
                <a:solidFill>
                  <a:srgbClr val="FF0000"/>
                </a:solidFill>
                <a:latin typeface="Georgia" pitchFamily="18" charset="0"/>
              </a:rPr>
              <a:t>умножения </a:t>
            </a:r>
            <a:r>
              <a:rPr lang="ru-RU" sz="2800" b="1" i="1" dirty="0" smtClean="0">
                <a:solidFill>
                  <a:srgbClr val="FF0000"/>
                </a:solidFill>
                <a:latin typeface="Georgia" pitchFamily="18" charset="0"/>
              </a:rPr>
              <a:t>записано </a:t>
            </a:r>
            <a:r>
              <a:rPr lang="ru-RU" sz="2800" b="1" i="1" dirty="0">
                <a:solidFill>
                  <a:srgbClr val="FF0000"/>
                </a:solidFill>
                <a:latin typeface="Georgia" pitchFamily="18" charset="0"/>
              </a:rPr>
              <a:t>с помощью геометрических фигур?</a:t>
            </a:r>
          </a:p>
        </p:txBody>
      </p:sp>
      <p:pic>
        <p:nvPicPr>
          <p:cNvPr id="3" name="Picture 2" descr="CRCTR0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765175"/>
            <a:ext cx="1106465" cy="1928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179388" y="5157788"/>
            <a:ext cx="6624637" cy="1511300"/>
          </a:xfrm>
          <a:prstGeom prst="wedgeRoundRectCallout">
            <a:avLst>
              <a:gd name="adj1" fmla="val 61120"/>
              <a:gd name="adj2" fmla="val -19537"/>
              <a:gd name="adj3" fmla="val 16667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 dirty="0">
                <a:solidFill>
                  <a:srgbClr val="0070C0"/>
                </a:solidFill>
                <a:latin typeface="Georgia" pitchFamily="18" charset="0"/>
              </a:rPr>
              <a:t>Запишите свойство </a:t>
            </a:r>
            <a:r>
              <a:rPr lang="ru-RU" sz="2800" b="1" i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r>
              <a:rPr lang="ru-RU" sz="2800" b="1" i="1" dirty="0">
                <a:solidFill>
                  <a:srgbClr val="0070C0"/>
                </a:solidFill>
                <a:latin typeface="Georgia" pitchFamily="18" charset="0"/>
              </a:rPr>
              <a:t>с помощью букв.</a:t>
            </a:r>
          </a:p>
        </p:txBody>
      </p:sp>
      <p:pic>
        <p:nvPicPr>
          <p:cNvPr id="5" name="Picture 11" descr="CRCTR06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04000" y="4071942"/>
            <a:ext cx="254000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500298" y="357166"/>
            <a:ext cx="5929354" cy="135732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786050" y="428604"/>
            <a:ext cx="55721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Сочетательное свойство умножения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3571876"/>
            <a:ext cx="77867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(</a:t>
            </a:r>
            <a:r>
              <a:rPr lang="pt-BR" sz="60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a </a:t>
            </a:r>
            <a:r>
              <a:rPr lang="ru-RU" sz="60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*</a:t>
            </a:r>
            <a:r>
              <a:rPr lang="pt-BR" sz="60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b</a:t>
            </a:r>
            <a:r>
              <a:rPr lang="ru-RU" sz="60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)</a:t>
            </a:r>
            <a:r>
              <a:rPr lang="pt-BR" sz="60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60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*</a:t>
            </a:r>
            <a:r>
              <a:rPr lang="pt-BR" sz="60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c =  a</a:t>
            </a:r>
            <a:r>
              <a:rPr lang="ru-RU" sz="60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* (в</a:t>
            </a:r>
            <a:r>
              <a:rPr lang="pt-BR" sz="60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60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*</a:t>
            </a:r>
            <a:r>
              <a:rPr lang="pt-BR" sz="60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c</a:t>
            </a:r>
            <a:r>
              <a:rPr lang="ru-RU" sz="60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)</a:t>
            </a:r>
            <a:endParaRPr lang="ru-RU" sz="6000" b="1" i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cs typeface="Times New Rom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5720" y="2500306"/>
            <a:ext cx="8643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chemeClr val="bg1"/>
                </a:solidFill>
              </a:rPr>
              <a:t>(   *    )*    =   *(   *    )</a:t>
            </a:r>
            <a:endParaRPr lang="ru-RU" sz="7200" dirty="0">
              <a:solidFill>
                <a:schemeClr val="bg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42910" y="2857496"/>
            <a:ext cx="785818" cy="78581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928794" y="2857496"/>
            <a:ext cx="714380" cy="7143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3286116" y="2786058"/>
            <a:ext cx="785818" cy="785818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857752" y="2857496"/>
            <a:ext cx="785818" cy="78581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286512" y="2857496"/>
            <a:ext cx="714380" cy="7143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7643834" y="2786058"/>
            <a:ext cx="785818" cy="785818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2195513" y="260350"/>
            <a:ext cx="6553200" cy="1584325"/>
          </a:xfrm>
          <a:prstGeom prst="wedgeRoundRectCallout">
            <a:avLst>
              <a:gd name="adj1" fmla="val -61796"/>
              <a:gd name="adj2" fmla="val 56713"/>
              <a:gd name="adj3" fmla="val 16667"/>
            </a:avLst>
          </a:prstGeom>
          <a:solidFill>
            <a:srgbClr val="CCFFCC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Georgia" pitchFamily="18" charset="0"/>
              </a:rPr>
              <a:t>Какое свойство </a:t>
            </a:r>
            <a:r>
              <a:rPr lang="ru-RU" sz="2800" b="1" i="1" dirty="0">
                <a:solidFill>
                  <a:srgbClr val="FF0000"/>
                </a:solidFill>
                <a:latin typeface="Georgia" pitchFamily="18" charset="0"/>
              </a:rPr>
              <a:t>умножения </a:t>
            </a:r>
            <a:r>
              <a:rPr lang="ru-RU" sz="2800" b="1" i="1" dirty="0" smtClean="0">
                <a:solidFill>
                  <a:srgbClr val="FF0000"/>
                </a:solidFill>
                <a:latin typeface="Georgia" pitchFamily="18" charset="0"/>
              </a:rPr>
              <a:t>записано </a:t>
            </a:r>
            <a:r>
              <a:rPr lang="ru-RU" sz="2800" b="1" i="1" dirty="0">
                <a:solidFill>
                  <a:srgbClr val="FF0000"/>
                </a:solidFill>
                <a:latin typeface="Georgia" pitchFamily="18" charset="0"/>
              </a:rPr>
              <a:t>с помощью геометрических фигур?</a:t>
            </a:r>
          </a:p>
        </p:txBody>
      </p:sp>
      <p:pic>
        <p:nvPicPr>
          <p:cNvPr id="3" name="Picture 2" descr="CRCTR0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765175"/>
            <a:ext cx="1106465" cy="1928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179388" y="5157788"/>
            <a:ext cx="6624637" cy="1511300"/>
          </a:xfrm>
          <a:prstGeom prst="wedgeRoundRectCallout">
            <a:avLst>
              <a:gd name="adj1" fmla="val 61120"/>
              <a:gd name="adj2" fmla="val -19537"/>
              <a:gd name="adj3" fmla="val 16667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 dirty="0">
                <a:solidFill>
                  <a:srgbClr val="0070C0"/>
                </a:solidFill>
                <a:latin typeface="Georgia" pitchFamily="18" charset="0"/>
              </a:rPr>
              <a:t>Запишите свойство </a:t>
            </a:r>
            <a:r>
              <a:rPr lang="ru-RU" sz="2800" b="1" i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r>
              <a:rPr lang="ru-RU" sz="2800" b="1" i="1" dirty="0">
                <a:solidFill>
                  <a:srgbClr val="0070C0"/>
                </a:solidFill>
                <a:latin typeface="Georgia" pitchFamily="18" charset="0"/>
              </a:rPr>
              <a:t>с помощью букв.</a:t>
            </a:r>
          </a:p>
        </p:txBody>
      </p:sp>
      <p:pic>
        <p:nvPicPr>
          <p:cNvPr id="5" name="Picture 11" descr="CRCTR06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04000" y="4000504"/>
            <a:ext cx="254000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500298" y="428604"/>
            <a:ext cx="6072230" cy="135732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571736" y="285728"/>
            <a:ext cx="57150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Распределительное свойство умножения относительно сложения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44" y="4071942"/>
            <a:ext cx="67151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(</a:t>
            </a:r>
            <a:r>
              <a:rPr lang="ru-RU" sz="54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а</a:t>
            </a:r>
            <a:r>
              <a:rPr lang="en-US" sz="54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+ </a:t>
            </a:r>
            <a:r>
              <a:rPr lang="ru-RU" sz="54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в</a:t>
            </a:r>
            <a:r>
              <a:rPr lang="en-US" sz="54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)</a:t>
            </a:r>
            <a:r>
              <a:rPr lang="ru-RU" sz="54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*с</a:t>
            </a:r>
            <a:r>
              <a:rPr lang="en-US" sz="54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= </a:t>
            </a:r>
            <a:r>
              <a:rPr lang="ru-RU" sz="54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Times New Roman"/>
              </a:rPr>
              <a:t>а*</a:t>
            </a:r>
            <a:r>
              <a:rPr lang="ru-RU" sz="54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с</a:t>
            </a:r>
            <a:r>
              <a:rPr lang="en-US" sz="54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+ </a:t>
            </a:r>
            <a:r>
              <a:rPr lang="ru-RU" sz="54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в*</a:t>
            </a:r>
            <a:r>
              <a:rPr lang="en-US" sz="54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</a:t>
            </a:r>
            <a:endParaRPr lang="ru-RU" sz="5400" b="1" i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cs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4282" y="2786058"/>
            <a:ext cx="8929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chemeClr val="bg1"/>
                </a:solidFill>
              </a:rPr>
              <a:t>(   +   )*   =    *   +   *</a:t>
            </a:r>
            <a:endParaRPr lang="ru-RU" sz="7200" dirty="0">
              <a:solidFill>
                <a:schemeClr val="bg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42910" y="3214686"/>
            <a:ext cx="500066" cy="571504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928794" y="3214686"/>
            <a:ext cx="500066" cy="5715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3214678" y="3071810"/>
            <a:ext cx="500066" cy="642942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714876" y="3143248"/>
            <a:ext cx="500066" cy="571504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5786446" y="3071810"/>
            <a:ext cx="500066" cy="642942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000892" y="3143248"/>
            <a:ext cx="500066" cy="57150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8143900" y="3000372"/>
            <a:ext cx="500066" cy="642942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2195513" y="260350"/>
            <a:ext cx="6553200" cy="1584325"/>
          </a:xfrm>
          <a:prstGeom prst="wedgeRoundRectCallout">
            <a:avLst>
              <a:gd name="adj1" fmla="val -61796"/>
              <a:gd name="adj2" fmla="val 56713"/>
              <a:gd name="adj3" fmla="val 16667"/>
            </a:avLst>
          </a:prstGeom>
          <a:solidFill>
            <a:srgbClr val="CCFFCC"/>
          </a:solidFill>
          <a:ln w="9525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Georgia" pitchFamily="18" charset="0"/>
              </a:rPr>
              <a:t>Какое свойство </a:t>
            </a:r>
            <a:r>
              <a:rPr lang="ru-RU" sz="2800" b="1" i="1" dirty="0">
                <a:solidFill>
                  <a:srgbClr val="FF0000"/>
                </a:solidFill>
                <a:latin typeface="Georgia" pitchFamily="18" charset="0"/>
              </a:rPr>
              <a:t>умножения </a:t>
            </a:r>
            <a:r>
              <a:rPr lang="ru-RU" sz="2800" b="1" i="1" dirty="0" smtClean="0">
                <a:solidFill>
                  <a:srgbClr val="FF0000"/>
                </a:solidFill>
                <a:latin typeface="Georgia" pitchFamily="18" charset="0"/>
              </a:rPr>
              <a:t>записано </a:t>
            </a:r>
            <a:r>
              <a:rPr lang="ru-RU" sz="2800" b="1" i="1" dirty="0">
                <a:solidFill>
                  <a:srgbClr val="FF0000"/>
                </a:solidFill>
                <a:latin typeface="Georgia" pitchFamily="18" charset="0"/>
              </a:rPr>
              <a:t>с помощью геометрических фигур?</a:t>
            </a:r>
          </a:p>
        </p:txBody>
      </p:sp>
      <p:pic>
        <p:nvPicPr>
          <p:cNvPr id="3" name="Picture 2" descr="CRCTR0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765175"/>
            <a:ext cx="1106465" cy="1928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179388" y="5157788"/>
            <a:ext cx="6624637" cy="1511300"/>
          </a:xfrm>
          <a:prstGeom prst="wedgeRoundRectCallout">
            <a:avLst>
              <a:gd name="adj1" fmla="val 61120"/>
              <a:gd name="adj2" fmla="val -19537"/>
              <a:gd name="adj3" fmla="val 16667"/>
            </a:avLst>
          </a:prstGeom>
          <a:solidFill>
            <a:srgbClr val="CCFFFF"/>
          </a:solidFill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2800" b="1" i="1" dirty="0">
                <a:solidFill>
                  <a:srgbClr val="0070C0"/>
                </a:solidFill>
                <a:latin typeface="Georgia" pitchFamily="18" charset="0"/>
              </a:rPr>
              <a:t>Запишите свойство </a:t>
            </a:r>
            <a:r>
              <a:rPr lang="ru-RU" sz="2800" b="1" i="1" dirty="0" smtClean="0">
                <a:solidFill>
                  <a:srgbClr val="0070C0"/>
                </a:solidFill>
                <a:latin typeface="Georgia" pitchFamily="18" charset="0"/>
              </a:rPr>
              <a:t> </a:t>
            </a:r>
            <a:r>
              <a:rPr lang="ru-RU" sz="2800" b="1" i="1" dirty="0">
                <a:solidFill>
                  <a:srgbClr val="0070C0"/>
                </a:solidFill>
                <a:latin typeface="Georgia" pitchFamily="18" charset="0"/>
              </a:rPr>
              <a:t>с помощью букв.</a:t>
            </a:r>
          </a:p>
        </p:txBody>
      </p:sp>
      <p:pic>
        <p:nvPicPr>
          <p:cNvPr id="5" name="Picture 11" descr="CRCTR06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04000" y="4000504"/>
            <a:ext cx="254000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4071942"/>
            <a:ext cx="7429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(а – в)*с</a:t>
            </a:r>
            <a:r>
              <a:rPr lang="en-US" sz="54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= </a:t>
            </a:r>
            <a:r>
              <a:rPr lang="ru-RU" sz="54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Times New Roman"/>
              </a:rPr>
              <a:t>а*</a:t>
            </a:r>
            <a:r>
              <a:rPr lang="ru-RU" sz="5400" b="1" i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с</a:t>
            </a:r>
            <a:r>
              <a:rPr lang="en-US" sz="54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54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-</a:t>
            </a:r>
            <a:r>
              <a:rPr lang="en-US" sz="54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54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в</a:t>
            </a:r>
            <a:r>
              <a:rPr lang="ru-RU" sz="54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Times New Roman"/>
              </a:rPr>
              <a:t>*</a:t>
            </a:r>
            <a:r>
              <a:rPr lang="en-US" sz="5400" b="1" i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</a:t>
            </a:r>
            <a:endParaRPr lang="ru-RU" sz="5400" b="1" i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714620"/>
            <a:ext cx="8501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chemeClr val="bg1"/>
                </a:solidFill>
              </a:rPr>
              <a:t>(    -   )*   =    *   -   *</a:t>
            </a:r>
            <a:endParaRPr lang="ru-RU" sz="72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3071810"/>
            <a:ext cx="571504" cy="64294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500562" y="3071810"/>
            <a:ext cx="571504" cy="64294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1643042" y="2928934"/>
            <a:ext cx="500066" cy="785818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6929454" y="2928934"/>
            <a:ext cx="500066" cy="785818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071802" y="2928934"/>
            <a:ext cx="428628" cy="85725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5715008" y="2928934"/>
            <a:ext cx="428628" cy="85725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8072462" y="2857496"/>
            <a:ext cx="428628" cy="85725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571736" y="357166"/>
            <a:ext cx="6000792" cy="142876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643174" y="214290"/>
            <a:ext cx="6000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Распределительное свойство умножения относительно вычитания</a:t>
            </a:r>
            <a:endParaRPr lang="ru-RU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/>
      <p:bldP spid="16" grpId="0" animBg="1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Реши, применяя распределительное свойство </a:t>
            </a:r>
            <a:endParaRPr lang="ru-RU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000100" y="1928803"/>
            <a:ext cx="735811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2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24 * 3 = 72                              </a:t>
            </a:r>
            <a:endParaRPr lang="ru-RU" sz="4400" b="1" dirty="0">
              <a:solidFill>
                <a:srgbClr val="00206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18 * 5= 90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19 * 3 =57                              </a:t>
            </a:r>
            <a:endParaRPr lang="ru-RU" sz="4400" b="1" dirty="0">
              <a:solidFill>
                <a:srgbClr val="00206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39 * 4 =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156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81 * 8 = 648                            73 * 5 =365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44 * 6 = 264                             27 * 3 =81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2857488" y="1928802"/>
            <a:ext cx="1214446" cy="785818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лако 7"/>
          <p:cNvSpPr/>
          <p:nvPr/>
        </p:nvSpPr>
        <p:spPr>
          <a:xfrm>
            <a:off x="2857488" y="2571744"/>
            <a:ext cx="1214446" cy="785818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лако 8"/>
          <p:cNvSpPr/>
          <p:nvPr/>
        </p:nvSpPr>
        <p:spPr>
          <a:xfrm>
            <a:off x="2786050" y="3214686"/>
            <a:ext cx="1214446" cy="785818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лако 9"/>
          <p:cNvSpPr/>
          <p:nvPr/>
        </p:nvSpPr>
        <p:spPr>
          <a:xfrm>
            <a:off x="2928926" y="4000504"/>
            <a:ext cx="1214446" cy="785818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блако 10"/>
          <p:cNvSpPr/>
          <p:nvPr/>
        </p:nvSpPr>
        <p:spPr>
          <a:xfrm>
            <a:off x="6500826" y="1928802"/>
            <a:ext cx="1214446" cy="785818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лако 11"/>
          <p:cNvSpPr/>
          <p:nvPr/>
        </p:nvSpPr>
        <p:spPr>
          <a:xfrm>
            <a:off x="6429388" y="2571744"/>
            <a:ext cx="1214446" cy="785818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блако 12"/>
          <p:cNvSpPr/>
          <p:nvPr/>
        </p:nvSpPr>
        <p:spPr>
          <a:xfrm>
            <a:off x="6500826" y="3286124"/>
            <a:ext cx="1214446" cy="785818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блако 13"/>
          <p:cNvSpPr/>
          <p:nvPr/>
        </p:nvSpPr>
        <p:spPr>
          <a:xfrm>
            <a:off x="6429388" y="3929066"/>
            <a:ext cx="1214446" cy="785818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 descr="010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4929198"/>
            <a:ext cx="1714512" cy="1686405"/>
          </a:xfrm>
          <a:prstGeom prst="rect">
            <a:avLst/>
          </a:prstGeom>
        </p:spPr>
      </p:pic>
      <p:pic>
        <p:nvPicPr>
          <p:cNvPr id="17" name="Рисунок 16" descr="009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3174" y="4857760"/>
            <a:ext cx="2643206" cy="200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Запиши ответы в порядке возрастания и прочитай слово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7" y="2071678"/>
          <a:ext cx="8286807" cy="2643206"/>
        </p:xfrm>
        <a:graphic>
          <a:graphicData uri="http://schemas.openxmlformats.org/drawingml/2006/table">
            <a:tbl>
              <a:tblPr/>
              <a:tblGrid>
                <a:gridCol w="1052205"/>
                <a:gridCol w="1033098"/>
                <a:gridCol w="1033098"/>
                <a:gridCol w="1033098"/>
                <a:gridCol w="1033098"/>
                <a:gridCol w="1034070"/>
                <a:gridCol w="1034070"/>
                <a:gridCol w="1034070"/>
              </a:tblGrid>
              <a:tr h="13216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 smtClean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156</a:t>
                      </a:r>
                      <a:endParaRPr lang="ru-RU" sz="44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3216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2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7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2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7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2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й</a:t>
                      </a:r>
                      <a:endParaRPr lang="ru-RU" sz="7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200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720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200" dirty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1">
      <a:dk1>
        <a:srgbClr val="C9C2D1"/>
      </a:dk1>
      <a:lt1>
        <a:srgbClr val="F2F2F2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</TotalTime>
  <Words>667</Words>
  <Application>Microsoft Office PowerPoint</Application>
  <PresentationFormat>Экран (4:3)</PresentationFormat>
  <Paragraphs>135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Реши, применяя распределительное свойство </vt:lpstr>
      <vt:lpstr>Запиши ответы в порядке возрастания и прочитай слово </vt:lpstr>
      <vt:lpstr>"Пометки на полях" </vt:lpstr>
      <vt:lpstr>Распределительное свойство умножения позволяет упрощать выражения</vt:lpstr>
      <vt:lpstr>Проверь</vt:lpstr>
      <vt:lpstr>Распределительное свойство помогает решать уравнения</vt:lpstr>
      <vt:lpstr>Слайд 14</vt:lpstr>
      <vt:lpstr>Тест. Упрости выражения</vt:lpstr>
      <vt:lpstr>Слайд 16</vt:lpstr>
      <vt:lpstr>Проверь</vt:lpstr>
      <vt:lpstr>Слайд 18</vt:lpstr>
      <vt:lpstr>Распределительное свойство умножения применяют при решении задач</vt:lpstr>
      <vt:lpstr>Слайд 20</vt:lpstr>
      <vt:lpstr>"Пометки на полях" </vt:lpstr>
      <vt:lpstr>Слайд 22</vt:lpstr>
      <vt:lpstr>Домашнее задание</vt:lpstr>
      <vt:lpstr>Слайд 24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ЛАРИСА</dc:creator>
  <cp:lastModifiedBy>ЛАРИСА</cp:lastModifiedBy>
  <cp:revision>35</cp:revision>
  <dcterms:created xsi:type="dcterms:W3CDTF">2013-11-24T16:50:45Z</dcterms:created>
  <dcterms:modified xsi:type="dcterms:W3CDTF">2013-11-25T17:10:59Z</dcterms:modified>
</cp:coreProperties>
</file>