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60" r:id="rId5"/>
    <p:sldId id="263" r:id="rId6"/>
    <p:sldId id="265" r:id="rId7"/>
    <p:sldId id="264" r:id="rId8"/>
    <p:sldId id="266" r:id="rId9"/>
    <p:sldId id="261" r:id="rId10"/>
    <p:sldId id="262" r:id="rId11"/>
    <p:sldId id="268" r:id="rId12"/>
    <p:sldId id="269" r:id="rId13"/>
    <p:sldId id="270" r:id="rId14"/>
    <p:sldId id="277" r:id="rId15"/>
    <p:sldId id="278" r:id="rId16"/>
    <p:sldId id="273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5003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«Христианская семья»</a:t>
            </a:r>
            <a:r>
              <a:rPr lang="ru-RU" sz="5400" dirty="0" smtClean="0">
                <a:latin typeface="+mn-lt"/>
                <a:ea typeface="Cambria Math" pitchFamily="18" charset="0"/>
              </a:rPr>
              <a:t/>
            </a:r>
            <a:br>
              <a:rPr lang="ru-RU" sz="5400" dirty="0" smtClean="0">
                <a:latin typeface="+mn-lt"/>
                <a:ea typeface="Cambria Math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«Основы православной культуры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Local Settings\Temporary Internet Files\Content.IE5\S6RNW22J\MP90043416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286124"/>
            <a:ext cx="3741997" cy="2843404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Христианство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православных христиан брак – это одно из таинств, в которых Сам Бог благословляет любящих друг друга. Огромное значение в христианстве придаётся почитанию родителей и уважительному к ним отношению.          </a:t>
            </a:r>
          </a:p>
          <a:p>
            <a:endParaRPr lang="ru-RU" dirty="0"/>
          </a:p>
        </p:txBody>
      </p:sp>
      <p:pic>
        <p:nvPicPr>
          <p:cNvPr id="5126" name="Picture 6" descr="C:\Documents and Settings\Admin\Local Settings\Temporary Internet Files\Content.IE5\PW1GAF22\MP90038490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5214950"/>
            <a:ext cx="1428760" cy="1285884"/>
          </a:xfrm>
          <a:prstGeom prst="rect">
            <a:avLst/>
          </a:prstGeom>
          <a:noFill/>
        </p:spPr>
      </p:pic>
      <p:pic>
        <p:nvPicPr>
          <p:cNvPr id="5130" name="Picture 10" descr="C:\Documents and Settings\Admin\Local Settings\Temporary Internet Files\Content.IE5\PW1GAF22\MP900424294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857232"/>
            <a:ext cx="1428760" cy="1571636"/>
          </a:xfrm>
          <a:prstGeom prst="rect">
            <a:avLst/>
          </a:prstGeom>
          <a:noFill/>
        </p:spPr>
      </p:pic>
      <p:pic>
        <p:nvPicPr>
          <p:cNvPr id="5132" name="Picture 12" descr="C:\Documents and Settings\Admin\Local Settings\Temporary Internet Files\Content.IE5\XOXACICJ\MP900446406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857232"/>
            <a:ext cx="1746880" cy="14287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Ислам рассматривает брак как обязательство перед Богом, а многочисленное потомство – это благословение всевышнего. Семейная жизнь у мусульман ограждена от посторонних взоров. С особым уважением мусульмане относятся к женщине.</a:t>
            </a:r>
          </a:p>
          <a:p>
            <a:endParaRPr lang="ru-RU" dirty="0"/>
          </a:p>
        </p:txBody>
      </p:sp>
      <p:pic>
        <p:nvPicPr>
          <p:cNvPr id="2051" name="Picture 3" descr="C:\Documents and Settings\Admin\Local Settings\Temporary Internet Files\Content.IE5\XOXACICJ\MC9001954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1817827" cy="106161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Local Settings\Temporary Internet Files\Content.IE5\PW1GAF22\MC9004334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928670"/>
            <a:ext cx="1785950" cy="1841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Иудаизм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иудаизме семья – это величайшая ценность, а брак и рождение детей считаются одной из главнейших заповедей.</a:t>
            </a:r>
          </a:p>
          <a:p>
            <a:endParaRPr lang="ru-RU" dirty="0"/>
          </a:p>
        </p:txBody>
      </p:sp>
      <p:pic>
        <p:nvPicPr>
          <p:cNvPr id="3076" name="Picture 4" descr="C:\Documents and Settings\Admin\Local Settings\Temporary Internet Files\Content.IE5\XOXACICJ\MC900332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928671"/>
            <a:ext cx="1291362" cy="150019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Local Settings\Temporary Internet Files\Content.IE5\S6RNW22J\MC9003329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1809598" cy="1365199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Local Settings\Temporary Internet Files\Content.IE5\P3LEES27\MM90017248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643578"/>
            <a:ext cx="1038225" cy="962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Буддизм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буддизме все верующие делятся на монахов и мирян. Для мирян семейная жизнь является важнейшей частью их жизни. Назначение семьи - это ответственность и забота о детях, о родителях, о монахах.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Documents and Settings\Admin\Local Settings\Temporary Internet Files\Content.IE5\S6RNW22J\MC9004044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1406525" cy="1766887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Local Settings\Temporary Internet Files\Content.IE5\PW1GAF22\MC9001940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14950"/>
            <a:ext cx="1714480" cy="1417501"/>
          </a:xfrm>
          <a:prstGeom prst="rect">
            <a:avLst/>
          </a:prstGeom>
          <a:noFill/>
        </p:spPr>
      </p:pic>
      <p:pic>
        <p:nvPicPr>
          <p:cNvPr id="4109" name="Picture 13" descr="C:\Documents and Settings\Admin\Local Settings\Temporary Internet Files\Content.IE5\P3LEES27\MP900399959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857232"/>
            <a:ext cx="2500330" cy="15716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о семье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Семья - печка: как холодно все к                             ней собираются.                                                                                  В семье любовь да совет, так и нужды нет.                                                                           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Ненадобен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клад, коли в семье лад.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сильна, когда над ней крыша одна.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Вся семья вместе, так и душа на месте.                                                                                                  В семье согласно, так идет и дело прекрасно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43702" y="714356"/>
            <a:ext cx="2306635" cy="171451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в живописи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9550" y="3415506"/>
            <a:ext cx="1104900" cy="1428750"/>
          </a:xfrm>
          <a:noFill/>
          <a:ln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1928802"/>
            <a:ext cx="2214578" cy="1571636"/>
          </a:xfrm>
          <a:prstGeom prst="rect">
            <a:avLst/>
          </a:prstGeom>
          <a:noFill/>
          <a:ln/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1657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3786190"/>
            <a:ext cx="2089150" cy="1714512"/>
          </a:xfrm>
          <a:prstGeom prst="rect">
            <a:avLst/>
          </a:prstGeom>
          <a:noFill/>
          <a:ln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643050"/>
            <a:ext cx="17907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572008"/>
            <a:ext cx="187007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572264" y="4357694"/>
            <a:ext cx="2109787" cy="207170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Заполнить таблицу.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Какие качества способствуют укреплению семьи, а какие ее разрушению.</a:t>
            </a:r>
          </a:p>
          <a:p>
            <a:pPr>
              <a:buNone/>
            </a:pPr>
            <a:endParaRPr lang="ru-RU" sz="3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Придумать и записать несколько заповедей семьи.</a:t>
            </a:r>
          </a:p>
          <a:p>
            <a:pPr lvl="0">
              <a:buNone/>
            </a:pPr>
            <a:endParaRPr lang="ru-RU" sz="35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«Повесть о Петре и </a:t>
            </a:r>
            <a:r>
              <a:rPr lang="ru-RU" sz="35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5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ответить на вопрос: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чем секрет крепости семейных уз Петра и </a:t>
            </a:r>
            <a:r>
              <a:rPr lang="ru-RU" sz="30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Local Settings\Temporary Internet Files\Content.IE5\PW1GAF22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8" y="642918"/>
            <a:ext cx="1714512" cy="1351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сегодня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Вспомнил…                                   Научился…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Узнал…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rot="16200000" flipH="1">
            <a:off x="3325174" y="3182306"/>
            <a:ext cx="24936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928794" y="1857364"/>
            <a:ext cx="2143140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3504" y="1857364"/>
            <a:ext cx="2143140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июля - День семьи, любви и верности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cap="all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Любви, добра и мира </a:t>
            </a:r>
          </a:p>
          <a:p>
            <a:pPr>
              <a:buNone/>
            </a:pPr>
            <a:r>
              <a:rPr lang="ru-RU" b="1" cap="all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желаю вам и вашим семьям!</a:t>
            </a: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C:\Documents and Settings\Admin\Local Settings\Temporary Internet Files\Content.IE5\PW1GAF22\MC9002962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0000">
            <a:off x="7604942" y="2612875"/>
            <a:ext cx="1272313" cy="16242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Local Settings\Temporary Internet Files\Content.IE5\PW1GAF22\MC900438041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320000">
            <a:off x="773093" y="4633849"/>
            <a:ext cx="1294737" cy="131986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S6RNW22J\MC900438044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">
            <a:off x="8077566" y="1769069"/>
            <a:ext cx="779658" cy="103993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Local Settings\Temporary Internet Files\Content.IE5\S6RNW22J\MC9001929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0000">
            <a:off x="1571604" y="500042"/>
            <a:ext cx="1285884" cy="94643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Local Settings\Temporary Internet Files\Content.IE5\S6RNW22J\MC90034690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">
            <a:off x="4214810" y="5500702"/>
            <a:ext cx="1199237" cy="892227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Local Settings\Temporary Internet Files\Content.IE5\P3LEES27\MC90043804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720000">
            <a:off x="6446903" y="560265"/>
            <a:ext cx="1371600" cy="999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Local Settings\Temporary Internet Files\Content.IE5\PW1GAF22\MC900438043[1]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960000">
            <a:off x="4855000" y="2258537"/>
            <a:ext cx="1000132" cy="1157286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Local Settings\Temporary Internet Files\Content.IE5\XOXACICJ\MC900438039[1]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15206" y="5143512"/>
            <a:ext cx="1371600" cy="10858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загадку отгадает,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своих родных узнает: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Кто-то маму, кто-то папу,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сестрёнку или брата,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узнать вам деда с бабой —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Вовсе думать-то не надо!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родные, с кем живёте,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дядя или тётя,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Непременно вам друзья,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вы — одна… </a:t>
            </a:r>
          </a:p>
          <a:p>
            <a:endParaRPr lang="ru-RU" dirty="0"/>
          </a:p>
        </p:txBody>
      </p:sp>
      <p:pic>
        <p:nvPicPr>
          <p:cNvPr id="22533" name="Picture 5" descr="C:\Documents and Settings\Admin\Local Settings\Temporary Internet Files\Content.IE5\S6RNW22J\MP90043952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6" y="5000636"/>
            <a:ext cx="1737286" cy="1214446"/>
          </a:xfrm>
          <a:prstGeom prst="rect">
            <a:avLst/>
          </a:prstGeom>
          <a:noFill/>
        </p:spPr>
      </p:pic>
      <p:pic>
        <p:nvPicPr>
          <p:cNvPr id="22536" name="Picture 8" descr="C:\Documents and Settings\Admin\Local Settings\Temporary Internet Files\Content.IE5\P3LEES27\MP900422793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3286124"/>
            <a:ext cx="1500174" cy="1143008"/>
          </a:xfrm>
          <a:prstGeom prst="rect">
            <a:avLst/>
          </a:prstGeom>
          <a:noFill/>
        </p:spPr>
      </p:pic>
      <p:pic>
        <p:nvPicPr>
          <p:cNvPr id="22538" name="Picture 10" descr="C:\Documents and Settings\Admin\Local Settings\Temporary Internet Files\Content.IE5\S6RNW22J\MP900432895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3786190"/>
            <a:ext cx="1254406" cy="1357322"/>
          </a:xfrm>
          <a:prstGeom prst="rect">
            <a:avLst/>
          </a:prstGeom>
          <a:noFill/>
        </p:spPr>
      </p:pic>
      <p:pic>
        <p:nvPicPr>
          <p:cNvPr id="22540" name="Picture 12" descr="C:\Documents and Settings\Admin\Local Settings\Temporary Internet Files\Content.IE5\PW1GAF22\MC9001571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00108"/>
            <a:ext cx="1345997" cy="1799539"/>
          </a:xfrm>
          <a:prstGeom prst="rect">
            <a:avLst/>
          </a:prstGeom>
          <a:noFill/>
        </p:spPr>
      </p:pic>
      <p:pic>
        <p:nvPicPr>
          <p:cNvPr id="22541" name="Picture 13" descr="C:\Documents and Settings\Admin\Local Settings\Temporary Internet Files\Content.IE5\P3LEES27\MC9001571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857232"/>
            <a:ext cx="1413662" cy="180045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Local Settings\Temporary Internet Files\Content.IE5\S6RNW22J\MP900430781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2786058"/>
            <a:ext cx="1240240" cy="135729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P3LEES27\MP900439346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786" y="5357826"/>
            <a:ext cx="1928826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71481"/>
            <a:ext cx="60573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72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Local Settings\Temporary Internet Files\Content.IE5\XOXACICJ\MP90043931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85926"/>
            <a:ext cx="2557458" cy="255745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Local Settings\Temporary Internet Files\Content.IE5\S6RNW22J\MP900422789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4143380"/>
            <a:ext cx="2357454" cy="2357454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\Local Settings\Temporary Internet Files\Content.IE5\PW1GAF22\MP900442190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2000240"/>
            <a:ext cx="2786050" cy="2071681"/>
          </a:xfrm>
          <a:prstGeom prst="rect">
            <a:avLst/>
          </a:prstGeom>
          <a:noFill/>
        </p:spPr>
      </p:pic>
      <p:pic>
        <p:nvPicPr>
          <p:cNvPr id="2061" name="Picture 13" descr="C:\Documents and Settings\Admin\Local Settings\Temporary Internet Files\Content.IE5\S6RNW22J\MP900443886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1785926"/>
            <a:ext cx="1645754" cy="2465723"/>
          </a:xfrm>
          <a:prstGeom prst="rect">
            <a:avLst/>
          </a:prstGeom>
          <a:noFill/>
        </p:spPr>
      </p:pic>
      <p:pic>
        <p:nvPicPr>
          <p:cNvPr id="2066" name="Picture 18" descr="C:\Documents and Settings\Admin\Local Settings\Temporary Internet Files\Content.IE5\S6RNW22J\MP900423740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6" y="4429132"/>
            <a:ext cx="2928926" cy="1974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Семья - это люди, которые не всегда живут вместе, но они никогда не забывают заботиться друг о друге. А самое главное – они родные друг другу.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44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lang="ru-RU" sz="49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дружной семье»</a:t>
            </a:r>
            <a:endParaRPr lang="ru-RU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57256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 давние времена жила удивительно дружная семья. Семья огромная — 100 человек. Молва об этом долетела до самого верховного правителя. И он решил посетить эту семью. Когда правитель убедился, что всё это правда, то спросил главу семьи: «Как вам удаётся жить никогда не ссорясь, не обижая друг друга?». Тогда глава семьи взял бумагу, написал на ней 100 слов и отдал правителю. Тот быстро прочитал и удивился: на листе было написано 100 раз одно и то же слово —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«понимание».</a:t>
            </a: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Дружная семья</a:t>
            </a:r>
            <a:endParaRPr lang="ru-RU" i="1" dirty="0"/>
          </a:p>
        </p:txBody>
      </p:sp>
      <p:sp>
        <p:nvSpPr>
          <p:cNvPr id="4" name="Сердце 3"/>
          <p:cNvSpPr/>
          <p:nvPr/>
        </p:nvSpPr>
        <p:spPr>
          <a:xfrm>
            <a:off x="2857488" y="4000504"/>
            <a:ext cx="2000264" cy="15001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428992" y="5072050"/>
            <a:ext cx="2428892" cy="1785950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Преданность</a:t>
            </a:r>
          </a:p>
          <a:p>
            <a:pPr algn="ctr"/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>
            <a:off x="6786578" y="1285860"/>
            <a:ext cx="2143108" cy="17859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0" y="1571612"/>
            <a:ext cx="2128846" cy="1571636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6872278" y="3071810"/>
            <a:ext cx="2271722" cy="164307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Признательность</a:t>
            </a:r>
            <a:endParaRPr lang="ru-RU" sz="2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6357950" y="4786322"/>
            <a:ext cx="2128846" cy="1571636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785786" y="4500570"/>
            <a:ext cx="1914532" cy="17145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1857356" y="428604"/>
            <a:ext cx="5129242" cy="2571768"/>
          </a:xfrm>
          <a:prstGeom prst="hear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Дружная семья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4786314" y="3500438"/>
            <a:ext cx="2143140" cy="15716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785786" y="2928934"/>
            <a:ext cx="1857388" cy="17145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Доверие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2285984" y="2500306"/>
            <a:ext cx="2143140" cy="1771656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Внимание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ердце 14"/>
          <p:cNvSpPr/>
          <p:nvPr/>
        </p:nvSpPr>
        <p:spPr>
          <a:xfrm>
            <a:off x="4786314" y="2071678"/>
            <a:ext cx="2286016" cy="1500198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Искрен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ность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дружная семья:                                                          Мама, папа, брат и я.                                                       Спортом любим заниматься,                                                      И, конечно, закаляться.                                                              Мы - счастливая семья,                                                      Мама, папа, брат и я.</a:t>
            </a:r>
          </a:p>
          <a:p>
            <a:endParaRPr lang="ru-RU" dirty="0"/>
          </a:p>
        </p:txBody>
      </p:sp>
      <p:pic>
        <p:nvPicPr>
          <p:cNvPr id="3077" name="Picture 5" descr="C:\Documents and Settings\Admin\Local Settings\Temporary Internet Files\Content.IE5\PW1GAF22\MC9004379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357298"/>
            <a:ext cx="1828800" cy="1155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без детей, что цветок без запаха.</a:t>
            </a:r>
            <a:endParaRPr lang="ru-RU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Admin\Local Settings\Temporary Internet Files\Content.IE5\XOXACICJ\MP90042782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40000">
            <a:off x="4357686" y="4643446"/>
            <a:ext cx="2320859" cy="1546635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Local Settings\Temporary Internet Files\Content.IE5\P3LEES27\MP90042210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4286256"/>
            <a:ext cx="1714512" cy="1969841"/>
          </a:xfrm>
          <a:prstGeom prst="rect">
            <a:avLst/>
          </a:prstGeom>
          <a:noFill/>
        </p:spPr>
      </p:pic>
      <p:pic>
        <p:nvPicPr>
          <p:cNvPr id="21513" name="Picture 9" descr="C:\Documents and Settings\Admin\Local Settings\Temporary Internet Files\Content.IE5\P3LEES27\MP900409048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928802"/>
            <a:ext cx="2148171" cy="1429876"/>
          </a:xfrm>
          <a:prstGeom prst="rect">
            <a:avLst/>
          </a:prstGeom>
          <a:noFill/>
        </p:spPr>
      </p:pic>
      <p:pic>
        <p:nvPicPr>
          <p:cNvPr id="21515" name="Picture 11" descr="C:\Documents and Settings\Admin\Local Settings\Temporary Internet Files\Content.IE5\PW1GAF22\MP900442377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40000">
            <a:off x="6643702" y="2071678"/>
            <a:ext cx="2250297" cy="1500198"/>
          </a:xfrm>
          <a:prstGeom prst="rect">
            <a:avLst/>
          </a:prstGeom>
          <a:noFill/>
        </p:spPr>
      </p:pic>
      <p:pic>
        <p:nvPicPr>
          <p:cNvPr id="21516" name="Picture 12" descr="C:\Documents and Settings\Admin\Local Settings\Temporary Internet Files\Content.IE5\XOXACICJ\MP900448410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5000636"/>
            <a:ext cx="2250297" cy="1500198"/>
          </a:xfrm>
          <a:prstGeom prst="rect">
            <a:avLst/>
          </a:prstGeom>
          <a:noFill/>
        </p:spPr>
      </p:pic>
      <p:pic>
        <p:nvPicPr>
          <p:cNvPr id="21517" name="Picture 13" descr="C:\Documents and Settings\Admin\Local Settings\Temporary Internet Files\Content.IE5\S6RNW22J\MP900442523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240000">
            <a:off x="1763656" y="3354229"/>
            <a:ext cx="2004317" cy="1479924"/>
          </a:xfrm>
          <a:prstGeom prst="rect">
            <a:avLst/>
          </a:prstGeom>
          <a:noFill/>
        </p:spPr>
      </p:pic>
      <p:pic>
        <p:nvPicPr>
          <p:cNvPr id="21519" name="Picture 15" descr="C:\Documents and Settings\Admin\Local Settings\Temporary Internet Files\Content.IE5\P3LEES27\MP900444374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00496" y="2143116"/>
            <a:ext cx="2188849" cy="15716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венчание?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заключение брака в церкви называется «венчание»?</a:t>
            </a: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означает венец над молодоженами?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венец имеет форму кольца?</a:t>
            </a:r>
          </a:p>
          <a:p>
            <a:endParaRPr lang="ru-RU" dirty="0"/>
          </a:p>
        </p:txBody>
      </p:sp>
      <p:pic>
        <p:nvPicPr>
          <p:cNvPr id="4100" name="Picture 4" descr="http://go3.imgsmail.ru/imgpreview?key=http%3A//img11.riznica.ru/res/public/usersfiles/tovars/682ac8a115d38537%5F600.jpg&amp;mb=imgdb_preview_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429264"/>
            <a:ext cx="2786082" cy="1214470"/>
          </a:xfrm>
          <a:prstGeom prst="rect">
            <a:avLst/>
          </a:prstGeom>
          <a:noFill/>
        </p:spPr>
      </p:pic>
      <p:pic>
        <p:nvPicPr>
          <p:cNvPr id="4102" name="Picture 6" descr="http://go4.imgsmail.ru/imgpreview?key=http%3A//ierei-korenev.ru/list/pic/zoom/marriage15.jpg&amp;mb=imgdb_preview_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1857388" cy="16523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365</Words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«Христианская семья» Модуль «Основы православной культуры»    </vt:lpstr>
      <vt:lpstr>Слайд 2</vt:lpstr>
      <vt:lpstr>Слайд 3</vt:lpstr>
      <vt:lpstr>Слайд 4</vt:lpstr>
      <vt:lpstr>     Легенда «О дружной семье»</vt:lpstr>
      <vt:lpstr>Дружная семья</vt:lpstr>
      <vt:lpstr>   Физкультминутка</vt:lpstr>
      <vt:lpstr>           Семья без детей, что цветок без запаха.</vt:lpstr>
      <vt:lpstr>Слайд 9</vt:lpstr>
      <vt:lpstr>           Христианство</vt:lpstr>
      <vt:lpstr>Ислам</vt:lpstr>
      <vt:lpstr>Иудаизм</vt:lpstr>
      <vt:lpstr>Буддизм</vt:lpstr>
      <vt:lpstr>Пословицы о семье</vt:lpstr>
      <vt:lpstr>Семья в живописи</vt:lpstr>
      <vt:lpstr>Домашнее задание</vt:lpstr>
      <vt:lpstr>Я сегодня</vt:lpstr>
      <vt:lpstr> 8 июля - День семьи, любви и верности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«Христианская семья» Модуль «Основы православной культуры»    </dc:title>
  <cp:lastModifiedBy>Маслов</cp:lastModifiedBy>
  <cp:revision>31</cp:revision>
  <dcterms:modified xsi:type="dcterms:W3CDTF">2013-04-16T05:48:59Z</dcterms:modified>
</cp:coreProperties>
</file>