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9" r:id="rId5"/>
    <p:sldId id="267" r:id="rId6"/>
    <p:sldId id="266" r:id="rId7"/>
    <p:sldId id="264" r:id="rId8"/>
    <p:sldId id="265" r:id="rId9"/>
    <p:sldId id="263" r:id="rId10"/>
    <p:sldId id="277" r:id="rId11"/>
    <p:sldId id="260" r:id="rId12"/>
    <p:sldId id="261" r:id="rId13"/>
    <p:sldId id="274" r:id="rId14"/>
    <p:sldId id="273" r:id="rId15"/>
    <p:sldId id="258" r:id="rId16"/>
    <p:sldId id="259" r:id="rId17"/>
    <p:sldId id="270" r:id="rId18"/>
    <p:sldId id="275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C2832-3990-4F2A-94A0-32C6C689B504}" type="datetimeFigureOut">
              <a:rPr lang="ru-RU" smtClean="0"/>
              <a:pPr/>
              <a:t>16.04.2014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FF1EE-206A-44FA-A433-4E1460A64C4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C2832-3990-4F2A-94A0-32C6C689B504}" type="datetimeFigureOut">
              <a:rPr lang="ru-RU" smtClean="0"/>
              <a:pPr/>
              <a:t>16.04.2014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FF1EE-206A-44FA-A433-4E1460A64C4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C2832-3990-4F2A-94A0-32C6C689B504}" type="datetimeFigureOut">
              <a:rPr lang="ru-RU" smtClean="0"/>
              <a:pPr/>
              <a:t>16.04.2014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FF1EE-206A-44FA-A433-4E1460A64C4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C2832-3990-4F2A-94A0-32C6C689B504}" type="datetimeFigureOut">
              <a:rPr lang="ru-RU" smtClean="0"/>
              <a:pPr/>
              <a:t>16.04.2014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FF1EE-206A-44FA-A433-4E1460A64C4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C2832-3990-4F2A-94A0-32C6C689B504}" type="datetimeFigureOut">
              <a:rPr lang="ru-RU" smtClean="0"/>
              <a:pPr/>
              <a:t>16.04.2014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FF1EE-206A-44FA-A433-4E1460A64C4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C2832-3990-4F2A-94A0-32C6C689B504}" type="datetimeFigureOut">
              <a:rPr lang="ru-RU" smtClean="0"/>
              <a:pPr/>
              <a:t>16.04.2014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FF1EE-206A-44FA-A433-4E1460A64C4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C2832-3990-4F2A-94A0-32C6C689B504}" type="datetimeFigureOut">
              <a:rPr lang="ru-RU" smtClean="0"/>
              <a:pPr/>
              <a:t>16.04.2014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FF1EE-206A-44FA-A433-4E1460A64C4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C2832-3990-4F2A-94A0-32C6C689B504}" type="datetimeFigureOut">
              <a:rPr lang="ru-RU" smtClean="0"/>
              <a:pPr/>
              <a:t>16.04.2014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FF1EE-206A-44FA-A433-4E1460A64C4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C2832-3990-4F2A-94A0-32C6C689B504}" type="datetimeFigureOut">
              <a:rPr lang="ru-RU" smtClean="0"/>
              <a:pPr/>
              <a:t>16.04.2014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FF1EE-206A-44FA-A433-4E1460A64C4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C2832-3990-4F2A-94A0-32C6C689B504}" type="datetimeFigureOut">
              <a:rPr lang="ru-RU" smtClean="0"/>
              <a:pPr/>
              <a:t>16.04.2014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FF1EE-206A-44FA-A433-4E1460A64C4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C2832-3990-4F2A-94A0-32C6C689B504}" type="datetimeFigureOut">
              <a:rPr lang="ru-RU" smtClean="0"/>
              <a:pPr/>
              <a:t>16.04.2014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FF1EE-206A-44FA-A433-4E1460A64C4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C2832-3990-4F2A-94A0-32C6C689B504}" type="datetimeFigureOut">
              <a:rPr lang="ru-RU" smtClean="0"/>
              <a:pPr/>
              <a:t>16.04.2014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FF1EE-206A-44FA-A433-4E1460A64C4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1%D1%8A%D0%B5%D0%B7%D0%B4_%D0%BD%D0%B0%D1%80%D0%BE%D0%B4%D0%BD%D1%8B%D1%85_%D0%B4%D0%B5%D0%BF%D1%83%D1%82%D0%B0%D1%82%D0%BE%D0%B2_%D0%A0%D0%BE%D1%81%D1%81%D0%B8%D0%B8" TargetMode="External"/><Relationship Id="rId2" Type="http://schemas.openxmlformats.org/officeDocument/2006/relationships/hyperlink" Target="http://ru.wikipedia.org/wiki/%D0%9D%D0%BE%D1%80%D0%BC%D0%B0%D1%82%D0%B8%D0%B2%D0%BD%D1%8B%D0%B9_%D0%BF%D1%80%D0%B0%D0%B2%D0%BE%D0%B2%D0%BE%D0%B9_%D0%B0%D0%BA%D1%82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ru.wikipedia.org/wiki/%D0%93%D0%BE%D1%81%D1%83%D0%B4%D0%B0%D1%80%D1%81%D1%82%D0%B2%D0%B5%D0%BD%D0%BD%D0%BE%D0%B5_%D1%83%D1%81%D1%82%D1%80%D0%BE%D0%B9%D1%81%D1%82%D0%B2%D0%BE" TargetMode="External"/><Relationship Id="rId4" Type="http://schemas.openxmlformats.org/officeDocument/2006/relationships/hyperlink" Target="http://ru.wikipedia.org/wiki/%D0%A4%D0%B5%D0%B4%D0%B5%D1%80%D0%B0%D0%BB%D1%8C%D0%BD%D0%BE%D0%B5_%D1%81%D0%BE%D0%B1%D1%80%D0%B0%D0%BD%D0%B8%D0%B5_%D0%A0%D0%BE%D1%81%D1%81%D0%B8%D0%B9%D1%81%D0%BA%D0%BE%D0%B9_%D0%A4%D0%B5%D0%B4%D0%B5%D1%80%D0%B0%D1%86%D0%B8%D0%B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Garamond" pitchFamily="18" charset="0"/>
              </a:rPr>
              <a:t>Место государства в современном интернет - пространстве. </a:t>
            </a:r>
            <a:br>
              <a:rPr lang="ru-RU" b="1" dirty="0" smtClean="0">
                <a:solidFill>
                  <a:srgbClr val="FFFF00"/>
                </a:solidFill>
                <a:latin typeface="Garamond" pitchFamily="18" charset="0"/>
              </a:rPr>
            </a:br>
            <a:r>
              <a:rPr lang="ru-RU" b="1" dirty="0" smtClean="0">
                <a:solidFill>
                  <a:srgbClr val="FFFF00"/>
                </a:solidFill>
                <a:latin typeface="Garamond" pitchFamily="18" charset="0"/>
              </a:rPr>
              <a:t>Госуслуги и электронное правительство.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214554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Зимняя олимпиада в Сочи 2014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epochtimes.ru/images/stories/05/sport/115_1630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1746" name="Picture 2" descr="http://files.adme.ru/files/news/part_10/100461/sm_Vodjanova_ambassador%20Sochi20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mger2020.ru/sites/default/files/e104/photolenta_big_photo67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9286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Наши спортсмены и президент РФ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В. В. Путин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Garamond" pitchFamily="18" charset="0"/>
              </a:rPr>
              <a:t>Заключительная часть. </a:t>
            </a:r>
            <a:br>
              <a:rPr lang="ru-RU" dirty="0" smtClean="0">
                <a:solidFill>
                  <a:srgbClr val="FFFF00"/>
                </a:solidFill>
                <a:latin typeface="Garamond" pitchFamily="18" charset="0"/>
              </a:rPr>
            </a:br>
            <a:r>
              <a:rPr lang="ru-RU" dirty="0" smtClean="0">
                <a:solidFill>
                  <a:srgbClr val="FFFF00"/>
                </a:solidFill>
                <a:latin typeface="Garamond" pitchFamily="18" charset="0"/>
              </a:rPr>
              <a:t>Подведение итогов урока, повторение пройденного материала.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600" dirty="0" smtClean="0">
                <a:solidFill>
                  <a:srgbClr val="FFFF00"/>
                </a:solidFill>
              </a:rPr>
              <a:t>Вопросы</a:t>
            </a:r>
            <a:endParaRPr lang="ru-RU" sz="66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642918"/>
            <a:ext cx="7986714" cy="161290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/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1. Как называется основной закон Российской Федерации?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2. Из каких цветов состоит флаг РФ?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3. Какой детский писатель сочинил слова гимна РФ?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4. В каком году состоится зимняя олимпиада в сочи?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5. Какое животное является символом зимний олимпиады в Сочи?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6500834"/>
            <a:ext cx="6400800" cy="357166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7200" dirty="0" smtClean="0">
                <a:solidFill>
                  <a:srgbClr val="FFFF00"/>
                </a:solidFill>
              </a:rPr>
              <a:t>Молодцы!</a:t>
            </a:r>
            <a:endParaRPr lang="ru-RU" sz="72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newsflash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7200" dirty="0" smtClean="0">
                <a:solidFill>
                  <a:srgbClr val="FFFF00"/>
                </a:solidFill>
                <a:latin typeface="Georgia" pitchFamily="18" charset="0"/>
              </a:rPr>
              <a:t>Конец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FF00"/>
                </a:solidFill>
                <a:latin typeface="Garamond" pitchFamily="18" charset="0"/>
              </a:rPr>
              <a:t>Понятие слова Родина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714348" y="1285860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Garamond" pitchFamily="18" charset="0"/>
              </a:rPr>
              <a:t/>
            </a:r>
            <a:br>
              <a:rPr lang="ru-RU" dirty="0" smtClean="0">
                <a:solidFill>
                  <a:srgbClr val="FFFF00"/>
                </a:solidFill>
                <a:latin typeface="Garamond" pitchFamily="18" charset="0"/>
              </a:rPr>
            </a:br>
            <a:r>
              <a:rPr lang="ru-RU" dirty="0" smtClean="0">
                <a:solidFill>
                  <a:srgbClr val="FFFF00"/>
                </a:solidFill>
                <a:latin typeface="Garamond" pitchFamily="18" charset="0"/>
              </a:rPr>
              <a:t/>
            </a:r>
            <a:br>
              <a:rPr lang="ru-RU" dirty="0" smtClean="0">
                <a:solidFill>
                  <a:srgbClr val="FFFF00"/>
                </a:solidFill>
                <a:latin typeface="Garamond" pitchFamily="18" charset="0"/>
              </a:rPr>
            </a:br>
            <a:r>
              <a:rPr lang="ru-RU" dirty="0" smtClean="0">
                <a:solidFill>
                  <a:srgbClr val="FFFF00"/>
                </a:solidFill>
                <a:latin typeface="Garamond" pitchFamily="18" charset="0"/>
              </a:rPr>
              <a:t/>
            </a:r>
            <a:br>
              <a:rPr lang="ru-RU" dirty="0" smtClean="0">
                <a:solidFill>
                  <a:srgbClr val="FFFF00"/>
                </a:solidFill>
                <a:latin typeface="Garamond" pitchFamily="18" charset="0"/>
              </a:rPr>
            </a:br>
            <a:r>
              <a:rPr lang="ru-RU" dirty="0" smtClean="0">
                <a:solidFill>
                  <a:srgbClr val="FFFF00"/>
                </a:solidFill>
                <a:latin typeface="Garamond" pitchFamily="18" charset="0"/>
              </a:rPr>
              <a:t/>
            </a:r>
            <a:br>
              <a:rPr lang="ru-RU" dirty="0" smtClean="0">
                <a:solidFill>
                  <a:srgbClr val="FFFF00"/>
                </a:solidFill>
                <a:latin typeface="Garamond" pitchFamily="18" charset="0"/>
              </a:rPr>
            </a:br>
            <a:r>
              <a:rPr lang="ru-RU" b="1" u="sng" dirty="0" smtClean="0">
                <a:solidFill>
                  <a:srgbClr val="FFFF00"/>
                </a:solidFill>
                <a:latin typeface="Garamond" pitchFamily="18" charset="0"/>
              </a:rPr>
              <a:t>Родина</a:t>
            </a:r>
            <a:r>
              <a:rPr lang="ru-RU" dirty="0" smtClean="0">
                <a:solidFill>
                  <a:srgbClr val="FF0000"/>
                </a:solidFill>
              </a:rPr>
              <a:t> </a:t>
            </a:r>
            <a:r>
              <a:rPr lang="ru-RU" dirty="0" smtClean="0">
                <a:latin typeface="Garamond" pitchFamily="18" charset="0"/>
              </a:rPr>
              <a:t> </a:t>
            </a:r>
            <a:r>
              <a:rPr lang="ru-RU" dirty="0" smtClean="0">
                <a:solidFill>
                  <a:srgbClr val="FFC000"/>
                </a:solidFill>
                <a:latin typeface="Garamond" pitchFamily="18" charset="0"/>
              </a:rPr>
              <a:t>- понятие, обозначающее страну предков (отцов) человека, а также часто имеет эмоциональный подтекст. </a:t>
            </a:r>
            <a:endParaRPr lang="ru-RU" dirty="0">
              <a:solidFill>
                <a:srgbClr val="FFC000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карт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0"/>
            <a:ext cx="7772400" cy="1470025"/>
          </a:xfrm>
        </p:spPr>
        <p:txBody>
          <a:bodyPr/>
          <a:lstStyle/>
          <a:p>
            <a:r>
              <a:rPr lang="ru-RU" dirty="0" smtClean="0"/>
              <a:t>Карта Российской Федерации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  <a:latin typeface="Garamond" pitchFamily="18" charset="0"/>
              </a:rPr>
              <a:t>Понятие государства, </a:t>
            </a:r>
            <a:br>
              <a:rPr lang="ru-RU" dirty="0" smtClean="0">
                <a:solidFill>
                  <a:srgbClr val="FFFF00"/>
                </a:solidFill>
                <a:latin typeface="Garamond" pitchFamily="18" charset="0"/>
              </a:rPr>
            </a:br>
            <a:r>
              <a:rPr lang="ru-RU" dirty="0" smtClean="0">
                <a:solidFill>
                  <a:srgbClr val="FFFF00"/>
                </a:solidFill>
                <a:latin typeface="Garamond" pitchFamily="18" charset="0"/>
              </a:rPr>
              <a:t>Конституции и права.</a:t>
            </a:r>
            <a:br>
              <a:rPr lang="ru-RU" dirty="0" smtClean="0">
                <a:solidFill>
                  <a:srgbClr val="FFFF00"/>
                </a:solidFill>
                <a:latin typeface="Garamond" pitchFamily="18" charset="0"/>
              </a:rPr>
            </a:br>
            <a:r>
              <a:rPr lang="ru-RU" dirty="0" smtClean="0">
                <a:solidFill>
                  <a:srgbClr val="FFFF00"/>
                </a:solidFill>
                <a:latin typeface="Garamond" pitchFamily="18" charset="0"/>
              </a:rPr>
              <a:t> Государственная символика.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F:\флаг 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герб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"/>
            <a:ext cx="5214974" cy="6858000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"/>
            <a:ext cx="7772400" cy="71435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Герб       РФ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571604" y="0"/>
            <a:ext cx="6500858" cy="677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sng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Текст Государственного гимна Российской Федерации</a:t>
            </a:r>
            <a:endParaRPr kumimoji="0" lang="ru-RU" sz="1600" b="1" i="1" u="sng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sng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(слова С.В.Михалкова)</a:t>
            </a:r>
            <a:endParaRPr kumimoji="0" lang="ru-RU" sz="1600" b="1" i="1" u="sng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Россия - священная наша держава,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Россия - любимая наша страна.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Могучая воля, великая слава -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Твое достоянье на все времена!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Славься, Отечество наше свободное,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Братских народов союз вековой,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Предками данная мудрость народная!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Славься, страна! Мы гордимся тобой!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От южных морей до полярного края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Раскинулись наши леса и поля.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Одна ты на свете! Одна ты такая -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Хранимая Богом родная земля!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Славься, Отечество наше свободное,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Братских народов союз вековой,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Предками данная мудрость народная!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Славься, страна! Мы гордимся тобой!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Широкий простор для мечты и для жизни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Грядущие нам открывают года.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Нам силу дает наша верность Отчизне.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Так было, так есть и так будет всегда!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Славься, Отечество наше свободное,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Братских народов союз вековой,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Предками данная мудрость народная!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Славься, страна! Мы гордимся тобой!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8"/>
            <a:ext cx="7772400" cy="6072229"/>
          </a:xfrm>
        </p:spPr>
        <p:txBody>
          <a:bodyPr>
            <a:normAutofit/>
          </a:bodyPr>
          <a:lstStyle/>
          <a:p>
            <a:r>
              <a:rPr lang="ru-RU" sz="2000" b="1" dirty="0" err="1" smtClean="0">
                <a:solidFill>
                  <a:srgbClr val="FFFF00"/>
                </a:solidFill>
              </a:rPr>
              <a:t>Конститу́ция</a:t>
            </a:r>
            <a:r>
              <a:rPr lang="ru-RU" sz="2000" b="1" dirty="0" smtClean="0">
                <a:solidFill>
                  <a:srgbClr val="FFFF00"/>
                </a:solidFill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</a:rPr>
              <a:t>Росси́йской</a:t>
            </a:r>
            <a:r>
              <a:rPr lang="ru-RU" sz="2000" b="1" dirty="0" smtClean="0">
                <a:solidFill>
                  <a:srgbClr val="FFFF00"/>
                </a:solidFill>
              </a:rPr>
              <a:t> </a:t>
            </a:r>
            <a:r>
              <a:rPr lang="ru-RU" sz="2000" b="1" dirty="0" err="1" smtClean="0">
                <a:solidFill>
                  <a:srgbClr val="FFFF00"/>
                </a:solidFill>
              </a:rPr>
              <a:t>Федера́ции</a:t>
            </a:r>
            <a:r>
              <a:rPr lang="ru-RU" sz="2000" dirty="0" smtClean="0"/>
              <a:t> — </a:t>
            </a:r>
            <a:r>
              <a:rPr lang="ru-RU" sz="2000" dirty="0" smtClean="0">
                <a:solidFill>
                  <a:srgbClr val="FFC000"/>
                </a:solidFill>
              </a:rPr>
              <a:t>высший </a:t>
            </a:r>
            <a:r>
              <a:rPr lang="ru-RU" sz="2000" dirty="0" smtClean="0">
                <a:solidFill>
                  <a:srgbClr val="FFC000"/>
                </a:solidFill>
                <a:hlinkClick r:id="rId2" tooltip="Нормативный правовой акт"/>
              </a:rPr>
              <a:t>нормативный правовой акт</a:t>
            </a:r>
            <a:r>
              <a:rPr lang="ru-RU" sz="2000" dirty="0" smtClean="0">
                <a:solidFill>
                  <a:srgbClr val="FFC000"/>
                </a:solidFill>
              </a:rPr>
              <a:t> Российской Федерации. Принята народом Российской Федерации 12 декабря 1993 года. Вступила в силу со дня официального опубликования 25 декабря 1993 года. Упразднила </a:t>
            </a:r>
            <a:r>
              <a:rPr lang="ru-RU" sz="2000" dirty="0" smtClean="0">
                <a:solidFill>
                  <a:srgbClr val="FFC000"/>
                </a:solidFill>
                <a:hlinkClick r:id="rId3" tooltip="Съезд народных депутатов России"/>
              </a:rPr>
              <a:t>Съезд народных депутатов России</a:t>
            </a:r>
            <a:r>
              <a:rPr lang="ru-RU" sz="2000" dirty="0" smtClean="0">
                <a:solidFill>
                  <a:srgbClr val="FFC000"/>
                </a:solidFill>
              </a:rPr>
              <a:t> и заменила его </a:t>
            </a:r>
            <a:r>
              <a:rPr lang="ru-RU" sz="2000" dirty="0" smtClean="0">
                <a:solidFill>
                  <a:srgbClr val="FFC000"/>
                </a:solidFill>
                <a:hlinkClick r:id="rId4" tooltip="Федеральное собрание Российской Федерации"/>
              </a:rPr>
              <a:t>Федеральным собранием Российской Федерации</a:t>
            </a:r>
            <a:r>
              <a:rPr lang="ru-RU" sz="2000" dirty="0" smtClean="0">
                <a:solidFill>
                  <a:srgbClr val="FFC000"/>
                </a:solidFill>
              </a:rPr>
              <a:t>, состоящим из Совета Федерации, в который входило по 2 представителя от каждого субъекта Федерации, и Государственной думы, избираемой народом.</a:t>
            </a:r>
            <a:br>
              <a:rPr lang="ru-RU" sz="2000" dirty="0" smtClean="0">
                <a:solidFill>
                  <a:srgbClr val="FFC000"/>
                </a:solidFill>
              </a:rPr>
            </a:br>
            <a:r>
              <a:rPr lang="ru-RU" sz="2000" dirty="0" smtClean="0">
                <a:solidFill>
                  <a:srgbClr val="FFC000"/>
                </a:solidFill>
              </a:rPr>
              <a:t>Конституция обладает высшей юридической силой, закрепляющей основы конституционного строя, </a:t>
            </a:r>
            <a:r>
              <a:rPr lang="ru-RU" sz="2000" dirty="0" smtClean="0">
                <a:solidFill>
                  <a:srgbClr val="FFC000"/>
                </a:solidFill>
                <a:hlinkClick r:id="rId5" tooltip="Государственное устройство"/>
              </a:rPr>
              <a:t>государственное устройство</a:t>
            </a:r>
            <a:r>
              <a:rPr lang="ru-RU" sz="2000" dirty="0" smtClean="0">
                <a:solidFill>
                  <a:srgbClr val="FFC000"/>
                </a:solidFill>
              </a:rPr>
              <a:t>, образование представительных, исполнительных, судебных органов власти и систему местного самоуправления, права и свободы человека и </a:t>
            </a:r>
            <a:r>
              <a:rPr lang="ru-RU" sz="2000" dirty="0" smtClean="0">
                <a:solidFill>
                  <a:srgbClr val="FFC000"/>
                </a:solidFill>
              </a:rPr>
              <a:t>гражданина.</a:t>
            </a:r>
            <a:r>
              <a:rPr lang="ru-RU" sz="2000" dirty="0" smtClean="0">
                <a:solidFill>
                  <a:srgbClr val="FFC000"/>
                </a:solidFill>
              </a:rPr>
              <a:t/>
            </a:r>
            <a:br>
              <a:rPr lang="ru-RU" sz="2000" dirty="0" smtClean="0">
                <a:solidFill>
                  <a:srgbClr val="FFC000"/>
                </a:solidFill>
              </a:rPr>
            </a:br>
            <a:endParaRPr lang="ru-RU" sz="2000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357826"/>
            <a:ext cx="6400800" cy="280974"/>
          </a:xfrm>
        </p:spPr>
        <p:txBody>
          <a:bodyPr>
            <a:normAutofit fontScale="475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199</Words>
  <Application>Microsoft Office PowerPoint</Application>
  <PresentationFormat>Экран (4:3)</PresentationFormat>
  <Paragraphs>40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Место государства в современном интернет - пространстве.  Госуслуги и электронное правительство.</vt:lpstr>
      <vt:lpstr>Понятие слова Родина</vt:lpstr>
      <vt:lpstr>    Родина  - понятие, обозначающее страну предков (отцов) человека, а также часто имеет эмоциональный подтекст. </vt:lpstr>
      <vt:lpstr>Карта Российской Федерации</vt:lpstr>
      <vt:lpstr>Понятие государства,  Конституции и права.  Государственная символика.</vt:lpstr>
      <vt:lpstr>Слайд 6</vt:lpstr>
      <vt:lpstr>Герб       РФ</vt:lpstr>
      <vt:lpstr>Слайд 8</vt:lpstr>
      <vt:lpstr>Конститу́ция Росси́йской Федера́ции — высший нормативный правовой акт Российской Федерации. Принята народом Российской Федерации 12 декабря 1993 года. Вступила в силу со дня официального опубликования 25 декабря 1993 года. Упразднила Съезд народных депутатов России и заменила его Федеральным собранием Российской Федерации, состоящим из Совета Федерации, в который входило по 2 представителя от каждого субъекта Федерации, и Государственной думы, избираемой народом. Конституция обладает высшей юридической силой, закрепляющей основы конституционного строя, государственное устройство, образование представительных, исполнительных, судебных органов власти и систему местного самоуправления, права и свободы человека и гражданина. </vt:lpstr>
      <vt:lpstr>Слайд 10</vt:lpstr>
      <vt:lpstr>Зимняя олимпиада в Сочи 2014</vt:lpstr>
      <vt:lpstr>Слайд 12</vt:lpstr>
      <vt:lpstr>Слайд 13</vt:lpstr>
      <vt:lpstr>Наши спортсмены и президент РФ  В. В. Путин</vt:lpstr>
      <vt:lpstr>Заключительная часть.  Подведение итогов урока, повторение пройденного материала.</vt:lpstr>
      <vt:lpstr>Вопросы</vt:lpstr>
      <vt:lpstr>          1. Как называется основной закон Российской Федерации? 2. Из каких цветов состоит флаг РФ? 3. Какой детский писатель сочинил слова гимна РФ? 4. В каком году состоится зимняя олимпиада в сочи? 5. Какое животное является символом зимний олимпиады в Сочи?    </vt:lpstr>
      <vt:lpstr>Молодцы!</vt:lpstr>
      <vt:lpstr>Конец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Место государства в современном интернет - пространстве. Госуслуги и электронное правительство.</dc:title>
  <dc:creator>User</dc:creator>
  <cp:lastModifiedBy>User</cp:lastModifiedBy>
  <cp:revision>24</cp:revision>
  <dcterms:created xsi:type="dcterms:W3CDTF">2013-01-26T15:17:00Z</dcterms:created>
  <dcterms:modified xsi:type="dcterms:W3CDTF">2014-04-16T14:46:42Z</dcterms:modified>
</cp:coreProperties>
</file>