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60" r:id="rId3"/>
    <p:sldId id="257" r:id="rId4"/>
    <p:sldId id="272" r:id="rId5"/>
    <p:sldId id="262" r:id="rId6"/>
    <p:sldId id="263" r:id="rId7"/>
    <p:sldId id="265" r:id="rId8"/>
    <p:sldId id="264" r:id="rId9"/>
    <p:sldId id="282" r:id="rId10"/>
    <p:sldId id="266" r:id="rId11"/>
    <p:sldId id="280" r:id="rId12"/>
    <p:sldId id="281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clrMru>
    <a:srgbClr val="DDFFFF"/>
    <a:srgbClr val="003600"/>
    <a:srgbClr val="9A0000"/>
    <a:srgbClr val="005800"/>
    <a:srgbClr val="66FFFF"/>
    <a:srgbClr val="006600"/>
    <a:srgbClr val="8E0000"/>
    <a:srgbClr val="A3E1C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735" autoAdjust="0"/>
    <p:restoredTop sz="94660"/>
  </p:normalViewPr>
  <p:slideViewPr>
    <p:cSldViewPr>
      <p:cViewPr varScale="1">
        <p:scale>
          <a:sx n="88" d="100"/>
          <a:sy n="88" d="100"/>
        </p:scale>
        <p:origin x="-3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4AD27-6F0D-419B-A0E5-0C30514741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22A14-C13D-4CD1-B946-1425769253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870FE-837B-427F-8803-5C71D7EE0C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99DC8-17FD-4ABF-B7C2-FF74DE4D45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2CFB7-E9A7-4C9D-A507-0E732659F9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F87BC-3A4A-47AB-849B-2CB8469D47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0771D-1852-4C57-A54A-EBD8C69822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E672B-AA04-4B09-9A9D-5553738952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8B94B-78B8-42F6-B6D1-9A0254B23F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69917-C646-41B0-85EF-094B94D801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B6218-8C60-422D-AA21-F443C0DE50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1000">
              <a:schemeClr val="bg1">
                <a:tint val="80000"/>
                <a:satMod val="300000"/>
                <a:alpha val="42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D50CB82-30D8-4F9B-A178-3DA53123EB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ru.wikipedia.org/wiki/%D0%A4%D0%B0%D0%B9%D0%BB:Brasil.RioDeJaneiro.Corcovado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ru.wikipedia.org/wiki/%D0%9A%D0%BE%D1%80%D0%BA%D0%BE%D0%B2%D0%B0%D0%B4%D1%83_(%D0%B3%D0%BE%D1%80%D0%B0)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0.jpeg"/><Relationship Id="rId2" Type="http://schemas.openxmlformats.org/officeDocument/2006/relationships/hyperlink" Target="http://www.ultexplorer.com.ua/all_files/file/ecuador/sites/amazonka-cuyabeno/1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hyperlink" Target="http://img-fotki.yandex.ru/get/3105/muk-olka.1/0_19e8_744b918a_XL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i079.radikal.ru/0911/2e/5f79280d1323.jpg" TargetMode="External"/><Relationship Id="rId3" Type="http://schemas.openxmlformats.org/officeDocument/2006/relationships/image" Target="../media/image31.jpeg"/><Relationship Id="rId7" Type="http://schemas.openxmlformats.org/officeDocument/2006/relationships/image" Target="../media/image33.jpeg"/><Relationship Id="rId2" Type="http://schemas.openxmlformats.org/officeDocument/2006/relationships/hyperlink" Target="http://img0.liveinternet.ru/images/attach/c/1/53/954/53954893_7763RRSRRRyoRRRRR_RRRRRyoRRyoS_RRRRRyoRRyoSRRRyoS_RSRSRRSRRyoR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13.nnm.ru/1/c/5/e/6/bbfcd607998b6dcd4971a211564_prev.jpg" TargetMode="External"/><Relationship Id="rId5" Type="http://schemas.openxmlformats.org/officeDocument/2006/relationships/image" Target="../media/image32.jpeg"/><Relationship Id="rId4" Type="http://schemas.openxmlformats.org/officeDocument/2006/relationships/hyperlink" Target="http://static2.aif.ru/public/news/336/094fbb257bbda831254497b203a5985e_big.jpg" TargetMode="External"/><Relationship Id="rId9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papers.cityua.net/files/14/other/big/20060509122613_1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03.olx.ru/ui/2/13/05/42990805_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ia-centr.ru/work/files/4504/icon150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hyperlink" Target="http://stolici-mira.ru/i/49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dic.academic.ru/pictures/enc_colier/ph05733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www.tour-spb.ru/editor/assets/conred/USA/statuya%20svobody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home.comcast.net/~DiazStudents/AmericanGeographyNiagaraFalls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home.comcast.net/~DiazStudents/AmericanGeographyNiagaraFalls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jpeg"/><Relationship Id="rId2" Type="http://schemas.openxmlformats.org/officeDocument/2006/relationships/hyperlink" Target="http://upload.wikimedia.org/wikipedia/commons/c/cf/Flag_of_Canada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://upload.wikimedia.org/wikipedia/ru/e/ec/Coat_of_arms_of_Canada_modern.p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g1.liveinternet.ru/images/foto/b/3/249/2486249/f_13775224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://upload.wikimedia.org/wikipedia/commons/5/5e/Mont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762000" y="1143000"/>
            <a:ext cx="7391400" cy="2895600"/>
          </a:xfrm>
        </p:spPr>
        <p:txBody>
          <a:bodyPr/>
          <a:lstStyle/>
          <a:p>
            <a:r>
              <a:rPr lang="ru-RU" b="1" i="1" smtClean="0">
                <a:latin typeface="Bookman Old Style" pitchFamily="18" charset="0"/>
              </a:rPr>
              <a:t>Путешествие по Америке. </a:t>
            </a:r>
            <a:br>
              <a:rPr lang="ru-RU" b="1" i="1" smtClean="0">
                <a:latin typeface="Bookman Old Style" pitchFamily="18" charset="0"/>
              </a:rPr>
            </a:br>
            <a:r>
              <a:rPr lang="ru-RU" b="1" i="1" smtClean="0">
                <a:latin typeface="Bookman Old Style" pitchFamily="18" charset="0"/>
              </a:rPr>
              <a:t>Кто открыл </a:t>
            </a:r>
            <a:br>
              <a:rPr lang="ru-RU" b="1" i="1" smtClean="0">
                <a:latin typeface="Bookman Old Style" pitchFamily="18" charset="0"/>
              </a:rPr>
            </a:br>
            <a:r>
              <a:rPr lang="ru-RU" b="1" i="1" smtClean="0">
                <a:latin typeface="Bookman Old Style" pitchFamily="18" charset="0"/>
              </a:rPr>
              <a:t>Америку?</a:t>
            </a:r>
            <a:endParaRPr lang="ru-RU" i="1" smtClean="0">
              <a:latin typeface="Bookman Old Style" pitchFamily="18" charset="0"/>
            </a:endParaRPr>
          </a:p>
        </p:txBody>
      </p:sp>
      <p:sp>
        <p:nvSpPr>
          <p:cNvPr id="2051" name="TextBox 5"/>
          <p:cNvSpPr txBox="1">
            <a:spLocks noChangeArrowheads="1"/>
          </p:cNvSpPr>
          <p:nvPr/>
        </p:nvSpPr>
        <p:spPr bwMode="auto">
          <a:xfrm>
            <a:off x="2514600" y="4800600"/>
            <a:ext cx="398303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Корчагина Ольга Даниловна</a:t>
            </a:r>
          </a:p>
          <a:p>
            <a:pPr algn="ctr"/>
            <a:r>
              <a:rPr lang="ru-RU" b="1"/>
              <a:t>Учитель начальных классов</a:t>
            </a:r>
          </a:p>
          <a:p>
            <a:pPr algn="ctr"/>
            <a:r>
              <a:rPr lang="ru-RU" b="1"/>
              <a:t>МБОУ УСОШ №2 им. Сергея Ступакова      г.Удомля</a:t>
            </a:r>
          </a:p>
        </p:txBody>
      </p:sp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6248400" y="228600"/>
            <a:ext cx="162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/>
              <a:t>2 часть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505200" y="0"/>
            <a:ext cx="5181600" cy="884238"/>
          </a:xfrm>
        </p:spPr>
        <p:txBody>
          <a:bodyPr/>
          <a:lstStyle/>
          <a:p>
            <a:pPr eaLnBrk="1" hangingPunct="1"/>
            <a:r>
              <a:rPr lang="ru-RU" b="1" smtClean="0"/>
              <a:t>Южная Америка</a:t>
            </a:r>
          </a:p>
        </p:txBody>
      </p:sp>
      <p:pic>
        <p:nvPicPr>
          <p:cNvPr id="15369" name="Picture 9" descr="http://powerstationdallas.com/south-americas-map-2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914400"/>
            <a:ext cx="5105400" cy="569753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1268" name="Picture 5" descr="http://nnm.uz/uploads/posts/2012-09/1347906476_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28600"/>
            <a:ext cx="2400300" cy="320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 descr="http://voyageguide.ru/wp-content/uploads/2013/02/mexico_cactus_2_1.jpg"/>
          <p:cNvPicPr>
            <a:picLocks noChangeAspect="1" noChangeArrowheads="1"/>
          </p:cNvPicPr>
          <p:nvPr/>
        </p:nvPicPr>
        <p:blipFill>
          <a:blip r:embed="rId4"/>
          <a:srcRect l="44643"/>
          <a:stretch>
            <a:fillRect/>
          </a:stretch>
        </p:blipFill>
        <p:spPr bwMode="auto">
          <a:xfrm>
            <a:off x="838200" y="3505200"/>
            <a:ext cx="2362200" cy="319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spu.ru/upload/countries/00.jpg"/>
          <p:cNvPicPr>
            <a:picLocks noChangeAspect="1" noChangeArrowheads="1"/>
          </p:cNvPicPr>
          <p:nvPr/>
        </p:nvPicPr>
        <p:blipFill>
          <a:blip r:embed="rId2"/>
          <a:srcRect t="8247" b="4849"/>
          <a:stretch>
            <a:fillRect/>
          </a:stretch>
        </p:blipFill>
        <p:spPr bwMode="auto">
          <a:xfrm>
            <a:off x="3581400" y="1752600"/>
            <a:ext cx="5181600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8"/>
          <p:cNvSpPr>
            <a:spLocks noChangeArrowheads="1"/>
          </p:cNvSpPr>
          <p:nvPr/>
        </p:nvSpPr>
        <p:spPr bwMode="auto">
          <a:xfrm>
            <a:off x="228600" y="2362200"/>
            <a:ext cx="3124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/>
              <a:t>Флаг</a:t>
            </a:r>
          </a:p>
        </p:txBody>
      </p:sp>
      <p:sp>
        <p:nvSpPr>
          <p:cNvPr id="12292" name="Rectangle 9"/>
          <p:cNvSpPr>
            <a:spLocks noChangeArrowheads="1"/>
          </p:cNvSpPr>
          <p:nvPr/>
        </p:nvSpPr>
        <p:spPr bwMode="auto">
          <a:xfrm>
            <a:off x="1143000" y="5562600"/>
            <a:ext cx="1219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/>
              <a:t>Герб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43400" y="228600"/>
            <a:ext cx="3911392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6000" b="1" dirty="0">
                <a:ln w="28575">
                  <a:solidFill>
                    <a:srgbClr val="0036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Бразилия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67200" y="1143000"/>
            <a:ext cx="42513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C00000"/>
                </a:solidFill>
              </a:rPr>
              <a:t>Столица - Бразилиа</a:t>
            </a:r>
          </a:p>
        </p:txBody>
      </p:sp>
      <p:sp>
        <p:nvSpPr>
          <p:cNvPr id="9" name="Oval 17"/>
          <p:cNvSpPr>
            <a:spLocks noChangeArrowheads="1"/>
          </p:cNvSpPr>
          <p:nvPr/>
        </p:nvSpPr>
        <p:spPr bwMode="auto">
          <a:xfrm>
            <a:off x="6705600" y="4191000"/>
            <a:ext cx="914400" cy="3810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2296" name="Picture 4" descr="Flag of Brazil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57200"/>
            <a:ext cx="249078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6" descr="Герб Бразили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2004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 descr="Brasil.RioDeJaneiro.Corcovado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9013" t="8888"/>
          <a:stretch>
            <a:fillRect/>
          </a:stretch>
        </p:blipFill>
        <p:spPr bwMode="auto">
          <a:xfrm>
            <a:off x="533400" y="533400"/>
            <a:ext cx="4081463" cy="552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072063" y="301625"/>
            <a:ext cx="3767137" cy="5632450"/>
          </a:xfrm>
          <a:prstGeom prst="rect">
            <a:avLst/>
          </a:prstGeom>
          <a:solidFill>
            <a:srgbClr val="DDFFFF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b="1">
                <a:solidFill>
                  <a:srgbClr val="0D0D0D"/>
                </a:solidFill>
                <a:latin typeface="Century Gothic" pitchFamily="34" charset="0"/>
                <a:ea typeface="Times New Roman" pitchFamily="18" charset="0"/>
                <a:cs typeface="Arial" charset="0"/>
              </a:rPr>
              <a:t>Ста́туя Христа́-Искупи́теля на вершине горы </a:t>
            </a:r>
            <a:r>
              <a:rPr lang="ru-RU" b="1">
                <a:solidFill>
                  <a:srgbClr val="0D0D0D"/>
                </a:solidFill>
                <a:latin typeface="Century Gothic" pitchFamily="34" charset="0"/>
                <a:ea typeface="Times New Roman" pitchFamily="18" charset="0"/>
                <a:cs typeface="Arial" charset="0"/>
                <a:hlinkClick r:id="rId4" tooltip="Корковаду (гора)"/>
              </a:rPr>
              <a:t>Корковаду</a:t>
            </a:r>
            <a:r>
              <a:rPr lang="ru-RU" b="1">
                <a:solidFill>
                  <a:srgbClr val="0D0D0D"/>
                </a:solidFill>
                <a:latin typeface="Century Gothic" pitchFamily="34" charset="0"/>
                <a:ea typeface="Times New Roman" pitchFamily="18" charset="0"/>
                <a:cs typeface="Arial" charset="0"/>
              </a:rPr>
              <a:t> в Рио-де-Жанейро. (высота — 38 метров, в т.ч.пьедестала — 8 м; вес — 1145 т; размах рук — 30 м.</a:t>
            </a:r>
          </a:p>
          <a:p>
            <a:pPr algn="just">
              <a:defRPr/>
            </a:pPr>
            <a:r>
              <a:rPr lang="ru-RU" b="1">
                <a:solidFill>
                  <a:srgbClr val="0D0D0D"/>
                </a:solidFill>
                <a:latin typeface="Century Gothic" pitchFamily="34" charset="0"/>
                <a:ea typeface="Times New Roman" pitchFamily="18" charset="0"/>
                <a:cs typeface="Arial" charset="0"/>
              </a:rPr>
              <a:t>    В 1921 году к столетней годовщине национальной независимости Бразилии (1822 г.) объявен сбор средств по подписке на сооружение памятника. </a:t>
            </a:r>
          </a:p>
          <a:p>
            <a:pPr>
              <a:defRPr/>
            </a:pPr>
            <a:r>
              <a:rPr lang="ru-RU" b="1">
                <a:solidFill>
                  <a:srgbClr val="0D0D0D"/>
                </a:solidFill>
                <a:latin typeface="Century Gothic" pitchFamily="34" charset="0"/>
                <a:ea typeface="Times New Roman" pitchFamily="18" charset="0"/>
                <a:cs typeface="Arial" charset="0"/>
              </a:rPr>
              <a:t>Постройка статуи продолжалась около девяти лет — с 1922 по 1931 гг.</a:t>
            </a:r>
          </a:p>
          <a:p>
            <a:pPr algn="just">
              <a:defRPr/>
            </a:pPr>
            <a:r>
              <a:rPr lang="ru-RU" b="1" u="sng">
                <a:solidFill>
                  <a:srgbClr val="0D0D0D"/>
                </a:solidFill>
                <a:latin typeface="Century Gothic" pitchFamily="34" charset="0"/>
                <a:ea typeface="Times New Roman" pitchFamily="18" charset="0"/>
                <a:cs typeface="Arial" charset="0"/>
              </a:rPr>
              <a:t>12 октября</a:t>
            </a:r>
            <a:r>
              <a:rPr lang="ru-RU" b="1">
                <a:solidFill>
                  <a:srgbClr val="0D0D0D"/>
                </a:solidFill>
                <a:latin typeface="Century Gothic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ru-RU" b="1" u="sng">
                <a:solidFill>
                  <a:srgbClr val="0D0D0D"/>
                </a:solidFill>
                <a:latin typeface="Century Gothic" pitchFamily="34" charset="0"/>
                <a:ea typeface="Times New Roman" pitchFamily="18" charset="0"/>
                <a:cs typeface="Arial" charset="0"/>
              </a:rPr>
              <a:t>1931</a:t>
            </a:r>
            <a:r>
              <a:rPr lang="ru-RU" b="1">
                <a:solidFill>
                  <a:srgbClr val="0D0D0D"/>
                </a:solidFill>
                <a:latin typeface="Century Gothic" pitchFamily="34" charset="0"/>
                <a:ea typeface="Times New Roman" pitchFamily="18" charset="0"/>
                <a:cs typeface="Arial" charset="0"/>
              </a:rPr>
              <a:t> состоялось торжественное открытие и освящение монумента, ставшего символом Рио-де-Жанейро.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4419600" cy="3200400"/>
          </a:xfrm>
          <a:solidFill>
            <a:srgbClr val="DDFFFF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b="1" dirty="0" smtClean="0">
                <a:solidFill>
                  <a:srgbClr val="CC3300"/>
                </a:solidFill>
              </a:rPr>
              <a:t>     Амазонка</a:t>
            </a:r>
            <a:r>
              <a:rPr lang="ru-RU" sz="2800" dirty="0" smtClean="0"/>
              <a:t>  — река в Южной Америке, величайшая в мире по размерам бассейна, водоносности и длине. В ней обитают единственные в своем роде крупные пресноводные звери.</a:t>
            </a:r>
          </a:p>
        </p:txBody>
      </p:sp>
      <p:pic>
        <p:nvPicPr>
          <p:cNvPr id="14339" name="Picture 5" descr="Картинка 4 из 17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070350"/>
            <a:ext cx="2209800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7" descr="Картинка 3 из 1919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4038600"/>
            <a:ext cx="2209800" cy="23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8"/>
          <p:cNvSpPr txBox="1">
            <a:spLocks noChangeArrowheads="1"/>
          </p:cNvSpPr>
          <p:nvPr/>
        </p:nvSpPr>
        <p:spPr bwMode="auto">
          <a:xfrm>
            <a:off x="152400" y="3581400"/>
            <a:ext cx="571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CC3300"/>
                </a:solidFill>
              </a:rPr>
              <a:t>пресноводный дельфин        морская корова</a:t>
            </a:r>
          </a:p>
        </p:txBody>
      </p:sp>
      <p:pic>
        <p:nvPicPr>
          <p:cNvPr id="14342" name="Picture 12" descr="http://upload.wikimedia.org/wikipedia/commons/thumb/a/a6/Iguacu-001.jpg/200px-Iguacu-00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200" y="4038600"/>
            <a:ext cx="35448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Прямоугольник 9"/>
          <p:cNvSpPr>
            <a:spLocks noChangeArrowheads="1"/>
          </p:cNvSpPr>
          <p:nvPr/>
        </p:nvSpPr>
        <p:spPr bwMode="auto">
          <a:xfrm>
            <a:off x="6172200" y="3581400"/>
            <a:ext cx="2070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70C0"/>
                </a:solidFill>
              </a:rPr>
              <a:t>Водопад Игуасу.</a:t>
            </a:r>
          </a:p>
        </p:txBody>
      </p:sp>
      <p:pic>
        <p:nvPicPr>
          <p:cNvPr id="14344" name="Picture 3" descr="C:\Users\кал\Pictures\амазонка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24400" y="2286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smtClean="0"/>
              <a:t>В Южной Америке находятся самые удивительные природные объекты, обитают диковинные организмы.</a:t>
            </a:r>
          </a:p>
        </p:txBody>
      </p:sp>
      <p:pic>
        <p:nvPicPr>
          <p:cNvPr id="15363" name="Picture 5" descr="Картинка 1 из 3993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4133850"/>
            <a:ext cx="244951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1600200" y="3657600"/>
            <a:ext cx="662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Колибри, вес 2г.                Дровосек-титан, длина 15см</a:t>
            </a:r>
          </a:p>
        </p:txBody>
      </p:sp>
      <p:pic>
        <p:nvPicPr>
          <p:cNvPr id="15365" name="Picture 8" descr="Картинка 48 из 14035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1371600"/>
            <a:ext cx="164306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0" descr="Картинка 2 из 18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95800" y="4156075"/>
            <a:ext cx="2590800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4" descr="Картинка 2 из 23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53000" y="838200"/>
            <a:ext cx="18748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Text Box 16"/>
          <p:cNvSpPr txBox="1">
            <a:spLocks noChangeArrowheads="1"/>
          </p:cNvSpPr>
          <p:nvPr/>
        </p:nvSpPr>
        <p:spPr bwMode="auto">
          <a:xfrm>
            <a:off x="7010400" y="1066800"/>
            <a:ext cx="1524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Совка-Агриппина, размах крыльев 30см</a:t>
            </a:r>
          </a:p>
          <a:p>
            <a:endParaRPr lang="ru-RU"/>
          </a:p>
        </p:txBody>
      </p:sp>
      <p:sp>
        <p:nvSpPr>
          <p:cNvPr id="15369" name="Прямоугольник 10"/>
          <p:cNvSpPr>
            <a:spLocks noChangeArrowheads="1"/>
          </p:cNvSpPr>
          <p:nvPr/>
        </p:nvSpPr>
        <p:spPr bwMode="auto">
          <a:xfrm>
            <a:off x="1600200" y="914400"/>
            <a:ext cx="1873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Анаконда, 11м.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077200" cy="2133600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Tx/>
              <a:buNone/>
            </a:pPr>
            <a:r>
              <a:rPr lang="ru-RU" sz="2000" b="1" smtClean="0">
                <a:solidFill>
                  <a:srgbClr val="CC3300"/>
                </a:solidFill>
              </a:rPr>
              <a:t>Голливуд</a:t>
            </a:r>
            <a:r>
              <a:rPr lang="ru-RU" sz="2000" smtClean="0"/>
              <a:t>  — район Лос-Анджелеса, Калифорния, расположенный к северо-западу от центра города. В этом районе находится много киностудий и живут многие известные киноактёры. В Голливуде находится известная на весь мир аллея славы  в который вложено более 2600 пятиконечных звёзд с именами кинозвёзд.</a:t>
            </a:r>
          </a:p>
        </p:txBody>
      </p:sp>
      <p:pic>
        <p:nvPicPr>
          <p:cNvPr id="16387" name="Picture 3" descr="Картинка 15 из 23695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743200"/>
            <a:ext cx="404018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 descr="page28664s-3-1-0oWApeXa-bi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3162300"/>
            <a:ext cx="26670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Прямоугольник 5"/>
          <p:cNvSpPr>
            <a:spLocks noChangeArrowheads="1"/>
          </p:cNvSpPr>
          <p:nvPr/>
        </p:nvSpPr>
        <p:spPr bwMode="auto">
          <a:xfrm>
            <a:off x="5867400" y="2667000"/>
            <a:ext cx="2449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CC3300"/>
                </a:solidFill>
              </a:rPr>
              <a:t>Киностудия Дисней</a:t>
            </a:r>
            <a:endParaRPr lang="ru-RU"/>
          </a:p>
        </p:txBody>
      </p:sp>
      <p:sp>
        <p:nvSpPr>
          <p:cNvPr id="16390" name="Прямоугольник 6"/>
          <p:cNvSpPr>
            <a:spLocks noChangeArrowheads="1"/>
          </p:cNvSpPr>
          <p:nvPr/>
        </p:nvSpPr>
        <p:spPr bwMode="auto">
          <a:xfrm>
            <a:off x="533400" y="1676400"/>
            <a:ext cx="7848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0000"/>
                </a:solidFill>
              </a:rPr>
              <a:t>Диснеевский парк </a:t>
            </a:r>
            <a:r>
              <a:rPr lang="ru-RU" sz="2000"/>
              <a:t>-  настоящая киностудия. Здесь делают и показывают диснеевские мультики, кинофильмы и телешоу. 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884238"/>
          </a:xfrm>
        </p:spPr>
        <p:txBody>
          <a:bodyPr/>
          <a:lstStyle/>
          <a:p>
            <a:pPr eaLnBrk="1" hangingPunct="1"/>
            <a:r>
              <a:rPr lang="ru-RU" b="1" smtClean="0"/>
              <a:t>Северная Америка</a:t>
            </a:r>
          </a:p>
        </p:txBody>
      </p:sp>
      <p:pic>
        <p:nvPicPr>
          <p:cNvPr id="3075" name="Picture 9" descr="http://i109.photobucket.com/albums/n57/storysunfolding/NorthAmerica1_M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066800"/>
            <a:ext cx="406876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3962400" y="2971800"/>
            <a:ext cx="1062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/>
              <a:t>Канада </a:t>
            </a:r>
          </a:p>
        </p:txBody>
      </p:sp>
      <p:sp>
        <p:nvSpPr>
          <p:cNvPr id="3077" name="TextBox 8"/>
          <p:cNvSpPr txBox="1">
            <a:spLocks noChangeArrowheads="1"/>
          </p:cNvSpPr>
          <p:nvPr/>
        </p:nvSpPr>
        <p:spPr bwMode="auto">
          <a:xfrm>
            <a:off x="4038600" y="4267200"/>
            <a:ext cx="808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/>
              <a:t>США </a:t>
            </a:r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4038600" y="5334000"/>
            <a:ext cx="12684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/>
              <a:t>Мексика  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2514600"/>
            <a:ext cx="2895600" cy="762000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Tx/>
              <a:buNone/>
            </a:pPr>
            <a:r>
              <a:rPr lang="ru-RU" sz="2000" b="1" smtClean="0"/>
              <a:t>Число звёзд в синем поле соответствует числу штатов (их 50). </a:t>
            </a:r>
          </a:p>
        </p:txBody>
      </p:sp>
      <p:pic>
        <p:nvPicPr>
          <p:cNvPr id="6151" name="Picture 7" descr="Картинка 1 из 1529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81000"/>
            <a:ext cx="2613025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g%20us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581400"/>
            <a:ext cx="2582305" cy="2438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101" name="Picture 9" descr="http://www.ekorub.ru/forum/index.php?PHPSESSID=81410d79fc9913fbefa71ce3a9558fc6&amp;action=dlattach;topic=5159.0;attach=17043;image"/>
          <p:cNvPicPr>
            <a:picLocks noChangeAspect="1" noChangeArrowheads="1"/>
          </p:cNvPicPr>
          <p:nvPr/>
        </p:nvPicPr>
        <p:blipFill>
          <a:blip r:embed="rId5"/>
          <a:srcRect r="2667"/>
          <a:stretch>
            <a:fillRect/>
          </a:stretch>
        </p:blipFill>
        <p:spPr bwMode="auto">
          <a:xfrm>
            <a:off x="3268663" y="2057400"/>
            <a:ext cx="5875337" cy="43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Прямоугольник 7"/>
          <p:cNvSpPr>
            <a:spLocks noChangeArrowheads="1"/>
          </p:cNvSpPr>
          <p:nvPr/>
        </p:nvSpPr>
        <p:spPr bwMode="auto">
          <a:xfrm>
            <a:off x="3810000" y="152400"/>
            <a:ext cx="4343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Соединённые Штаты Америки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962400" y="1371600"/>
            <a:ext cx="3975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</a:rPr>
              <a:t>Столица - Вашингтон</a:t>
            </a:r>
          </a:p>
        </p:txBody>
      </p:sp>
      <p:sp>
        <p:nvSpPr>
          <p:cNvPr id="4104" name="TextBox 10"/>
          <p:cNvSpPr txBox="1">
            <a:spLocks noChangeArrowheads="1"/>
          </p:cNvSpPr>
          <p:nvPr/>
        </p:nvSpPr>
        <p:spPr bwMode="auto">
          <a:xfrm>
            <a:off x="8077200" y="3505200"/>
            <a:ext cx="10668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b="1">
                <a:latin typeface="Arial Black" pitchFamily="34" charset="0"/>
              </a:rPr>
              <a:t>Вашингтон</a:t>
            </a:r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 rot="-7512151">
            <a:off x="6639719" y="2574132"/>
            <a:ext cx="1920875" cy="185737"/>
          </a:xfrm>
          <a:prstGeom prst="leftArrow">
            <a:avLst>
              <a:gd name="adj1" fmla="val 48278"/>
              <a:gd name="adj2" fmla="val 668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Oval 17"/>
          <p:cNvSpPr>
            <a:spLocks noChangeArrowheads="1"/>
          </p:cNvSpPr>
          <p:nvPr/>
        </p:nvSpPr>
        <p:spPr bwMode="auto">
          <a:xfrm>
            <a:off x="8001000" y="3429000"/>
            <a:ext cx="1143000" cy="3810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2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CC3300"/>
                </a:solidFill>
              </a:rPr>
              <a:t>Столица США – Вашингтон.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5" name="Picture 8" descr="Картинка 1 из 8277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00200"/>
            <a:ext cx="4038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10" descr="Картинка 26 из 82772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1600200"/>
            <a:ext cx="4038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"/>
            <a:ext cx="8686800" cy="1676400"/>
          </a:xfrm>
          <a:solidFill>
            <a:srgbClr val="DDFFFF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b="1" dirty="0" smtClean="0">
                <a:solidFill>
                  <a:srgbClr val="CC3300"/>
                </a:solidFill>
              </a:rPr>
              <a:t>Статуя Свободы</a:t>
            </a:r>
            <a:r>
              <a:rPr lang="ru-RU" sz="2000" dirty="0" smtClean="0"/>
              <a:t> — одна из самых знаменитых скульптур в США и в мире, часто называемая «символом </a:t>
            </a:r>
            <a:r>
              <a:rPr lang="ru-RU" sz="2000" b="1" i="1" u="sng" dirty="0" smtClean="0">
                <a:solidFill>
                  <a:srgbClr val="7030A0"/>
                </a:solidFill>
              </a:rPr>
              <a:t>Нью-Йорка</a:t>
            </a:r>
            <a:r>
              <a:rPr lang="ru-RU" sz="2000" b="1" i="1" dirty="0" smtClean="0"/>
              <a:t> </a:t>
            </a:r>
            <a:r>
              <a:rPr lang="ru-RU" sz="2000" dirty="0" smtClean="0"/>
              <a:t>и США». Открытие статуи состоялось </a:t>
            </a:r>
            <a:r>
              <a:rPr lang="ru-RU" sz="2000" b="1" i="1" u="sng" dirty="0" smtClean="0"/>
              <a:t>28 октября 1886 г</a:t>
            </a:r>
            <a:r>
              <a:rPr lang="ru-RU" sz="2000" b="1" i="1" dirty="0" smtClean="0"/>
              <a:t>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dirty="0" smtClean="0"/>
              <a:t>         Высота от земли до кончика факела — 93 м, включая основание и пьедестал. Высота самой статуи, от верха пьедестала до факела — 46 м. Длина кисти руки 5 м.</a:t>
            </a:r>
          </a:p>
        </p:txBody>
      </p:sp>
      <p:pic>
        <p:nvPicPr>
          <p:cNvPr id="6147" name="Picture 8" descr="Картинка 7 из 831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057400"/>
            <a:ext cx="5029200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10" descr="Картинка 18 из 678728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2057400"/>
            <a:ext cx="29083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"/>
            <a:ext cx="8305800" cy="1447800"/>
          </a:xfrm>
          <a:solidFill>
            <a:srgbClr val="DDFFFF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b="1" dirty="0" smtClean="0">
                <a:solidFill>
                  <a:srgbClr val="CC3300"/>
                </a:solidFill>
              </a:rPr>
              <a:t>Ниагарский водопад</a:t>
            </a:r>
            <a:r>
              <a:rPr lang="ru-RU" sz="2000" b="1" dirty="0" smtClean="0"/>
              <a:t> </a:t>
            </a:r>
            <a:r>
              <a:rPr lang="ru-RU" sz="2000" dirty="0" smtClean="0"/>
              <a:t>— общее название трёх водопадов на реке Ниагара, отделяющей </a:t>
            </a:r>
            <a:r>
              <a:rPr lang="ru-RU" sz="2000" b="1" dirty="0" smtClean="0"/>
              <a:t>американский штат </a:t>
            </a:r>
            <a:r>
              <a:rPr lang="ru-RU" sz="2000" dirty="0" smtClean="0"/>
              <a:t>Нью-Йорк от </a:t>
            </a:r>
            <a:r>
              <a:rPr lang="ru-RU" sz="2000" b="1" dirty="0" smtClean="0"/>
              <a:t>канадской</a:t>
            </a:r>
            <a:r>
              <a:rPr lang="ru-RU" sz="2000" dirty="0" smtClean="0"/>
              <a:t> провинции Онтарио. Хотя перепад высот и не очень велик, водопады очень широки, и по объёму проходящей через него воды Ниагарский водопад — самый мощный в Северной Америке.</a:t>
            </a:r>
          </a:p>
        </p:txBody>
      </p:sp>
      <p:pic>
        <p:nvPicPr>
          <p:cNvPr id="7171" name="Picture 5" descr="Картинка 12 из 967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752600"/>
            <a:ext cx="4343400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7" descr="Картинка 15 из 9676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1752600"/>
            <a:ext cx="3900488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Файл:Flag of Canada.sv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2743200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7" descr="Файл:Coat of arms of Canada modern.pn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2362200"/>
            <a:ext cx="2286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8"/>
          <p:cNvSpPr>
            <a:spLocks noChangeArrowheads="1"/>
          </p:cNvSpPr>
          <p:nvPr/>
        </p:nvSpPr>
        <p:spPr bwMode="auto">
          <a:xfrm>
            <a:off x="685800" y="1828800"/>
            <a:ext cx="175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/>
              <a:t>Флаг</a:t>
            </a:r>
          </a:p>
        </p:txBody>
      </p:sp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1219200" y="4800600"/>
            <a:ext cx="99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/>
              <a:t>Герб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91200" y="152400"/>
            <a:ext cx="290150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b="1" dirty="0">
                <a:ln w="28575">
                  <a:solidFill>
                    <a:srgbClr val="9A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Канада</a:t>
            </a:r>
          </a:p>
        </p:txBody>
      </p:sp>
      <p:pic>
        <p:nvPicPr>
          <p:cNvPr id="8199" name="Picture 15" descr="http://www.turistu.kz/files/imgforus/viza-v-kanadu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0400" y="1447800"/>
            <a:ext cx="5486400" cy="380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048000" y="304800"/>
            <a:ext cx="2438400" cy="1077913"/>
          </a:xfrm>
          <a:prstGeom prst="rect">
            <a:avLst/>
          </a:prstGeom>
          <a:solidFill>
            <a:srgbClr val="DDFF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C00000"/>
                </a:solidFill>
              </a:rPr>
              <a:t>Столица - Оттава</a:t>
            </a:r>
          </a:p>
        </p:txBody>
      </p:sp>
      <p:sp>
        <p:nvSpPr>
          <p:cNvPr id="13" name="Oval 17"/>
          <p:cNvSpPr>
            <a:spLocks noChangeArrowheads="1"/>
          </p:cNvSpPr>
          <p:nvPr/>
        </p:nvSpPr>
        <p:spPr bwMode="auto">
          <a:xfrm>
            <a:off x="6400800" y="4495800"/>
            <a:ext cx="990600" cy="3810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6395" name="Picture 11" descr="Панорама центра Оттавы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25780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utoUpdateAnimBg="0"/>
      <p:bldP spid="13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0"/>
            <a:ext cx="4495800" cy="6858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C3300"/>
                </a:solidFill>
              </a:rPr>
              <a:t>Канада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610600" cy="2057400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ru-RU" sz="2400" b="1" smtClean="0">
                <a:solidFill>
                  <a:srgbClr val="CC3300"/>
                </a:solidFill>
              </a:rPr>
              <a:t>Канада </a:t>
            </a:r>
            <a:r>
              <a:rPr lang="ru-RU" sz="2400" smtClean="0"/>
              <a:t>— государство в Северной Америке, занимает второе место в мире по площади. Омывается Атлантическим, Тихим и Северным Ледовитым океанами, граничит с США на юге и на северо-западе, с Данией и Францией на северо-востоке. Граница Канады с США является самой протяжённой общей границей в мире.</a:t>
            </a:r>
          </a:p>
        </p:txBody>
      </p:sp>
      <p:pic>
        <p:nvPicPr>
          <p:cNvPr id="9220" name="Picture 5" descr="Картинка 13 из 48326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5450" y="2819400"/>
            <a:ext cx="4089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7" descr="Картинка 21 из 483265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3288" y="2819400"/>
            <a:ext cx="42100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sportinfol3.ucoz.ru/_pu/1/106054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3657600"/>
            <a:ext cx="421640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870" name="Picture 6" descr="http://www.americapictures.net/wallpapers/2012/03/Parliament-Ottawa-Wallpaper-Canada-2048x25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28600"/>
            <a:ext cx="352425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872" name="Picture 8" descr="http://upload.wikimedia.org/wikipedia/commons/thumb/0/0d/Rideau_Falls.JPG/220px-Rideau_Fall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28600"/>
            <a:ext cx="3298825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45" name="Прямоугольник 5"/>
          <p:cNvSpPr>
            <a:spLocks noChangeArrowheads="1"/>
          </p:cNvSpPr>
          <p:nvPr/>
        </p:nvSpPr>
        <p:spPr bwMode="auto">
          <a:xfrm>
            <a:off x="609600" y="3200400"/>
            <a:ext cx="3108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Водопады Ридо в Оттаве</a:t>
            </a:r>
            <a:endParaRPr lang="ru-RU"/>
          </a:p>
        </p:txBody>
      </p:sp>
      <p:sp>
        <p:nvSpPr>
          <p:cNvPr id="10246" name="Прямоугольник 6"/>
          <p:cNvSpPr>
            <a:spLocks noChangeArrowheads="1"/>
          </p:cNvSpPr>
          <p:nvPr/>
        </p:nvSpPr>
        <p:spPr bwMode="auto">
          <a:xfrm>
            <a:off x="5181600" y="3200400"/>
            <a:ext cx="3406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Парламент (правительство)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Другая 10">
      <a:dk1>
        <a:sysClr val="windowText" lastClr="000000"/>
      </a:dk1>
      <a:lt1>
        <a:srgbClr val="B5E8F3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481</TotalTime>
  <Words>232</Words>
  <Application>Microsoft PowerPoint</Application>
  <PresentationFormat>Экран (4:3)</PresentationFormat>
  <Paragraphs>44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Bookman Old Style</vt:lpstr>
      <vt:lpstr>Arial Black</vt:lpstr>
      <vt:lpstr>Century Gothic</vt:lpstr>
      <vt:lpstr>Times New Roman</vt:lpstr>
      <vt:lpstr>Оформление по умолчанию</vt:lpstr>
      <vt:lpstr>Путешествие по Америке.  Кто открыл  Америку?</vt:lpstr>
      <vt:lpstr>Северная Америка</vt:lpstr>
      <vt:lpstr>Слайд 3</vt:lpstr>
      <vt:lpstr>Столица США – Вашингтон.</vt:lpstr>
      <vt:lpstr>Слайд 5</vt:lpstr>
      <vt:lpstr>Слайд 6</vt:lpstr>
      <vt:lpstr>Слайд 7</vt:lpstr>
      <vt:lpstr>Канада</vt:lpstr>
      <vt:lpstr>Слайд 9</vt:lpstr>
      <vt:lpstr>Южная Америка</vt:lpstr>
      <vt:lpstr>Слайд 11</vt:lpstr>
      <vt:lpstr>Слайд 12</vt:lpstr>
      <vt:lpstr>Слайд 13</vt:lpstr>
      <vt:lpstr>Слайд 14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User</cp:lastModifiedBy>
  <cp:revision>50</cp:revision>
  <cp:lastPrinted>1601-01-01T00:00:00Z</cp:lastPrinted>
  <dcterms:created xsi:type="dcterms:W3CDTF">1601-01-01T00:00:00Z</dcterms:created>
  <dcterms:modified xsi:type="dcterms:W3CDTF">2014-04-17T20:20:19Z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