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73" r:id="rId3"/>
    <p:sldId id="275" r:id="rId4"/>
    <p:sldId id="278" r:id="rId5"/>
    <p:sldId id="283" r:id="rId6"/>
    <p:sldId id="261" r:id="rId7"/>
    <p:sldId id="277" r:id="rId8"/>
    <p:sldId id="279" r:id="rId9"/>
    <p:sldId id="27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FFFF"/>
    <a:srgbClr val="003600"/>
    <a:srgbClr val="9A0000"/>
    <a:srgbClr val="005800"/>
    <a:srgbClr val="66FFFF"/>
    <a:srgbClr val="006600"/>
    <a:srgbClr val="8E0000"/>
    <a:srgbClr val="A3E1C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35" autoAdjust="0"/>
    <p:restoredTop sz="94660"/>
  </p:normalViewPr>
  <p:slideViewPr>
    <p:cSldViewPr>
      <p:cViewPr varScale="1">
        <p:scale>
          <a:sx n="88" d="100"/>
          <a:sy n="88" d="100"/>
        </p:scale>
        <p:origin x="-3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21180-EA3D-4D1B-A261-1F98BEFF0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D0704-A8EF-430D-8AB7-A5E62E744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E200F-A5D9-4D21-9906-0B30A6A90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4EB43-33BF-4DD4-9087-F11B709ACA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6A0E6-552F-4216-840F-57F4725EF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E4837-B5DD-4602-9E46-47FEAE60C8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1222E-D81A-4276-9AD0-5EBB1FA47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D7677-BA0D-4A91-A8AE-5F3CDB6A7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72F25-5FF6-4DEA-882A-B6EE29D85A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31D28-4E82-4BF9-85B3-C076303D5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4AF89-6D2F-4FE7-8060-756F80AD5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chemeClr val="bg1">
                <a:tint val="80000"/>
                <a:satMod val="300000"/>
                <a:alpha val="42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3E21F90-EC93-40A6-979B-2227AA277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hyperlink" Target="http://www.glema.ru/file/1964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hyperlink" Target="http://img-fotki.yandex.ru/get/42/artemaj.30/0_1656c_2ef9559c_XL" TargetMode="Externa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4648200" cy="2895600"/>
          </a:xfrm>
        </p:spPr>
        <p:txBody>
          <a:bodyPr/>
          <a:lstStyle/>
          <a:p>
            <a:r>
              <a:rPr lang="ru-RU" b="1" i="1" dirty="0" smtClean="0">
                <a:latin typeface="Bookman Old Style" pitchFamily="18" charset="0"/>
              </a:rPr>
              <a:t>Путешествие по Америке. </a:t>
            </a:r>
            <a:br>
              <a:rPr lang="ru-RU" b="1" i="1" dirty="0" smtClean="0">
                <a:latin typeface="Bookman Old Style" pitchFamily="18" charset="0"/>
              </a:rPr>
            </a:br>
            <a:r>
              <a:rPr lang="ru-RU" b="1" i="1" dirty="0" smtClean="0">
                <a:latin typeface="Bookman Old Style" pitchFamily="18" charset="0"/>
              </a:rPr>
              <a:t>Кто открыл </a:t>
            </a:r>
            <a:br>
              <a:rPr lang="ru-RU" b="1" i="1" dirty="0" smtClean="0">
                <a:latin typeface="Bookman Old Style" pitchFamily="18" charset="0"/>
              </a:rPr>
            </a:br>
            <a:r>
              <a:rPr lang="ru-RU" b="1" i="1" dirty="0" smtClean="0">
                <a:latin typeface="Bookman Old Style" pitchFamily="18" charset="0"/>
              </a:rPr>
              <a:t>Америку?</a:t>
            </a:r>
            <a:endParaRPr lang="ru-RU" i="1" dirty="0" smtClean="0">
              <a:latin typeface="Bookman Old Style" pitchFamily="18" charset="0"/>
            </a:endParaRPr>
          </a:p>
        </p:txBody>
      </p:sp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5029200" y="4724400"/>
            <a:ext cx="398303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/>
              <a:t>Корчагина Ольга Даниловна</a:t>
            </a:r>
          </a:p>
          <a:p>
            <a:pPr algn="ctr"/>
            <a:r>
              <a:rPr lang="ru-RU" b="1" dirty="0"/>
              <a:t>Учитель начальных классов</a:t>
            </a:r>
          </a:p>
          <a:p>
            <a:pPr algn="ctr"/>
            <a:r>
              <a:rPr lang="ru-RU" b="1" dirty="0"/>
              <a:t>МБОУ УСОШ №2 им. Сергея </a:t>
            </a:r>
            <a:r>
              <a:rPr lang="ru-RU" b="1" dirty="0" err="1"/>
              <a:t>Ступакова</a:t>
            </a:r>
            <a:r>
              <a:rPr lang="ru-RU" b="1" dirty="0"/>
              <a:t>      г.Удомля</a:t>
            </a:r>
          </a:p>
        </p:txBody>
      </p:sp>
      <p:pic>
        <p:nvPicPr>
          <p:cNvPr id="4" name="Picture 9" descr="http://i109.photobucket.com/albums/n57/storysunfolding/NorthAmerica1_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838200"/>
            <a:ext cx="265354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http://powerstationdallas.com/south-americas-map-2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429000"/>
            <a:ext cx="2667000" cy="2976326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96000" y="152400"/>
            <a:ext cx="1627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1 часть</a:t>
            </a:r>
            <a:endParaRPr lang="ru-RU" sz="28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5" name="Picture 13" descr="Картинка 29 из 49220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124200"/>
            <a:ext cx="1931377" cy="2391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807" name="Picture 15" descr="Картинка 68 из 1756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3429000"/>
            <a:ext cx="24384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811" name="Picture 19" descr="http://www.allpolus.com/uploads/posts/2012-02/1329207953_qjlvxzgr4baimo0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914400"/>
            <a:ext cx="2514600" cy="20452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17" descr="http://0.tqn.com/d/webclipart/1/0/5/v/4/Corn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956373">
            <a:off x="2817813" y="808038"/>
            <a:ext cx="3200400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23" descr="http://img.galya.ru/galya.ru/Pictures2/themes_topics/2010/09/28/2128274.jpg"/>
          <p:cNvPicPr>
            <a:picLocks noChangeAspect="1" noChangeArrowheads="1"/>
          </p:cNvPicPr>
          <p:nvPr/>
        </p:nvPicPr>
        <p:blipFill>
          <a:blip r:embed="rId8"/>
          <a:srcRect l="22400" t="6400" r="23199" b="8800"/>
          <a:stretch>
            <a:fillRect/>
          </a:stretch>
        </p:blipFill>
        <p:spPr bwMode="auto">
          <a:xfrm>
            <a:off x="1295400" y="1136650"/>
            <a:ext cx="1323975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25" descr="http://eiberg-online.de/wordpress/wp-content/uploads/2012/07/Chrisdesign_tomato1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951288" y="3276600"/>
            <a:ext cx="205898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27" descr="http://ic.pics.livejournal.com/mishachoc/34447236/4487/4487_640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25813" y="3886200"/>
            <a:ext cx="147478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29" descr="http://img-fotki.yandex.ru/get/9349/47407354.d53/0_154320_ee187cfb_orig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8200" y="3962400"/>
            <a:ext cx="1533525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38200" y="5943600"/>
            <a:ext cx="7759700" cy="5842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2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Откуда пришли к нам эти предметы?</a:t>
            </a:r>
          </a:p>
        </p:txBody>
      </p:sp>
      <p:sp>
        <p:nvSpPr>
          <p:cNvPr id="11" name="AutoShape 4"/>
          <p:cNvSpPr txBox="1">
            <a:spLocks noChangeArrowheads="1"/>
          </p:cNvSpPr>
          <p:nvPr/>
        </p:nvSpPr>
        <p:spPr>
          <a:xfrm>
            <a:off x="539552" y="188640"/>
            <a:ext cx="8229600" cy="72008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25400" cap="flat" cmpd="sng" algn="ctr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b">
            <a:normAutofit fontScale="92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>
                <a:ln w="6350">
                  <a:noFill/>
                </a:ln>
                <a:solidFill>
                  <a:srgbClr val="002060"/>
                </a:solidFill>
                <a:cs typeface="Times New Roman" pitchFamily="18" charset="0"/>
              </a:rPr>
              <a:t>Определяем основной вопрос урока</a:t>
            </a:r>
            <a:endParaRPr lang="ru-RU" sz="3600" b="1" dirty="0">
              <a:ln w="6350">
                <a:noFill/>
              </a:ln>
              <a:solidFill>
                <a:srgbClr val="00206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d.topic.lt/Fmfir/images/picsw/072012/10/11/post/geografiya/geografiya-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799"/>
            <a:ext cx="9143999" cy="4965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304800" y="5257800"/>
            <a:ext cx="8534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</a:rPr>
              <a:t>6 веков назад жители Европы, Азии и Африки и не подозревали, что на Земле есть другие материки.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1219200"/>
            <a:ext cx="18288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Евразия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0600" y="2590800"/>
            <a:ext cx="157953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Африка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0.liveinternet.ru/images/foto/c/0/apps/4/413/4413904_maps_82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762000"/>
            <a:ext cx="9144000" cy="57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228600"/>
            <a:ext cx="5715000" cy="1219200"/>
          </a:xfrm>
          <a:solidFill>
            <a:srgbClr val="A3E1C2"/>
          </a:solidFill>
          <a:ln>
            <a:solidFill>
              <a:srgbClr val="0070C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ru-RU" sz="3600" b="1" dirty="0">
                <a:solidFill>
                  <a:schemeClr val="accent1">
                    <a:lumMod val="25000"/>
                  </a:schemeClr>
                </a:solidFill>
                <a:latin typeface="Tahoma" charset="0"/>
              </a:rPr>
              <a:t>Путь из Европы в Индию</a:t>
            </a:r>
          </a:p>
        </p:txBody>
      </p:sp>
      <p:sp>
        <p:nvSpPr>
          <p:cNvPr id="6148" name="Line 8"/>
          <p:cNvSpPr>
            <a:spLocks noChangeShapeType="1"/>
          </p:cNvSpPr>
          <p:nvPr/>
        </p:nvSpPr>
        <p:spPr bwMode="auto">
          <a:xfrm flipV="1">
            <a:off x="4572000" y="5410200"/>
            <a:ext cx="0" cy="9350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49" name="Line 9"/>
          <p:cNvSpPr>
            <a:spLocks noChangeShapeType="1"/>
          </p:cNvSpPr>
          <p:nvPr/>
        </p:nvSpPr>
        <p:spPr bwMode="auto">
          <a:xfrm>
            <a:off x="4114800" y="5867400"/>
            <a:ext cx="9350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5791200" y="5638800"/>
            <a:ext cx="9366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Восток</a:t>
            </a:r>
          </a:p>
        </p:txBody>
      </p:sp>
      <p:sp>
        <p:nvSpPr>
          <p:cNvPr id="6151" name="Rectangle 11"/>
          <p:cNvSpPr>
            <a:spLocks noChangeArrowheads="1"/>
          </p:cNvSpPr>
          <p:nvPr/>
        </p:nvSpPr>
        <p:spPr bwMode="auto">
          <a:xfrm>
            <a:off x="1752600" y="5562600"/>
            <a:ext cx="1296988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Запад</a:t>
            </a: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 rot="-1374098">
            <a:off x="3009900" y="3194050"/>
            <a:ext cx="2136775" cy="247650"/>
          </a:xfrm>
          <a:prstGeom prst="leftArrow">
            <a:avLst>
              <a:gd name="adj1" fmla="val 50000"/>
              <a:gd name="adj2" fmla="val 9023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7343775" y="3657600"/>
            <a:ext cx="1800225" cy="358775"/>
          </a:xfrm>
          <a:prstGeom prst="leftArrow">
            <a:avLst>
              <a:gd name="adj1" fmla="val 50000"/>
              <a:gd name="adj2" fmla="val 125442"/>
            </a:avLst>
          </a:prstGeom>
          <a:solidFill>
            <a:srgbClr val="FF505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1" name="Oval 17"/>
          <p:cNvSpPr>
            <a:spLocks noChangeArrowheads="1"/>
          </p:cNvSpPr>
          <p:nvPr/>
        </p:nvSpPr>
        <p:spPr bwMode="auto">
          <a:xfrm>
            <a:off x="6400800" y="3429000"/>
            <a:ext cx="865188" cy="792163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5105400" y="2438400"/>
            <a:ext cx="865188" cy="792163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 rot="1879001">
            <a:off x="5694363" y="3144838"/>
            <a:ext cx="993775" cy="347662"/>
          </a:xfrm>
          <a:prstGeom prst="rightArrow">
            <a:avLst>
              <a:gd name="adj1" fmla="val 22250"/>
              <a:gd name="adj2" fmla="val 89869"/>
            </a:avLst>
          </a:prstGeom>
          <a:solidFill>
            <a:srgbClr val="FF99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 rot="-856580">
            <a:off x="214313" y="3257550"/>
            <a:ext cx="4953000" cy="373063"/>
          </a:xfrm>
          <a:prstGeom prst="leftArrow">
            <a:avLst>
              <a:gd name="adj1" fmla="val 50000"/>
              <a:gd name="adj2" fmla="val 125451"/>
            </a:avLst>
          </a:prstGeom>
          <a:solidFill>
            <a:srgbClr val="FF505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 rot="9461694">
            <a:off x="3160713" y="3346450"/>
            <a:ext cx="2138362" cy="247650"/>
          </a:xfrm>
          <a:prstGeom prst="leftArrow">
            <a:avLst>
              <a:gd name="adj1" fmla="val 50000"/>
              <a:gd name="adj2" fmla="val 9030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 animBg="1"/>
      <p:bldP spid="6157" grpId="0" animBg="1"/>
      <p:bldP spid="6161" grpId="0" animBg="1"/>
      <p:bldP spid="14" grpId="0" animBg="1"/>
      <p:bldP spid="3" grpId="0" animBg="1"/>
      <p:bldP spid="15" grpId="0" animBg="1"/>
      <p:bldP spid="15" grpId="1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b="1" smtClean="0">
                <a:solidFill>
                  <a:srgbClr val="CC3300"/>
                </a:solidFill>
              </a:rPr>
              <a:t>Индейцы</a:t>
            </a:r>
            <a:endParaRPr 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2" name="Picture 2" descr="http://stat20.privet.ru/lr/0c06b98cf16aed05756fa9579eb09c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055688"/>
            <a:ext cx="7239000" cy="556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0" y="304800"/>
            <a:ext cx="5486400" cy="2133600"/>
          </a:xfrm>
          <a:solidFill>
            <a:srgbClr val="DDFFFF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0" indent="26670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 smtClean="0">
                <a:solidFill>
                  <a:srgbClr val="CC3300"/>
                </a:solidFill>
              </a:rPr>
              <a:t>Индейцы</a:t>
            </a:r>
            <a:r>
              <a:rPr lang="ru-RU" sz="2400" dirty="0" smtClean="0">
                <a:solidFill>
                  <a:srgbClr val="CC3300"/>
                </a:solidFill>
              </a:rPr>
              <a:t> </a:t>
            </a:r>
            <a:r>
              <a:rPr lang="ru-RU" sz="2400" dirty="0" smtClean="0"/>
              <a:t>— общее название коренного населения Америки. Название возникло от ошибочного представления первых европейских мореплавателей конца XV века, считавших открытые ими заатлантические земли Индией. </a:t>
            </a:r>
          </a:p>
        </p:txBody>
      </p:sp>
      <p:pic>
        <p:nvPicPr>
          <p:cNvPr id="8195" name="Picture 6" descr="http://img0.liveinternet.ru/images/attach/c/1/62/341/62341101_1280958194_Illustration_Chief_Crazy_Horse_Oglala_Sioux_Males_Teton_Sioux_Sioux_Plains_Indians_North_Americans_b.jpg"/>
          <p:cNvPicPr>
            <a:picLocks noChangeAspect="1" noChangeArrowheads="1"/>
          </p:cNvPicPr>
          <p:nvPr/>
        </p:nvPicPr>
        <p:blipFill>
          <a:blip r:embed="rId2"/>
          <a:srcRect b="21936"/>
          <a:stretch>
            <a:fillRect/>
          </a:stretch>
        </p:blipFill>
        <p:spPr bwMode="auto">
          <a:xfrm>
            <a:off x="304800" y="228600"/>
            <a:ext cx="2819400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8" descr="http://vipsite.ws/uploads/posts/2011-11/1320759477_osgzlp7qemnkq0r.jpeg"/>
          <p:cNvPicPr>
            <a:picLocks noChangeAspect="1" noChangeArrowheads="1"/>
          </p:cNvPicPr>
          <p:nvPr/>
        </p:nvPicPr>
        <p:blipFill>
          <a:blip r:embed="rId3"/>
          <a:srcRect l="5347" r="3755" b="20409"/>
          <a:stretch>
            <a:fillRect/>
          </a:stretch>
        </p:blipFill>
        <p:spPr bwMode="auto">
          <a:xfrm>
            <a:off x="304800" y="3406775"/>
            <a:ext cx="2819400" cy="323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4" descr="http://trilogia.by/wp-content/uploads/2012/04/Vigvam_exterier_6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2628900"/>
            <a:ext cx="54102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minilua.com/wp-content/uploads/2013/02/91357-004-58901CC9_thumb.jpg"/>
          <p:cNvPicPr>
            <a:picLocks noChangeAspect="1" noChangeArrowheads="1"/>
          </p:cNvPicPr>
          <p:nvPr/>
        </p:nvPicPr>
        <p:blipFill>
          <a:blip r:embed="rId2"/>
          <a:srcRect l="16066"/>
          <a:stretch>
            <a:fillRect/>
          </a:stretch>
        </p:blipFill>
        <p:spPr bwMode="auto">
          <a:xfrm>
            <a:off x="371475" y="304800"/>
            <a:ext cx="41259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572000" y="304800"/>
            <a:ext cx="4343400" cy="28622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2000" b="1" dirty="0"/>
              <a:t>Первооткрывателями называют несколько людей. В 10 веке викинги из Норвегии во главе с </a:t>
            </a:r>
            <a:r>
              <a:rPr lang="ru-RU" sz="2000" b="1" dirty="0" err="1"/>
              <a:t>Лейфом</a:t>
            </a:r>
            <a:r>
              <a:rPr lang="ru-RU" sz="2000" b="1" dirty="0"/>
              <a:t> </a:t>
            </a:r>
            <a:r>
              <a:rPr lang="ru-RU" sz="2000" b="1" dirty="0" err="1"/>
              <a:t>Эрикссоном</a:t>
            </a:r>
            <a:r>
              <a:rPr lang="ru-RU" sz="2000" b="1" dirty="0"/>
              <a:t> достигли берегов Америки. Они были первыми, однако после их возвращения никакой Америки в современном понимании не было.</a:t>
            </a:r>
          </a:p>
        </p:txBody>
      </p:sp>
      <p:pic>
        <p:nvPicPr>
          <p:cNvPr id="4" name="Picture 2" descr="File:Christopher Columbus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8677" y="3429000"/>
            <a:ext cx="4396723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04800" y="3581400"/>
            <a:ext cx="4038600" cy="2616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2000" b="1" dirty="0"/>
              <a:t>В 1492 году Колумб, искав новый путь в Азию, наткнулся на берега ранее неизведанные. Он предположил, что это Индия. Отсюда и название народа, населяющего континент - </a:t>
            </a:r>
            <a:r>
              <a:rPr lang="ru-RU" sz="2400" b="1" i="1" dirty="0">
                <a:solidFill>
                  <a:srgbClr val="C00000"/>
                </a:solidFill>
              </a:rPr>
              <a:t>индейцы. 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9222" name="Прямоугольник 5"/>
          <p:cNvSpPr>
            <a:spLocks noChangeArrowheads="1"/>
          </p:cNvSpPr>
          <p:nvPr/>
        </p:nvSpPr>
        <p:spPr bwMode="auto">
          <a:xfrm>
            <a:off x="4953000" y="6273800"/>
            <a:ext cx="37338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Диоскоро Пуэбло. </a:t>
            </a:r>
          </a:p>
          <a:p>
            <a:pPr algn="ctr"/>
            <a:r>
              <a:rPr lang="ru-RU" sz="1600" b="1"/>
              <a:t>«Высадка Колумба в Америке» 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01625"/>
            <a:ext cx="4495800" cy="6186488"/>
          </a:xfrm>
          <a:prstGeom prst="rect">
            <a:avLst/>
          </a:prstGeom>
          <a:solidFill>
            <a:srgbClr val="DDFFFF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200" b="1" dirty="0"/>
              <a:t>В мировом сообществе принято считать, что Центральная и Южная Америка была открыта Колумбом. После его открытия, которое включало в себя 4 экспедиции, начался настоящий ажиотаж среди будущих </a:t>
            </a:r>
            <a:r>
              <a:rPr lang="ru-RU" sz="2200" b="1" dirty="0" err="1"/>
              <a:t>колониаторов</a:t>
            </a:r>
            <a:r>
              <a:rPr lang="ru-RU" sz="2200" b="1" dirty="0"/>
              <a:t> Америки. Всего за несколько десятилетий 16 века купцы и просто люди, </a:t>
            </a:r>
            <a:r>
              <a:rPr lang="ru-RU" sz="2200" b="1" dirty="0" err="1"/>
              <a:t>жаждующие</a:t>
            </a:r>
            <a:r>
              <a:rPr lang="ru-RU" sz="2200" b="1" dirty="0"/>
              <a:t> наживы, открыли большое количество новых мест в поисках золота и дешевой рабочей силы. Они разоряли деревни индейцев и увозили их в Европу в качестве рабов.</a:t>
            </a:r>
          </a:p>
        </p:txBody>
      </p:sp>
      <p:pic>
        <p:nvPicPr>
          <p:cNvPr id="3" name="Picture 2" descr="http://g1.nh.ee/images/pix/file4327428_kolumbus_s.jpg"/>
          <p:cNvPicPr>
            <a:picLocks noChangeAspect="1" noChangeArrowheads="1"/>
          </p:cNvPicPr>
          <p:nvPr/>
        </p:nvPicPr>
        <p:blipFill>
          <a:blip r:embed="rId2"/>
          <a:srcRect t="1383" b="-1400"/>
          <a:stretch>
            <a:fillRect/>
          </a:stretch>
        </p:blipFill>
        <p:spPr bwMode="auto">
          <a:xfrm>
            <a:off x="4953000" y="533400"/>
            <a:ext cx="4011613" cy="563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228600"/>
            <a:ext cx="8458200" cy="2246313"/>
          </a:xfrm>
          <a:prstGeom prst="rect">
            <a:avLst/>
          </a:prstGeom>
          <a:solidFill>
            <a:srgbClr val="DDFF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000" b="1" dirty="0"/>
              <a:t>Третий человек, который покорил Атлантику и высадился на берегах американского побережья, был исследователь Нового Света </a:t>
            </a:r>
            <a:r>
              <a:rPr lang="ru-RU" sz="2000" b="1" dirty="0" err="1"/>
              <a:t>Америго</a:t>
            </a:r>
            <a:r>
              <a:rPr lang="ru-RU" sz="2000" b="1" dirty="0"/>
              <a:t> </a:t>
            </a:r>
            <a:r>
              <a:rPr lang="ru-RU" sz="2000" b="1" dirty="0" err="1"/>
              <a:t>Веспуччи</a:t>
            </a:r>
            <a:r>
              <a:rPr lang="ru-RU" sz="2000" b="1" dirty="0"/>
              <a:t>. В 1507 году картограф М. </a:t>
            </a:r>
            <a:r>
              <a:rPr lang="ru-RU" sz="2000" b="1" dirty="0" err="1"/>
              <a:t>Вальдземюллер</a:t>
            </a:r>
            <a:r>
              <a:rPr lang="ru-RU" sz="2000" b="1" dirty="0"/>
              <a:t> </a:t>
            </a:r>
            <a:r>
              <a:rPr lang="ru-RU" sz="2000" b="1" dirty="0" err="1"/>
              <a:t>преположил</a:t>
            </a:r>
            <a:r>
              <a:rPr lang="ru-RU" sz="2000" b="1" dirty="0"/>
              <a:t> что новый </a:t>
            </a:r>
            <a:r>
              <a:rPr lang="ru-RU" sz="2000" b="1" dirty="0" err="1"/>
              <a:t>континет</a:t>
            </a:r>
            <a:r>
              <a:rPr lang="ru-RU" sz="2000" b="1" dirty="0"/>
              <a:t> был назван Америкой в честь </a:t>
            </a:r>
            <a:r>
              <a:rPr lang="ru-RU" sz="2000" b="1" dirty="0" err="1"/>
              <a:t>Америго</a:t>
            </a:r>
            <a:r>
              <a:rPr lang="ru-RU" sz="2000" b="1" dirty="0"/>
              <a:t> </a:t>
            </a:r>
            <a:r>
              <a:rPr lang="ru-RU" sz="2000" b="1" dirty="0" err="1"/>
              <a:t>Веспуччи</a:t>
            </a:r>
            <a:r>
              <a:rPr lang="ru-RU" sz="2000" b="1" dirty="0"/>
              <a:t>. С тех пор считается, что эта дата - </a:t>
            </a:r>
            <a:r>
              <a:rPr lang="ru-RU" sz="2000" b="1" dirty="0" err="1"/>
              <a:t>дата</a:t>
            </a:r>
            <a:r>
              <a:rPr lang="ru-RU" sz="2000" b="1" dirty="0"/>
              <a:t> признания Америки, как самостоятельного континента.</a:t>
            </a:r>
          </a:p>
        </p:txBody>
      </p:sp>
      <p:pic>
        <p:nvPicPr>
          <p:cNvPr id="47108" name="Picture 4" descr="http://young.rzd.ru/dbmm/images/41/4624/69363"/>
          <p:cNvPicPr>
            <a:picLocks noChangeAspect="1" noChangeArrowheads="1"/>
          </p:cNvPicPr>
          <p:nvPr/>
        </p:nvPicPr>
        <p:blipFill>
          <a:blip r:embed="rId2"/>
          <a:srcRect l="14667" t="4420" r="2667" b="4972"/>
          <a:stretch>
            <a:fillRect/>
          </a:stretch>
        </p:blipFill>
        <p:spPr bwMode="auto">
          <a:xfrm>
            <a:off x="3655741" y="2819400"/>
            <a:ext cx="4954859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7110" name="Picture 6" descr="http://www.seereisenmagazin.de/jahrgang2012/Ausgabe-3-2012/12316-Portrait-Amerigo-Vespucci-verm-von-Castald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667000"/>
            <a:ext cx="2751138" cy="352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Другая 10">
      <a:dk1>
        <a:sysClr val="windowText" lastClr="000000"/>
      </a:dk1>
      <a:lt1>
        <a:srgbClr val="B5E8F3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</TotalTime>
  <Words>272</Words>
  <Application>Microsoft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Оформление по умолчанию</vt:lpstr>
      <vt:lpstr>Путешествие по Америке.  Кто открыл  Америку?</vt:lpstr>
      <vt:lpstr>Слайд 2</vt:lpstr>
      <vt:lpstr>Слайд 3</vt:lpstr>
      <vt:lpstr>Путь из Европы в Индию</vt:lpstr>
      <vt:lpstr>Индейцы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Ольга</dc:creator>
  <cp:lastModifiedBy>User</cp:lastModifiedBy>
  <cp:revision>49</cp:revision>
  <cp:lastPrinted>1601-01-01T00:00:00Z</cp:lastPrinted>
  <dcterms:created xsi:type="dcterms:W3CDTF">1601-01-01T00:00:00Z</dcterms:created>
  <dcterms:modified xsi:type="dcterms:W3CDTF">2014-04-17T20:14:53Z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