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71" r:id="rId5"/>
    <p:sldId id="263" r:id="rId6"/>
    <p:sldId id="264" r:id="rId7"/>
    <p:sldId id="265" r:id="rId8"/>
    <p:sldId id="270" r:id="rId9"/>
    <p:sldId id="272" r:id="rId10"/>
    <p:sldId id="273" r:id="rId11"/>
    <p:sldId id="269" r:id="rId12"/>
    <p:sldId id="266" r:id="rId13"/>
    <p:sldId id="267" r:id="rId14"/>
    <p:sldId id="268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8CB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8" autoAdjust="0"/>
    <p:restoredTop sz="86420" autoAdjust="0"/>
  </p:normalViewPr>
  <p:slideViewPr>
    <p:cSldViewPr>
      <p:cViewPr>
        <p:scale>
          <a:sx n="66" d="100"/>
          <a:sy n="66" d="100"/>
        </p:scale>
        <p:origin x="-1200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4386-03C3-4B90-8029-E09761EC45F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26707-0875-40B4-8EB5-D3BAC7DEF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26707-0875-40B4-8EB5-D3BAC7DEF3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229600" cy="3048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Century" pitchFamily="18" charset="0"/>
                <a:cs typeface="Arabic Transparent" pitchFamily="2" charset="-78"/>
              </a:rPr>
              <a:t/>
            </a:r>
            <a:br>
              <a:rPr lang="ru-RU" sz="9600" dirty="0" smtClean="0">
                <a:solidFill>
                  <a:srgbClr val="7030A0"/>
                </a:solidFill>
                <a:latin typeface="Century" pitchFamily="18" charset="0"/>
                <a:cs typeface="Arabic Transparent" pitchFamily="2" charset="-78"/>
              </a:rPr>
            </a:br>
            <a:r>
              <a:rPr lang="ru-RU" sz="9600" dirty="0" smtClean="0">
                <a:solidFill>
                  <a:srgbClr val="7030A0"/>
                </a:solidFill>
                <a:latin typeface="Century" pitchFamily="18" charset="0"/>
                <a:cs typeface="Arabic Transparent" pitchFamily="2" charset="-78"/>
              </a:rPr>
              <a:t> Я и мои</a:t>
            </a:r>
            <a:br>
              <a:rPr lang="ru-RU" sz="9600" dirty="0" smtClean="0">
                <a:solidFill>
                  <a:srgbClr val="7030A0"/>
                </a:solidFill>
                <a:latin typeface="Century" pitchFamily="18" charset="0"/>
                <a:cs typeface="Arabic Transparent" pitchFamily="2" charset="-78"/>
              </a:rPr>
            </a:br>
            <a:r>
              <a:rPr lang="ru-RU" sz="9600" dirty="0" smtClean="0">
                <a:solidFill>
                  <a:srgbClr val="7030A0"/>
                </a:solidFill>
                <a:latin typeface="Century" pitchFamily="18" charset="0"/>
                <a:cs typeface="Arabic Transparent" pitchFamily="2" charset="-78"/>
              </a:rPr>
              <a:t>друзья</a:t>
            </a:r>
            <a:r>
              <a:rPr lang="ru-RU" sz="9600" dirty="0" smtClean="0">
                <a:solidFill>
                  <a:srgbClr val="C838CB"/>
                </a:solidFill>
                <a:latin typeface="Century" pitchFamily="18" charset="0"/>
                <a:cs typeface="Arabic Transparent" pitchFamily="2" charset="-78"/>
              </a:rPr>
              <a:t/>
            </a:r>
            <a:br>
              <a:rPr lang="ru-RU" sz="9600" dirty="0" smtClean="0">
                <a:solidFill>
                  <a:srgbClr val="C838CB"/>
                </a:solidFill>
                <a:latin typeface="Century" pitchFamily="18" charset="0"/>
                <a:cs typeface="Arabic Transparent" pitchFamily="2" charset="-78"/>
              </a:rPr>
            </a:br>
            <a:endParaRPr lang="ru-RU" sz="9600" dirty="0">
              <a:solidFill>
                <a:srgbClr val="C838CB"/>
              </a:solidFill>
              <a:latin typeface="Century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457200"/>
            <a:ext cx="8382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Друг все делает от души, не считает свои добрые дела, он БЕСКОРЫСТНЫЙ, ничего не требует взамен.</a:t>
            </a:r>
          </a:p>
          <a:p>
            <a:endParaRPr lang="ru-RU" sz="1000" dirty="0" smtClean="0"/>
          </a:p>
          <a:p>
            <a:r>
              <a:rPr lang="ru-RU" sz="3600" dirty="0" smtClean="0"/>
              <a:t>Друг не должен быть жадным и упрямым.</a:t>
            </a:r>
          </a:p>
          <a:p>
            <a:endParaRPr lang="ru-RU" sz="1100" dirty="0" smtClean="0"/>
          </a:p>
          <a:p>
            <a:r>
              <a:rPr lang="ru-RU" sz="3600" dirty="0" smtClean="0"/>
              <a:t>С другом весело, интересно, некогда скучать .</a:t>
            </a:r>
          </a:p>
          <a:p>
            <a:endParaRPr lang="ru-RU" sz="1000" dirty="0" smtClean="0"/>
          </a:p>
          <a:p>
            <a:r>
              <a:rPr lang="ru-RU" sz="3600" dirty="0" smtClean="0"/>
              <a:t>Друг умеет прощать, уступать, быть честным, справедливым.</a:t>
            </a:r>
            <a:endParaRPr lang="ru-RU" sz="3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Народная мудрость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Без друга в жизни туго.</a:t>
            </a:r>
          </a:p>
          <a:p>
            <a:r>
              <a:rPr lang="ru-RU" dirty="0" smtClean="0"/>
              <a:t>Нет друга – ищи, а нашел – береги.</a:t>
            </a:r>
          </a:p>
          <a:p>
            <a:r>
              <a:rPr lang="ru-RU" dirty="0" smtClean="0"/>
              <a:t>Друг познается в беде.</a:t>
            </a:r>
          </a:p>
          <a:p>
            <a:r>
              <a:rPr lang="ru-RU" dirty="0" smtClean="0"/>
              <a:t>Человек без друзей, что дерево без корней.</a:t>
            </a:r>
          </a:p>
          <a:p>
            <a:r>
              <a:rPr lang="ru-RU" dirty="0" smtClean="0"/>
              <a:t>Новых друзей наживай, а старых не теряй. </a:t>
            </a:r>
            <a:endParaRPr lang="ru-RU" dirty="0"/>
          </a:p>
        </p:txBody>
      </p:sp>
      <p:pic>
        <p:nvPicPr>
          <p:cNvPr id="4" name="Рисунок 3" descr="school0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2012648" cy="1981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он, настоящий друг?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0104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Умный. Справедливый. </a:t>
            </a:r>
          </a:p>
          <a:p>
            <a:pPr>
              <a:buNone/>
            </a:pPr>
            <a:r>
              <a:rPr lang="ru-RU" dirty="0" smtClean="0"/>
              <a:t>Внимательный. Заботливый.</a:t>
            </a:r>
          </a:p>
          <a:p>
            <a:pPr>
              <a:buNone/>
            </a:pPr>
            <a:r>
              <a:rPr lang="ru-RU" dirty="0" smtClean="0"/>
              <a:t>Надежный. Добрый. </a:t>
            </a:r>
          </a:p>
          <a:p>
            <a:pPr>
              <a:buNone/>
            </a:pPr>
            <a:r>
              <a:rPr lang="ru-RU" dirty="0" smtClean="0"/>
              <a:t>Смелый. Честный.</a:t>
            </a:r>
          </a:p>
          <a:p>
            <a:pPr>
              <a:buNone/>
            </a:pPr>
            <a:r>
              <a:rPr lang="ru-RU" dirty="0" smtClean="0"/>
              <a:t>Верный. Скромный.</a:t>
            </a:r>
          </a:p>
          <a:p>
            <a:pPr>
              <a:buNone/>
            </a:pPr>
            <a:r>
              <a:rPr lang="ru-RU" dirty="0" smtClean="0"/>
              <a:t>Вежливый. Веселый.</a:t>
            </a:r>
            <a:endParaRPr lang="ru-RU" dirty="0"/>
          </a:p>
        </p:txBody>
      </p:sp>
      <p:pic>
        <p:nvPicPr>
          <p:cNvPr id="5" name="Рисунок 4" descr="1228391823_druzhb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743200"/>
            <a:ext cx="3523754" cy="361772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48006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Если есть друзья на свете – </a:t>
            </a:r>
          </a:p>
          <a:p>
            <a:pPr>
              <a:buNone/>
            </a:pPr>
            <a:r>
              <a:rPr lang="ru-RU" sz="2400" dirty="0" smtClean="0"/>
              <a:t>Все прекрасно, все цветет.</a:t>
            </a:r>
          </a:p>
          <a:p>
            <a:pPr>
              <a:buNone/>
            </a:pPr>
            <a:r>
              <a:rPr lang="ru-RU" sz="2400" dirty="0" smtClean="0"/>
              <a:t>Даже самый сильный ветер,</a:t>
            </a:r>
          </a:p>
          <a:p>
            <a:pPr>
              <a:buNone/>
            </a:pPr>
            <a:r>
              <a:rPr lang="ru-RU" sz="2400" dirty="0" smtClean="0"/>
              <a:t>Даже буря не согнет.</a:t>
            </a:r>
          </a:p>
          <a:p>
            <a:pPr>
              <a:buNone/>
            </a:pPr>
            <a:r>
              <a:rPr lang="ru-RU" sz="2400" dirty="0" smtClean="0"/>
              <a:t>Мы и в дождь, и в снег, и в стужу</a:t>
            </a:r>
          </a:p>
          <a:p>
            <a:pPr>
              <a:buNone/>
            </a:pPr>
            <a:r>
              <a:rPr lang="ru-RU" sz="2400" dirty="0" smtClean="0"/>
              <a:t>Будем весело шагать.</a:t>
            </a:r>
          </a:p>
          <a:p>
            <a:pPr>
              <a:buNone/>
            </a:pPr>
            <a:r>
              <a:rPr lang="ru-RU" sz="2400" dirty="0" smtClean="0"/>
              <a:t>При любой погоде дружим – </a:t>
            </a:r>
          </a:p>
          <a:p>
            <a:pPr>
              <a:buNone/>
            </a:pPr>
            <a:r>
              <a:rPr lang="ru-RU" sz="2400" dirty="0" smtClean="0"/>
              <a:t>Дружбы этой не порвать.</a:t>
            </a:r>
          </a:p>
          <a:p>
            <a:pPr>
              <a:buNone/>
            </a:pPr>
            <a:r>
              <a:rPr lang="ru-RU" sz="2400" dirty="0" smtClean="0"/>
              <a:t>Мы живем с тобой на свете</a:t>
            </a:r>
          </a:p>
          <a:p>
            <a:pPr>
              <a:buNone/>
            </a:pPr>
            <a:r>
              <a:rPr lang="ru-RU" sz="2400" dirty="0" smtClean="0"/>
              <a:t>Для хороших, славных дел!</a:t>
            </a:r>
          </a:p>
        </p:txBody>
      </p:sp>
      <p:pic>
        <p:nvPicPr>
          <p:cNvPr id="5" name="Рисунок 4" descr="266156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57400"/>
            <a:ext cx="3590925" cy="365488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занятия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Узнать значение слова «друг»</a:t>
            </a:r>
            <a:br>
              <a:rPr lang="ru-RU" dirty="0" smtClean="0"/>
            </a:br>
            <a:r>
              <a:rPr lang="ru-RU" dirty="0" smtClean="0"/>
              <a:t>2. Выяснить, какими качествами обладает настоящий друг.</a:t>
            </a:r>
            <a:br>
              <a:rPr lang="ru-RU" dirty="0" smtClean="0"/>
            </a:br>
            <a:r>
              <a:rPr lang="ru-RU" dirty="0" smtClean="0"/>
              <a:t>3.Учиться наблюдать, рассуждать,</a:t>
            </a:r>
            <a:br>
              <a:rPr lang="ru-RU" dirty="0" smtClean="0"/>
            </a:br>
            <a:r>
              <a:rPr lang="ru-RU" dirty="0" smtClean="0"/>
              <a:t>делать выводы.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поможет в работе?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/>
          </a:p>
          <a:p>
            <a:r>
              <a:rPr lang="ru-RU" b="1" i="1" dirty="0" smtClean="0"/>
              <a:t> Личный опыт</a:t>
            </a:r>
          </a:p>
          <a:p>
            <a:r>
              <a:rPr lang="ru-RU" b="1" i="1" dirty="0" smtClean="0"/>
              <a:t>Учебник</a:t>
            </a:r>
          </a:p>
          <a:p>
            <a:r>
              <a:rPr lang="ru-RU" b="1" i="1" dirty="0" smtClean="0"/>
              <a:t>Наблюдение над жизненными ситуациями</a:t>
            </a:r>
          </a:p>
          <a:p>
            <a:r>
              <a:rPr lang="ru-RU" b="1" i="1" dirty="0" smtClean="0"/>
              <a:t>Народная мудрость</a:t>
            </a:r>
            <a:endParaRPr lang="ru-RU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Путешествие в историю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КНЯЗЬ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ВОЙСКО – ДРУЖИНА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ВОИНЫ – ДРУЗЬЯ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sz="3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3500" b="1" dirty="0" smtClean="0"/>
              <a:t>ДРУЖБА</a:t>
            </a:r>
            <a:endParaRPr lang="ru-RU" sz="3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505200" y="1981200"/>
            <a:ext cx="1780032" cy="381000"/>
          </a:xfrm>
          <a:prstGeom prst="downArrow">
            <a:avLst>
              <a:gd name="adj1" fmla="val 34247"/>
              <a:gd name="adj2" fmla="val 37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429000" y="3352800"/>
            <a:ext cx="1981200" cy="381000"/>
          </a:xfrm>
          <a:prstGeom prst="downArrow">
            <a:avLst>
              <a:gd name="adj1" fmla="val 28846"/>
              <a:gd name="adj2" fmla="val 50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276600" y="4572000"/>
            <a:ext cx="2514600" cy="457200"/>
          </a:xfrm>
          <a:prstGeom prst="downArrow">
            <a:avLst>
              <a:gd name="adj1" fmla="val 26515"/>
              <a:gd name="adj2" fmla="val 55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Вывод: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Друг – смелый, надежный и верный человек.</a:t>
            </a:r>
          </a:p>
          <a:p>
            <a:pPr>
              <a:buNone/>
            </a:pPr>
            <a:r>
              <a:rPr lang="ru-RU" dirty="0" smtClean="0"/>
              <a:t>Друг  придет  на  помощь,  выручит  из  беды,</a:t>
            </a:r>
          </a:p>
          <a:p>
            <a:pPr>
              <a:buNone/>
            </a:pPr>
            <a:r>
              <a:rPr lang="ru-RU" dirty="0" smtClean="0"/>
              <a:t>разделит горе и радость.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Примеры  из детских книг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user\Рабочий стол\дружба\bignews_162_1327271191599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836228" cy="4546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237</Words>
  <PresentationFormat>Экран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Я и мои друзья </vt:lpstr>
      <vt:lpstr>      Цель занятия: 1. Узнать значение слова «друг» 2. Выяснить, какими качествами обладает настоящий друг. 3.Учиться наблюдать, рассуждать, делать выводы.</vt:lpstr>
      <vt:lpstr>Что поможет в работе?</vt:lpstr>
      <vt:lpstr>Слайд 4</vt:lpstr>
      <vt:lpstr>Путешествие в историю</vt:lpstr>
      <vt:lpstr>Вывод:</vt:lpstr>
      <vt:lpstr>Примеры  из детских книг</vt:lpstr>
      <vt:lpstr>Слайд 8</vt:lpstr>
      <vt:lpstr>Слайд 9</vt:lpstr>
      <vt:lpstr>Слайд 10</vt:lpstr>
      <vt:lpstr>Слайд 11</vt:lpstr>
      <vt:lpstr>Народная мудрость</vt:lpstr>
      <vt:lpstr>Какой он, настоящий друг?</vt:lpstr>
      <vt:lpstr>Итог занятия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Прощай, начальная школа </dc:title>
  <cp:lastModifiedBy>Ольга</cp:lastModifiedBy>
  <cp:revision>53</cp:revision>
  <dcterms:modified xsi:type="dcterms:W3CDTF">2013-04-19T17:32:12Z</dcterms:modified>
</cp:coreProperties>
</file>