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75" r:id="rId4"/>
    <p:sldId id="272" r:id="rId5"/>
    <p:sldId id="271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CA9EB-28A6-4D42-8BA1-2DB308C648F3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C265-7A56-47A7-B0D9-3533E221B3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AC265-7A56-47A7-B0D9-3533E221B30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41434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«Индивидуально-типологические  подходы на уроках как развитие творческого потенциала ученика»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4. Структура урока систематизации и обобщения знаний и </a:t>
            </a:r>
            <a:r>
              <a:rPr lang="ru-RU" sz="3600" b="1" dirty="0" smtClean="0"/>
              <a:t>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200" i="1" dirty="0" smtClean="0"/>
              <a:t>1. </a:t>
            </a:r>
            <a:r>
              <a:rPr lang="ru-RU" sz="2200" i="1" dirty="0" smtClean="0"/>
              <a:t>Организационный этап.</a:t>
            </a:r>
          </a:p>
          <a:p>
            <a:pPr>
              <a:buNone/>
            </a:pPr>
            <a:r>
              <a:rPr lang="ru-RU" sz="2200" i="1" dirty="0" smtClean="0"/>
              <a:t>2. </a:t>
            </a:r>
            <a:r>
              <a:rPr lang="ru-RU" sz="2200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sz="2200" i="1" dirty="0" smtClean="0"/>
              <a:t>3. </a:t>
            </a:r>
            <a:r>
              <a:rPr lang="ru-RU" sz="2200" i="1" dirty="0" smtClean="0"/>
              <a:t>Актуализация знаний.</a:t>
            </a:r>
          </a:p>
          <a:p>
            <a:pPr>
              <a:buNone/>
            </a:pPr>
            <a:r>
              <a:rPr lang="ru-RU" sz="2200" i="1" dirty="0" smtClean="0"/>
              <a:t>4. </a:t>
            </a:r>
            <a:r>
              <a:rPr lang="ru-RU" sz="2200" i="1" dirty="0" smtClean="0"/>
              <a:t>Обобщение и систематизация знаний</a:t>
            </a:r>
          </a:p>
          <a:p>
            <a:r>
              <a:rPr lang="ru-RU" sz="2000" i="1" dirty="0" smtClean="0"/>
              <a:t>Подготовка учащихся к обобщенной деятельности</a:t>
            </a:r>
          </a:p>
          <a:p>
            <a:r>
              <a:rPr lang="ru-RU" sz="2000" i="1" dirty="0" smtClean="0"/>
              <a:t>Воспроизведение на новом уровне (переформулированные вопросы).</a:t>
            </a:r>
          </a:p>
          <a:p>
            <a:pPr>
              <a:buNone/>
            </a:pPr>
            <a:r>
              <a:rPr lang="ru-RU" sz="2200" i="1" dirty="0" smtClean="0"/>
              <a:t>5. </a:t>
            </a:r>
            <a:r>
              <a:rPr lang="ru-RU" sz="2200" i="1" dirty="0" smtClean="0"/>
              <a:t>Применение знаний и умений в новой ситуации</a:t>
            </a:r>
          </a:p>
          <a:p>
            <a:pPr>
              <a:buNone/>
            </a:pPr>
            <a:r>
              <a:rPr lang="ru-RU" sz="2200" i="1" dirty="0" smtClean="0"/>
              <a:t>6. Контроль </a:t>
            </a:r>
            <a:r>
              <a:rPr lang="ru-RU" sz="2200" i="1" dirty="0" smtClean="0"/>
              <a:t>усвоения, обсуждение допущенных ошибок и их коррекция.</a:t>
            </a:r>
          </a:p>
          <a:p>
            <a:pPr>
              <a:buNone/>
            </a:pPr>
            <a:r>
              <a:rPr lang="ru-RU" sz="2200" i="1" dirty="0" smtClean="0"/>
              <a:t>7 </a:t>
            </a:r>
            <a:r>
              <a:rPr lang="ru-RU" sz="2200" i="1" dirty="0" smtClean="0"/>
              <a:t>Рефлексия (подведение итогов занятия</a:t>
            </a:r>
            <a:r>
              <a:rPr lang="ru-RU" sz="2200" i="1" dirty="0" smtClean="0"/>
              <a:t>). </a:t>
            </a:r>
            <a:r>
              <a:rPr lang="ru-RU" sz="2000" i="1" dirty="0" smtClean="0"/>
              <a:t>Анализ </a:t>
            </a:r>
            <a:r>
              <a:rPr lang="ru-RU" sz="2000" i="1" dirty="0" smtClean="0"/>
              <a:t>и содержание итогов работы, формирование выводов по изученному материалу</a:t>
            </a:r>
            <a:endParaRPr lang="ru-RU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5. Структура урока контроля знаний и </a:t>
            </a:r>
            <a:r>
              <a:rPr lang="ru-RU" sz="3600" b="1" dirty="0" smtClean="0"/>
              <a:t>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1. </a:t>
            </a:r>
            <a:r>
              <a:rPr lang="ru-RU" i="1" dirty="0" smtClean="0"/>
              <a:t>Организационный этап.</a:t>
            </a:r>
          </a:p>
          <a:p>
            <a:pPr>
              <a:buNone/>
            </a:pPr>
            <a:r>
              <a:rPr lang="ru-RU" i="1" dirty="0" smtClean="0"/>
              <a:t>2. </a:t>
            </a:r>
            <a:r>
              <a:rPr lang="ru-RU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i="1" dirty="0" smtClean="0"/>
              <a:t>3. Выявление </a:t>
            </a:r>
            <a:r>
              <a:rPr lang="ru-RU" i="1" dirty="0" smtClean="0"/>
              <a:t>знаний, умений и навыков, проверка уровня </a:t>
            </a:r>
            <a:r>
              <a:rPr lang="ru-RU" i="1" dirty="0" err="1" smtClean="0"/>
              <a:t>сформированности</a:t>
            </a:r>
            <a:r>
              <a:rPr lang="ru-RU" i="1" dirty="0" smtClean="0"/>
              <a:t> у учащихся </a:t>
            </a:r>
            <a:r>
              <a:rPr lang="ru-RU" i="1" dirty="0" err="1" smtClean="0"/>
              <a:t>общеучебных</a:t>
            </a:r>
            <a:r>
              <a:rPr lang="ru-RU" i="1" dirty="0" smtClean="0"/>
              <a:t> умений. </a:t>
            </a:r>
            <a:r>
              <a:rPr lang="ru-RU" sz="2600" i="1" dirty="0" smtClean="0"/>
              <a:t>(Задания по объему или степени трудности должны соответствовать программе и быть посильными для каждого ученика</a:t>
            </a:r>
            <a:r>
              <a:rPr lang="ru-RU" sz="2600" i="1" dirty="0" smtClean="0"/>
              <a:t>)</a:t>
            </a:r>
            <a:r>
              <a:rPr lang="ru-RU" i="1" dirty="0" smtClean="0"/>
              <a:t>. </a:t>
            </a:r>
            <a:r>
              <a:rPr lang="ru-RU" sz="2400" i="1" dirty="0" smtClean="0"/>
              <a:t>Уроки </a:t>
            </a:r>
            <a:r>
              <a:rPr lang="ru-RU" sz="2400" i="1" dirty="0" smtClean="0"/>
              <a:t>контроля могут быть уроками письменного контроля, уроками сочетания устного и письменного контроля. В зависимости от вида контроля формируется его окончательная структура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4. </a:t>
            </a:r>
            <a:r>
              <a:rPr lang="ru-RU" i="1" dirty="0" smtClean="0"/>
              <a:t>Рефлексия </a:t>
            </a:r>
            <a:r>
              <a:rPr lang="ru-RU" sz="2400" i="1" dirty="0" smtClean="0"/>
              <a:t>(подведение итогов занятия)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6. Структура урока коррекции знаний, умений и навыков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1. </a:t>
            </a:r>
            <a:r>
              <a:rPr lang="ru-RU" i="1" dirty="0" smtClean="0"/>
              <a:t>Организационный этап.</a:t>
            </a:r>
          </a:p>
          <a:p>
            <a:pPr>
              <a:buNone/>
            </a:pPr>
            <a:r>
              <a:rPr lang="ru-RU" i="1" dirty="0" smtClean="0"/>
              <a:t>2. </a:t>
            </a:r>
            <a:r>
              <a:rPr lang="ru-RU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i="1" dirty="0" smtClean="0"/>
              <a:t>3. </a:t>
            </a:r>
            <a:r>
              <a:rPr lang="ru-RU" i="1" dirty="0" smtClean="0"/>
              <a:t>Итоги диагностики (контроля) знаний, умений и навыков. Определение типичных ошибок и пробелов в знаниях и умениях, путей их устранения и совершенствования знаний и умений.</a:t>
            </a:r>
          </a:p>
          <a:p>
            <a:r>
              <a:rPr lang="ru-RU" i="1" dirty="0" smtClean="0"/>
              <a:t>В зависимости от результатов диагностики учитель планирует коллективные, групповые и индивидуальные способы обучения.</a:t>
            </a:r>
          </a:p>
          <a:p>
            <a:pPr>
              <a:buNone/>
            </a:pPr>
            <a:r>
              <a:rPr lang="ru-RU" i="1" dirty="0" smtClean="0"/>
              <a:t>4. </a:t>
            </a:r>
            <a:r>
              <a:rPr lang="ru-RU" i="1" dirty="0" smtClean="0"/>
              <a:t>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i="1" dirty="0" smtClean="0"/>
              <a:t>5. </a:t>
            </a:r>
            <a:r>
              <a:rPr lang="ru-RU" i="1" dirty="0" smtClean="0"/>
              <a:t>Рефлексия </a:t>
            </a:r>
            <a:r>
              <a:rPr lang="ru-RU" sz="2600" i="1" dirty="0" smtClean="0"/>
              <a:t>(подведение итогов занятия)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7. Структура комбинированного урока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1. </a:t>
            </a:r>
            <a:r>
              <a:rPr lang="ru-RU" i="1" dirty="0" smtClean="0"/>
              <a:t>Организационный этап.</a:t>
            </a:r>
          </a:p>
          <a:p>
            <a:pPr>
              <a:buNone/>
            </a:pPr>
            <a:r>
              <a:rPr lang="ru-RU" i="1" dirty="0" smtClean="0"/>
              <a:t>2. </a:t>
            </a:r>
            <a:r>
              <a:rPr lang="ru-RU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i="1" dirty="0" smtClean="0"/>
              <a:t>3. </a:t>
            </a:r>
            <a:r>
              <a:rPr lang="ru-RU" i="1" dirty="0" smtClean="0"/>
              <a:t>Актуализация знаний.</a:t>
            </a:r>
          </a:p>
          <a:p>
            <a:pPr>
              <a:buNone/>
            </a:pPr>
            <a:r>
              <a:rPr lang="ru-RU" i="1" dirty="0" smtClean="0"/>
              <a:t>4. </a:t>
            </a:r>
            <a:r>
              <a:rPr lang="ru-RU" i="1" dirty="0" smtClean="0"/>
              <a:t>Первичное усвоение новых знаний.</a:t>
            </a:r>
          </a:p>
          <a:p>
            <a:pPr>
              <a:buNone/>
            </a:pPr>
            <a:r>
              <a:rPr lang="ru-RU" i="1" dirty="0" smtClean="0"/>
              <a:t>5. </a:t>
            </a:r>
            <a:r>
              <a:rPr lang="ru-RU" i="1" dirty="0" smtClean="0"/>
              <a:t>Первичная проверка понимания</a:t>
            </a:r>
          </a:p>
          <a:p>
            <a:pPr>
              <a:buNone/>
            </a:pPr>
            <a:r>
              <a:rPr lang="ru-RU" i="1" dirty="0" smtClean="0"/>
              <a:t>6. </a:t>
            </a:r>
            <a:r>
              <a:rPr lang="ru-RU" i="1" dirty="0" smtClean="0"/>
              <a:t>Первичное закрепление</a:t>
            </a:r>
          </a:p>
          <a:p>
            <a:pPr>
              <a:buNone/>
            </a:pPr>
            <a:r>
              <a:rPr lang="ru-RU" i="1" dirty="0" smtClean="0"/>
              <a:t>7. </a:t>
            </a:r>
            <a:r>
              <a:rPr lang="ru-RU" i="1" dirty="0" smtClean="0"/>
              <a:t>Контроль усвоения, обсуждение допущенных ошибок и их коррекция.</a:t>
            </a:r>
          </a:p>
          <a:p>
            <a:pPr>
              <a:buNone/>
            </a:pPr>
            <a:r>
              <a:rPr lang="ru-RU" i="1" dirty="0" smtClean="0"/>
              <a:t>8. </a:t>
            </a:r>
            <a:r>
              <a:rPr lang="ru-RU" i="1" dirty="0" smtClean="0"/>
              <a:t>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i="1" dirty="0" smtClean="0"/>
              <a:t>9. </a:t>
            </a:r>
            <a:r>
              <a:rPr lang="ru-RU" i="1" dirty="0" smtClean="0"/>
              <a:t>Рефлексия </a:t>
            </a:r>
            <a:r>
              <a:rPr lang="ru-RU" sz="2600" i="1" dirty="0" smtClean="0"/>
              <a:t>(подведение итогов занятия)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Классификация уроков </a:t>
            </a:r>
            <a:r>
              <a:rPr lang="ru-RU" sz="4000" b="1" dirty="0" err="1" smtClean="0"/>
              <a:t>деятельностной</a:t>
            </a:r>
            <a:r>
              <a:rPr lang="ru-RU" sz="4000" b="1" dirty="0" smtClean="0"/>
              <a:t> направленности по </a:t>
            </a:r>
            <a:r>
              <a:rPr lang="ru-RU" sz="4000" b="1" dirty="0" err="1" smtClean="0"/>
              <a:t>целеполаганию</a:t>
            </a:r>
            <a:r>
              <a:rPr lang="ru-RU" sz="4000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/>
              <a:t>уроки </a:t>
            </a:r>
            <a:r>
              <a:rPr lang="ru-RU" i="1" dirty="0" smtClean="0"/>
              <a:t>«открытия» нового знания;</a:t>
            </a:r>
          </a:p>
          <a:p>
            <a:pPr lvl="0"/>
            <a:r>
              <a:rPr lang="ru-RU" i="1" dirty="0" smtClean="0"/>
              <a:t>уроки рефлексии;</a:t>
            </a:r>
          </a:p>
          <a:p>
            <a:pPr lvl="0"/>
            <a:r>
              <a:rPr lang="ru-RU" i="1" dirty="0" smtClean="0"/>
              <a:t>уроки общеметодологической направленности;</a:t>
            </a:r>
          </a:p>
          <a:p>
            <a:pPr lvl="0"/>
            <a:r>
              <a:rPr lang="ru-RU" i="1" dirty="0" smtClean="0"/>
              <a:t>уроки развивающего контроля.</a:t>
            </a:r>
            <a:r>
              <a:rPr lang="ru-RU" b="1" u="sng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1. Урок </a:t>
            </a:r>
            <a:r>
              <a:rPr lang="ru-RU" sz="3600" b="1" dirty="0" smtClean="0"/>
              <a:t>«открытия» нового знания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i="1" dirty="0" err="1" smtClean="0"/>
              <a:t>Деятелъностная</a:t>
            </a:r>
            <a:r>
              <a:rPr lang="ru-RU" sz="2400" i="1" dirty="0" smtClean="0"/>
              <a:t> </a:t>
            </a:r>
            <a:r>
              <a:rPr lang="ru-RU" sz="2400" i="1" dirty="0" smtClean="0"/>
              <a:t>цель: </a:t>
            </a:r>
            <a:r>
              <a:rPr lang="ru-RU" sz="2400" dirty="0" smtClean="0"/>
              <a:t>формирование у учащихся умений реализации новых способов действия.</a:t>
            </a:r>
          </a:p>
          <a:p>
            <a:pPr>
              <a:buNone/>
            </a:pPr>
            <a:r>
              <a:rPr lang="ru-RU" sz="2400" i="1" dirty="0" smtClean="0"/>
              <a:t>Содержательная цель: </a:t>
            </a:r>
            <a:r>
              <a:rPr lang="ru-RU" sz="2400" dirty="0" smtClean="0"/>
              <a:t>расширение понятийной базы за счет включения в нее новых элементов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i="1" dirty="0" smtClean="0"/>
              <a:t>Структура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200" dirty="0" smtClean="0"/>
              <a:t>1 этап </a:t>
            </a:r>
            <a:r>
              <a:rPr lang="ru-RU" sz="2200" b="1" i="1" dirty="0" smtClean="0"/>
              <a:t>мотивации (</a:t>
            </a:r>
            <a:r>
              <a:rPr lang="ru-RU" sz="2200" b="1" i="1" dirty="0" smtClean="0"/>
              <a:t>самоопределения) к учебной деятельности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2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актуализации </a:t>
            </a:r>
            <a:r>
              <a:rPr lang="ru-RU" sz="2200" b="1" i="1" dirty="0" smtClean="0"/>
              <a:t>и пробного учебного действия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3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выявления места и причины затруднения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4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построения проекта выхода из затруднения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5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реализации построенного проекта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6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первичного закрепления с проговариванием во внешней речи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7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самостоятельной работы с самопроверкой по эталону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8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включения в систему знаний и повторения</a:t>
            </a:r>
            <a:r>
              <a:rPr lang="ru-RU" sz="2200" dirty="0" smtClean="0"/>
              <a:t>; </a:t>
            </a:r>
          </a:p>
          <a:p>
            <a:pPr>
              <a:buNone/>
            </a:pPr>
            <a:r>
              <a:rPr lang="ru-RU" sz="2200" dirty="0" smtClean="0"/>
              <a:t>9 </a:t>
            </a:r>
            <a:r>
              <a:rPr lang="ru-RU" sz="2200" dirty="0" smtClean="0"/>
              <a:t>этап </a:t>
            </a:r>
            <a:r>
              <a:rPr lang="ru-RU" sz="2200" b="1" i="1" dirty="0" smtClean="0"/>
              <a:t>рефлексии учебной деятельности на уроке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4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2. Урок </a:t>
            </a:r>
            <a:r>
              <a:rPr lang="ru-RU" sz="3600" b="1" dirty="0" smtClean="0"/>
              <a:t>рефлексии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err="1" smtClean="0"/>
              <a:t>Деятелъностная</a:t>
            </a:r>
            <a:r>
              <a:rPr lang="ru-RU" sz="2000" i="1" dirty="0" smtClean="0"/>
              <a:t> </a:t>
            </a:r>
            <a:r>
              <a:rPr lang="ru-RU" sz="2000" i="1" dirty="0" smtClean="0"/>
              <a:t>цель: </a:t>
            </a:r>
            <a:r>
              <a:rPr lang="ru-RU" sz="2000" dirty="0" smtClean="0"/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</a:p>
          <a:p>
            <a:pPr>
              <a:buNone/>
            </a:pPr>
            <a:r>
              <a:rPr lang="ru-RU" sz="2000" i="1" dirty="0" smtClean="0"/>
              <a:t>Содержательная цель: </a:t>
            </a:r>
            <a:r>
              <a:rPr lang="ru-RU" sz="2000" dirty="0" smtClean="0"/>
              <a:t>закрепление и при необходимости коррекция изученных способов действий - понятий, алгоритмов и т.д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i="1" dirty="0" smtClean="0"/>
              <a:t>Структура:</a:t>
            </a:r>
          </a:p>
          <a:p>
            <a:pPr>
              <a:buNone/>
            </a:pPr>
            <a:r>
              <a:rPr lang="ru-RU" sz="2000" dirty="0" smtClean="0"/>
              <a:t>1 этап </a:t>
            </a:r>
            <a:r>
              <a:rPr lang="ru-RU" sz="2000" b="1" i="1" dirty="0" smtClean="0"/>
              <a:t>мотивации (самоопределения) к коррекционной деятельности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2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актуализации и пробного учебного действия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3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локализации </a:t>
            </a:r>
            <a:r>
              <a:rPr lang="ru-RU" sz="2000" b="1" i="1" dirty="0" err="1" smtClean="0"/>
              <a:t>индивидульных</a:t>
            </a:r>
            <a:r>
              <a:rPr lang="ru-RU" sz="2000" b="1" i="1" dirty="0" smtClean="0"/>
              <a:t> затруднений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4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построения проекта коррекции выявленных затруднений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5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реализации построенного проекта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6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обобщения затруднений во внешней речи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7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самостоятельной работы с самопроверкой по эталону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8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включения в систему знаний и повторения</a:t>
            </a:r>
            <a:r>
              <a:rPr lang="ru-RU" sz="2000" dirty="0" smtClean="0"/>
              <a:t>; </a:t>
            </a:r>
          </a:p>
          <a:p>
            <a:pPr>
              <a:buNone/>
            </a:pPr>
            <a:r>
              <a:rPr lang="ru-RU" sz="2000" dirty="0" smtClean="0"/>
              <a:t>9 </a:t>
            </a:r>
            <a:r>
              <a:rPr lang="ru-RU" sz="2000" dirty="0" smtClean="0"/>
              <a:t>этап </a:t>
            </a:r>
            <a:r>
              <a:rPr lang="ru-RU" sz="2000" b="1" i="1" dirty="0" smtClean="0"/>
              <a:t>рефлексии учебной деятельности на уроке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i="1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3. Урок </a:t>
            </a:r>
            <a:r>
              <a:rPr lang="ru-RU" sz="4000" b="1" dirty="0" smtClean="0"/>
              <a:t>общеметодологической направленности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i="1" dirty="0" err="1" smtClean="0"/>
              <a:t>Деятелъностная</a:t>
            </a:r>
            <a:r>
              <a:rPr lang="ru-RU" sz="2200" i="1" dirty="0" smtClean="0"/>
              <a:t> </a:t>
            </a:r>
            <a:r>
              <a:rPr lang="ru-RU" sz="2200" i="1" dirty="0" smtClean="0"/>
              <a:t>цель: </a:t>
            </a:r>
            <a:r>
              <a:rPr lang="ru-RU" sz="2200" dirty="0" smtClean="0"/>
              <a:t>формирование у учащихся </a:t>
            </a:r>
            <a:r>
              <a:rPr lang="ru-RU" sz="2200" dirty="0" err="1" smtClean="0"/>
              <a:t>деятель-ностных</a:t>
            </a:r>
            <a:r>
              <a:rPr lang="ru-RU" sz="2200" dirty="0" smtClean="0"/>
              <a:t> способностей и способностей к структурированию и систематизации изучаемого предметного содержания.</a:t>
            </a:r>
          </a:p>
          <a:p>
            <a:pPr>
              <a:buNone/>
            </a:pPr>
            <a:r>
              <a:rPr lang="ru-RU" sz="2200" i="1" dirty="0" smtClean="0"/>
              <a:t>Содержательная </a:t>
            </a:r>
            <a:r>
              <a:rPr lang="ru-RU" sz="2200" i="1" dirty="0" smtClean="0"/>
              <a:t>цель: </a:t>
            </a:r>
            <a:r>
              <a:rPr lang="ru-RU" sz="2200" dirty="0" smtClean="0"/>
              <a:t>построение обобщенных </a:t>
            </a:r>
            <a:r>
              <a:rPr lang="ru-RU" sz="2200" dirty="0" err="1" smtClean="0"/>
              <a:t>деятель-ностных</a:t>
            </a:r>
            <a:r>
              <a:rPr lang="ru-RU" sz="2200" dirty="0" smtClean="0"/>
              <a:t> норм и выявление теоретических основ развития содержательно-методических линий курсов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i="1" dirty="0" smtClean="0"/>
              <a:t>Структура:</a:t>
            </a:r>
          </a:p>
          <a:p>
            <a:pPr>
              <a:buNone/>
            </a:pPr>
            <a:r>
              <a:rPr lang="ru-RU" sz="2000" dirty="0" smtClean="0"/>
              <a:t>Эти уроки являются </a:t>
            </a:r>
            <a:r>
              <a:rPr lang="ru-RU" sz="2000" dirty="0" err="1" smtClean="0"/>
              <a:t>надпредметными</a:t>
            </a:r>
            <a:r>
              <a:rPr lang="ru-RU" sz="2000" dirty="0" smtClean="0"/>
              <a:t> </a:t>
            </a:r>
            <a:r>
              <a:rPr lang="ru-RU" sz="2000" dirty="0" smtClean="0"/>
              <a:t>и проводятся вне рамок какого-либо предмета на классных часах, внеклассных мероприятиях или других специально отведенных для этого уроках в соответствии со структурой технологии </a:t>
            </a:r>
            <a:r>
              <a:rPr lang="ru-RU" sz="2000" dirty="0" err="1" smtClean="0"/>
              <a:t>деятельностного</a:t>
            </a:r>
            <a:r>
              <a:rPr lang="ru-RU" sz="2000" dirty="0" smtClean="0"/>
              <a:t> метода.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4. Урок </a:t>
            </a:r>
            <a:r>
              <a:rPr lang="ru-RU" sz="3600" b="1" dirty="0" smtClean="0"/>
              <a:t>развивающего контроля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i="1" dirty="0" err="1" smtClean="0"/>
              <a:t>Деятелъностная</a:t>
            </a:r>
            <a:r>
              <a:rPr lang="ru-RU" sz="2600" i="1" dirty="0" smtClean="0"/>
              <a:t> </a:t>
            </a:r>
            <a:r>
              <a:rPr lang="ru-RU" sz="2600" i="1" dirty="0" smtClean="0"/>
              <a:t>цель: </a:t>
            </a:r>
            <a:r>
              <a:rPr lang="ru-RU" sz="2600" dirty="0" smtClean="0"/>
              <a:t>формирование у учащихся способностей к осуществлению контрольной функции.</a:t>
            </a:r>
          </a:p>
          <a:p>
            <a:pPr>
              <a:buNone/>
            </a:pPr>
            <a:r>
              <a:rPr lang="ru-RU" sz="2600" i="1" dirty="0" smtClean="0"/>
              <a:t>Содержательная цель: </a:t>
            </a:r>
            <a:r>
              <a:rPr lang="ru-RU" sz="2600" dirty="0" smtClean="0"/>
              <a:t>контроль и самоконтроль изученных понятий и алгоритмов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sz="2600" dirty="0" smtClean="0"/>
              <a:t>Структура:</a:t>
            </a:r>
          </a:p>
          <a:p>
            <a:pPr>
              <a:buNone/>
            </a:pPr>
            <a:r>
              <a:rPr lang="ru-RU" sz="2400" dirty="0" smtClean="0"/>
              <a:t>1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мотивации (самоопределения) к контрольно-коррекционной деятельности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2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актуализации и пробного учебного действия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3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локализации </a:t>
            </a:r>
            <a:r>
              <a:rPr lang="ru-RU" sz="2400" b="1" i="1" dirty="0" err="1" smtClean="0"/>
              <a:t>индивидульных</a:t>
            </a:r>
            <a:r>
              <a:rPr lang="ru-RU" sz="2400" b="1" i="1" dirty="0" smtClean="0"/>
              <a:t> затруднений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4 этап </a:t>
            </a:r>
            <a:r>
              <a:rPr lang="ru-RU" sz="2400" b="1" i="1" dirty="0" smtClean="0"/>
              <a:t>построения проекта коррекции выявленных затруднений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5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реализации построенного проекта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6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обобщения затруднений во внешней речи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7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самостоятельной работы с самопроверкой по эталону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8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решения заданий творческого уровня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9 </a:t>
            </a:r>
            <a:r>
              <a:rPr lang="ru-RU" sz="2400" dirty="0" smtClean="0"/>
              <a:t>этап </a:t>
            </a:r>
            <a:r>
              <a:rPr lang="ru-RU" sz="2400" b="1" i="1" dirty="0" smtClean="0"/>
              <a:t>рефлексии контрольно-коррекционной деятельности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358246" cy="45259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Учитывать индивидуально-типологические  подходы в организации образовательного процесса с целью развития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творческого потенциала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ученика.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marL="571500" indent="-57150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Учитывать классификации типов уроков при оформлении рабочих программ.</a:t>
            </a:r>
          </a:p>
          <a:p>
            <a:pPr marL="571500" indent="-57150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Учителям-предметникам, поставившим одну или две «4», «3», «2», заполнить дневники индивидуальной работы с обучающимися. Сдать план-график зам.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иректора по УВР Макаровой Т. В. до 15.11.13.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Индивидуально-типологические 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подходы на уроках как развитие творческого потенциала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ученика.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marL="571500" indent="-571500">
              <a:buAutoNum type="romanUcPeriod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успеваемости за 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четверть 2013-2014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года.</a:t>
            </a:r>
          </a:p>
          <a:p>
            <a:pPr marL="571500" indent="-571500">
              <a:buAutoNum type="romanUcPeriod"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Разное.</a:t>
            </a:r>
          </a:p>
          <a:p>
            <a:pPr marL="571500" indent="-571500">
              <a:buAutoNum type="romanUcPeriod"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28146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Индивидуально-типологические  подходы на уроках как развитие творческого потенциала ученика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429132"/>
            <a:ext cx="4557722" cy="1752600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Зам.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иректора по УВР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Синица М. В.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8-tub-ru.yandex.net/i?id=110571380-0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785926"/>
            <a:ext cx="2162190" cy="2820248"/>
          </a:xfrm>
          <a:prstGeom prst="rect">
            <a:avLst/>
          </a:prstGeom>
          <a:noFill/>
        </p:spPr>
      </p:pic>
      <p:sp>
        <p:nvSpPr>
          <p:cNvPr id="14" name="Скругленный прямоугольник 13"/>
          <p:cNvSpPr/>
          <p:nvPr/>
        </p:nvSpPr>
        <p:spPr>
          <a:xfrm>
            <a:off x="428596" y="2071678"/>
            <a:ext cx="3214710" cy="18573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Как </a:t>
            </a:r>
            <a:r>
              <a:rPr lang="ru-RU" sz="2000" dirty="0" smtClean="0"/>
              <a:t>сохранить и укрепить</a:t>
            </a:r>
            <a:r>
              <a:rPr lang="ru-RU" sz="2000" b="1" dirty="0" smtClean="0"/>
              <a:t> здоровье </a:t>
            </a:r>
            <a:r>
              <a:rPr lang="ru-RU" sz="2000" dirty="0" smtClean="0"/>
              <a:t>ребенка при организации его учебной </a:t>
            </a:r>
            <a:r>
              <a:rPr lang="ru-RU" sz="2000" dirty="0" smtClean="0"/>
              <a:t>деятельности?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43570" y="2071678"/>
            <a:ext cx="3286148" cy="18573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Каким </a:t>
            </a:r>
            <a:r>
              <a:rPr lang="ru-RU" dirty="0" smtClean="0"/>
              <a:t>образом обеспечить не механическое усвоение суммы знаний, а, прежде всего, приобретение каждым учеником </a:t>
            </a:r>
            <a:r>
              <a:rPr lang="ru-RU" b="1" dirty="0" smtClean="0"/>
              <a:t>социального </a:t>
            </a:r>
            <a:r>
              <a:rPr lang="ru-RU" b="1" dirty="0" smtClean="0"/>
              <a:t>опыта?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488" y="214290"/>
            <a:ext cx="3571900" cy="157163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Как </a:t>
            </a:r>
            <a:r>
              <a:rPr lang="ru-RU" sz="2400" dirty="0" smtClean="0"/>
              <a:t>обеспечить </a:t>
            </a:r>
            <a:r>
              <a:rPr lang="ru-RU" sz="2400" b="1" dirty="0" smtClean="0"/>
              <a:t>успешность в обучении </a:t>
            </a:r>
            <a:r>
              <a:rPr lang="ru-RU" sz="2400" dirty="0" smtClean="0"/>
              <a:t>каждого </a:t>
            </a:r>
            <a:r>
              <a:rPr lang="ru-RU" sz="2400" dirty="0" smtClean="0"/>
              <a:t>учащегося?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85918" y="4643446"/>
            <a:ext cx="5500726" cy="1785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Как работать на уроке со всем классом и одновременно с каждым учащимся?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Типы уроков по ФГОС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по основной дидактической цели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i="1" dirty="0" smtClean="0"/>
              <a:t>Урок усвоения новых знаний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Урок комплексного применения знаний и умений (урок закрепления)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Урок актуализации знаний и умений (урок повторения)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Урок систематизации и обобщения знаний и умений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Урок контроля знаний и умений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/>
              <a:t>Урок коррекции знаний, умений и навыков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/>
              <a:t>Комбинированный урок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500174"/>
            <a:ext cx="4041775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по </a:t>
            </a:r>
            <a:r>
              <a:rPr lang="ru-RU" dirty="0" err="1" smtClean="0"/>
              <a:t>целеполаганию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i="1" dirty="0" smtClean="0"/>
              <a:t>1. Уроки </a:t>
            </a:r>
            <a:r>
              <a:rPr lang="ru-RU" i="1" dirty="0" smtClean="0"/>
              <a:t>«открытия» нового знания;</a:t>
            </a:r>
          </a:p>
          <a:p>
            <a:pPr lvl="0">
              <a:buNone/>
            </a:pPr>
            <a:r>
              <a:rPr lang="ru-RU" i="1" dirty="0" smtClean="0"/>
              <a:t>2. Уроки </a:t>
            </a:r>
            <a:r>
              <a:rPr lang="ru-RU" i="1" dirty="0" smtClean="0"/>
              <a:t>рефлексии;</a:t>
            </a:r>
          </a:p>
          <a:p>
            <a:pPr lvl="0">
              <a:buNone/>
            </a:pPr>
            <a:r>
              <a:rPr lang="ru-RU" i="1" dirty="0" smtClean="0"/>
              <a:t>3. Уроки </a:t>
            </a:r>
            <a:r>
              <a:rPr lang="ru-RU" i="1" dirty="0" smtClean="0"/>
              <a:t>общеметодологической направленности;</a:t>
            </a:r>
          </a:p>
          <a:p>
            <a:pPr lvl="0">
              <a:buNone/>
            </a:pPr>
            <a:r>
              <a:rPr lang="ru-RU" i="1" dirty="0" smtClean="0"/>
              <a:t>4. Уроки </a:t>
            </a:r>
            <a:r>
              <a:rPr lang="ru-RU" i="1" dirty="0" smtClean="0"/>
              <a:t>развивающего 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5716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>Классификация уроков </a:t>
            </a:r>
            <a:r>
              <a:rPr lang="ru-RU" sz="4000" b="1" dirty="0" err="1" smtClean="0"/>
              <a:t>деятельностной</a:t>
            </a:r>
            <a:r>
              <a:rPr lang="ru-RU" sz="4000" b="1" dirty="0" smtClean="0"/>
              <a:t> направленности по основной дидактической </a:t>
            </a:r>
            <a:r>
              <a:rPr lang="ru-RU" sz="4000" b="1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endParaRPr lang="ru-RU" sz="2600" i="1" dirty="0" smtClean="0"/>
          </a:p>
          <a:p>
            <a:pPr marL="514350" indent="-514350">
              <a:buAutoNum type="arabicPeriod"/>
            </a:pPr>
            <a:r>
              <a:rPr lang="ru-RU" sz="2600" i="1" dirty="0" smtClean="0"/>
              <a:t>Урок </a:t>
            </a:r>
            <a:r>
              <a:rPr lang="ru-RU" sz="2600" i="1" dirty="0" smtClean="0"/>
              <a:t>усвоения новых </a:t>
            </a:r>
            <a:r>
              <a:rPr lang="ru-RU" sz="2600" i="1" dirty="0" smtClean="0"/>
              <a:t>знаний</a:t>
            </a:r>
          </a:p>
          <a:p>
            <a:pPr marL="514350" indent="-514350">
              <a:buAutoNum type="arabicPeriod"/>
            </a:pPr>
            <a:r>
              <a:rPr lang="ru-RU" sz="2600" i="1" dirty="0" smtClean="0"/>
              <a:t>У</a:t>
            </a:r>
            <a:r>
              <a:rPr lang="ru-RU" sz="2600" i="1" dirty="0" smtClean="0"/>
              <a:t>рок </a:t>
            </a:r>
            <a:r>
              <a:rPr lang="ru-RU" sz="2600" i="1" dirty="0" smtClean="0"/>
              <a:t>комплексного применения знаний и умений (урок закрепления</a:t>
            </a:r>
            <a:r>
              <a:rPr lang="ru-RU" sz="2600" i="1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2600" i="1" dirty="0" smtClean="0"/>
              <a:t>У</a:t>
            </a:r>
            <a:r>
              <a:rPr lang="ru-RU" sz="2600" i="1" dirty="0" smtClean="0"/>
              <a:t>рок </a:t>
            </a:r>
            <a:r>
              <a:rPr lang="ru-RU" sz="2600" i="1" dirty="0" smtClean="0"/>
              <a:t>актуализации знаний и умений (урок повторения</a:t>
            </a:r>
            <a:r>
              <a:rPr lang="ru-RU" sz="2600" i="1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2600" i="1" dirty="0" smtClean="0"/>
              <a:t>У</a:t>
            </a:r>
            <a:r>
              <a:rPr lang="ru-RU" sz="2600" i="1" dirty="0" smtClean="0"/>
              <a:t>рок </a:t>
            </a:r>
            <a:r>
              <a:rPr lang="ru-RU" sz="2600" i="1" dirty="0" smtClean="0"/>
              <a:t>систематизации и обобщения знаний и </a:t>
            </a:r>
            <a:r>
              <a:rPr lang="ru-RU" sz="2600" i="1" dirty="0" smtClean="0"/>
              <a:t>умений</a:t>
            </a:r>
          </a:p>
          <a:p>
            <a:pPr marL="514350" indent="-514350">
              <a:buAutoNum type="arabicPeriod"/>
            </a:pPr>
            <a:r>
              <a:rPr lang="ru-RU" sz="2600" i="1" dirty="0" smtClean="0"/>
              <a:t>У</a:t>
            </a:r>
            <a:r>
              <a:rPr lang="ru-RU" sz="2600" i="1" dirty="0" smtClean="0"/>
              <a:t>рок </a:t>
            </a:r>
            <a:r>
              <a:rPr lang="ru-RU" sz="2600" i="1" dirty="0" smtClean="0"/>
              <a:t>контроля знаний и </a:t>
            </a:r>
            <a:r>
              <a:rPr lang="ru-RU" sz="2600" i="1" dirty="0" smtClean="0"/>
              <a:t>умений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600" i="1" dirty="0" smtClean="0"/>
              <a:t>У</a:t>
            </a:r>
            <a:r>
              <a:rPr lang="ru-RU" sz="2600" i="1" dirty="0" smtClean="0"/>
              <a:t>рок </a:t>
            </a:r>
            <a:r>
              <a:rPr lang="ru-RU" sz="2600" i="1" dirty="0" smtClean="0"/>
              <a:t>коррекции знаний, умений и </a:t>
            </a:r>
            <a:r>
              <a:rPr lang="ru-RU" sz="2600" i="1" dirty="0" smtClean="0"/>
              <a:t>навыков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600" i="1" dirty="0" smtClean="0"/>
              <a:t>Комбинированный </a:t>
            </a:r>
            <a:r>
              <a:rPr lang="ru-RU" sz="2600" i="1" dirty="0" smtClean="0"/>
              <a:t>урок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1. Структура </a:t>
            </a:r>
            <a:r>
              <a:rPr lang="ru-RU" sz="3600" b="1" dirty="0" smtClean="0"/>
              <a:t>урока усвоения новых знаний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i="1" dirty="0" smtClean="0"/>
              <a:t>1. </a:t>
            </a:r>
            <a:r>
              <a:rPr lang="ru-RU" sz="2800" i="1" dirty="0" smtClean="0"/>
              <a:t>Организационный этап.</a:t>
            </a:r>
          </a:p>
          <a:p>
            <a:pPr>
              <a:buNone/>
            </a:pPr>
            <a:r>
              <a:rPr lang="ru-RU" sz="2800" i="1" dirty="0" smtClean="0"/>
              <a:t>2. </a:t>
            </a:r>
            <a:r>
              <a:rPr lang="ru-RU" sz="2800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sz="2800" i="1" dirty="0" smtClean="0"/>
              <a:t>3. </a:t>
            </a:r>
            <a:r>
              <a:rPr lang="ru-RU" sz="2800" i="1" dirty="0" smtClean="0"/>
              <a:t>Актуализация знаний.</a:t>
            </a:r>
          </a:p>
          <a:p>
            <a:pPr>
              <a:buNone/>
            </a:pPr>
            <a:r>
              <a:rPr lang="ru-RU" sz="2800" i="1" dirty="0" smtClean="0"/>
              <a:t>4. </a:t>
            </a:r>
            <a:r>
              <a:rPr lang="ru-RU" sz="2800" i="1" dirty="0" smtClean="0"/>
              <a:t>Первичное усвоение новых знаний.</a:t>
            </a:r>
          </a:p>
          <a:p>
            <a:pPr>
              <a:buNone/>
            </a:pPr>
            <a:r>
              <a:rPr lang="ru-RU" sz="2800" i="1" dirty="0" smtClean="0"/>
              <a:t>5. </a:t>
            </a:r>
            <a:r>
              <a:rPr lang="ru-RU" sz="2800" i="1" dirty="0" smtClean="0"/>
              <a:t>Первичная проверка понимания</a:t>
            </a:r>
          </a:p>
          <a:p>
            <a:pPr>
              <a:buNone/>
            </a:pPr>
            <a:r>
              <a:rPr lang="ru-RU" sz="2800" i="1" dirty="0" smtClean="0"/>
              <a:t>6. </a:t>
            </a:r>
            <a:r>
              <a:rPr lang="ru-RU" sz="2800" i="1" dirty="0" smtClean="0"/>
              <a:t>Первичное закрепление.</a:t>
            </a:r>
          </a:p>
          <a:p>
            <a:pPr>
              <a:buNone/>
            </a:pPr>
            <a:r>
              <a:rPr lang="ru-RU" sz="2800" i="1" dirty="0" smtClean="0"/>
              <a:t>7. </a:t>
            </a:r>
            <a:r>
              <a:rPr lang="ru-RU" sz="2800" i="1" dirty="0" smtClean="0"/>
              <a:t>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sz="2800" i="1" dirty="0" smtClean="0"/>
              <a:t>8. </a:t>
            </a:r>
            <a:r>
              <a:rPr lang="ru-RU" sz="2800" i="1" dirty="0" smtClean="0"/>
              <a:t>Рефлексия (подведение итогов </a:t>
            </a:r>
            <a:r>
              <a:rPr lang="ru-RU" sz="2800" i="1" dirty="0" smtClean="0"/>
              <a:t>занятия)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287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2. </a:t>
            </a:r>
            <a:r>
              <a:rPr lang="ru-RU" sz="3600" b="1" dirty="0" smtClean="0"/>
              <a:t>Структура урока комплексного применения знаний и умений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400" b="1" dirty="0" smtClean="0"/>
              <a:t>(</a:t>
            </a:r>
            <a:r>
              <a:rPr lang="ru-RU" sz="2400" b="1" dirty="0" smtClean="0"/>
              <a:t>урок закрепления</a:t>
            </a:r>
            <a:r>
              <a:rPr lang="ru-RU" sz="2400" b="1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929718" cy="44831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/>
              <a:t>1. </a:t>
            </a:r>
            <a:r>
              <a:rPr lang="ru-RU" sz="2400" i="1" dirty="0" smtClean="0"/>
              <a:t>Организационный этап.</a:t>
            </a:r>
          </a:p>
          <a:p>
            <a:pPr>
              <a:buNone/>
            </a:pPr>
            <a:r>
              <a:rPr lang="ru-RU" sz="2400" i="1" dirty="0" smtClean="0"/>
              <a:t>2. </a:t>
            </a:r>
            <a:r>
              <a:rPr lang="ru-RU" sz="2400" i="1" dirty="0" smtClean="0"/>
              <a:t>Проверка домашнего задания, воспроизведение и коррекция опорных знаний учащихся. Актуализация знаний.</a:t>
            </a:r>
          </a:p>
          <a:p>
            <a:pPr>
              <a:buNone/>
            </a:pPr>
            <a:r>
              <a:rPr lang="ru-RU" sz="2400" i="1" dirty="0" smtClean="0"/>
              <a:t>3. </a:t>
            </a:r>
            <a:r>
              <a:rPr lang="ru-RU" sz="2400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sz="2400" i="1" dirty="0" smtClean="0"/>
              <a:t>4. </a:t>
            </a:r>
            <a:r>
              <a:rPr lang="ru-RU" sz="2400" i="1" dirty="0" smtClean="0"/>
              <a:t>Первичное </a:t>
            </a:r>
            <a:r>
              <a:rPr lang="ru-RU" sz="2400" i="1" dirty="0" smtClean="0"/>
              <a:t>закрепление: в </a:t>
            </a:r>
            <a:r>
              <a:rPr lang="ru-RU" sz="2400" i="1" dirty="0" smtClean="0"/>
              <a:t>знакомой ситуации </a:t>
            </a:r>
            <a:r>
              <a:rPr lang="ru-RU" sz="2000" i="1" dirty="0" smtClean="0"/>
              <a:t>(</a:t>
            </a:r>
            <a:r>
              <a:rPr lang="ru-RU" sz="2000" i="1" dirty="0" smtClean="0"/>
              <a:t>типовые)</a:t>
            </a:r>
            <a:r>
              <a:rPr lang="ru-RU" sz="2400" i="1" dirty="0" smtClean="0"/>
              <a:t>, в </a:t>
            </a:r>
            <a:r>
              <a:rPr lang="ru-RU" sz="2400" i="1" dirty="0" smtClean="0"/>
              <a:t>изменённой ситуации </a:t>
            </a:r>
            <a:r>
              <a:rPr lang="ru-RU" sz="2000" i="1" dirty="0" smtClean="0"/>
              <a:t>(конструктивные)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5. Творческое </a:t>
            </a:r>
            <a:r>
              <a:rPr lang="ru-RU" sz="2400" i="1" dirty="0" smtClean="0"/>
              <a:t>применение и добывание знаний в новой ситуации </a:t>
            </a:r>
            <a:r>
              <a:rPr lang="ru-RU" sz="2000" i="1" dirty="0" smtClean="0"/>
              <a:t>(проблемные задания)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6. </a:t>
            </a:r>
            <a:r>
              <a:rPr lang="ru-RU" sz="2400" i="1" dirty="0" smtClean="0"/>
              <a:t>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sz="2400" i="1" dirty="0" smtClean="0"/>
              <a:t>7. </a:t>
            </a:r>
            <a:r>
              <a:rPr lang="ru-RU" sz="2400" i="1" dirty="0" smtClean="0"/>
              <a:t>Рефлексия </a:t>
            </a:r>
            <a:r>
              <a:rPr lang="ru-RU" sz="2000" i="1" dirty="0" smtClean="0"/>
              <a:t>(подведение итогов занятия)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3. Структура урока актуализации знаний и умений (урок повторения</a:t>
            </a:r>
            <a:r>
              <a:rPr lang="ru-RU" sz="3600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/>
              <a:t>1. </a:t>
            </a:r>
            <a:r>
              <a:rPr lang="ru-RU" sz="2000" i="1" dirty="0" smtClean="0"/>
              <a:t>Организационный этап.</a:t>
            </a:r>
          </a:p>
          <a:p>
            <a:pPr>
              <a:buNone/>
            </a:pPr>
            <a:r>
              <a:rPr lang="ru-RU" sz="2000" i="1" dirty="0" smtClean="0"/>
              <a:t>2. </a:t>
            </a:r>
            <a:r>
              <a:rPr lang="ru-RU" sz="2000" i="1" dirty="0" smtClean="0"/>
              <a:t>Проверка домашнего задания, воспроизведение и коррекция знаний, навыков и умений учащихся, необходимых для творческого решения поставленных задач.</a:t>
            </a:r>
          </a:p>
          <a:p>
            <a:pPr>
              <a:buNone/>
            </a:pPr>
            <a:r>
              <a:rPr lang="ru-RU" sz="2000" i="1" dirty="0" smtClean="0"/>
              <a:t>3. </a:t>
            </a:r>
            <a:r>
              <a:rPr lang="ru-RU" sz="2000" i="1" dirty="0" smtClean="0"/>
              <a:t>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sz="2000" i="1" dirty="0" smtClean="0"/>
              <a:t>4. </a:t>
            </a:r>
            <a:r>
              <a:rPr lang="ru-RU" sz="2000" i="1" dirty="0" smtClean="0"/>
              <a:t>Актуализация знаний.</a:t>
            </a:r>
          </a:p>
          <a:p>
            <a:r>
              <a:rPr lang="ru-RU" sz="2000" i="1" dirty="0" smtClean="0"/>
              <a:t>с </a:t>
            </a:r>
            <a:r>
              <a:rPr lang="ru-RU" sz="2000" i="1" dirty="0" smtClean="0"/>
              <a:t>целью подготовки к контрольному уроку</a:t>
            </a:r>
          </a:p>
          <a:p>
            <a:r>
              <a:rPr lang="ru-RU" sz="2000" i="1" dirty="0" smtClean="0"/>
              <a:t>с </a:t>
            </a:r>
            <a:r>
              <a:rPr lang="ru-RU" sz="2000" i="1" dirty="0" smtClean="0"/>
              <a:t>целью подготовки к изучению новой темы</a:t>
            </a:r>
          </a:p>
          <a:p>
            <a:pPr>
              <a:buNone/>
            </a:pPr>
            <a:r>
              <a:rPr lang="ru-RU" sz="2000" i="1" dirty="0" smtClean="0"/>
              <a:t>5. </a:t>
            </a:r>
            <a:r>
              <a:rPr lang="ru-RU" sz="2000" i="1" dirty="0" smtClean="0"/>
              <a:t>Применение знаний и умений в новой ситуации</a:t>
            </a:r>
          </a:p>
          <a:p>
            <a:pPr>
              <a:buNone/>
            </a:pPr>
            <a:r>
              <a:rPr lang="ru-RU" sz="2000" i="1" dirty="0" smtClean="0"/>
              <a:t>6. </a:t>
            </a:r>
            <a:r>
              <a:rPr lang="ru-RU" sz="2000" i="1" dirty="0" smtClean="0"/>
              <a:t>Обобщение и систематизация знаний</a:t>
            </a:r>
          </a:p>
          <a:p>
            <a:pPr>
              <a:buNone/>
            </a:pPr>
            <a:r>
              <a:rPr lang="ru-RU" sz="2000" i="1" dirty="0" smtClean="0"/>
              <a:t>7. </a:t>
            </a:r>
            <a:r>
              <a:rPr lang="ru-RU" sz="2000" i="1" dirty="0" smtClean="0"/>
              <a:t>Контроль усвоения, обсуждение допущенных ошибок и их коррекция.</a:t>
            </a:r>
          </a:p>
          <a:p>
            <a:pPr>
              <a:buNone/>
            </a:pPr>
            <a:r>
              <a:rPr lang="ru-RU" sz="2000" i="1" dirty="0" smtClean="0"/>
              <a:t>8.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sz="2000" i="1" dirty="0" smtClean="0"/>
              <a:t>9. </a:t>
            </a:r>
            <a:r>
              <a:rPr lang="ru-RU" sz="2000" i="1" dirty="0" smtClean="0"/>
              <a:t>Рефлексия (подведение итогов занятия)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1346</Words>
  <PresentationFormat>Экран (4:3)</PresentationFormat>
  <Paragraphs>151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 «Индивидуально-типологические  подходы на уроках как развитие творческого потенциала ученика»</vt:lpstr>
      <vt:lpstr>План</vt:lpstr>
      <vt:lpstr>Индивидуально-типологические  подходы на уроках как развитие творческого потенциала ученика</vt:lpstr>
      <vt:lpstr>Слайд 4</vt:lpstr>
      <vt:lpstr>Типы уроков по ФГОС</vt:lpstr>
      <vt:lpstr>Классификация уроков деятельностной направленности по основной дидактической цели</vt:lpstr>
      <vt:lpstr>1. Структура урока усвоения новых знаний</vt:lpstr>
      <vt:lpstr>2. Структура урока комплексного применения знаний и умений  (урок закрепления)</vt:lpstr>
      <vt:lpstr>3. Структура урока актуализации знаний и умений (урок повторения)</vt:lpstr>
      <vt:lpstr>4. Структура урока систематизации и обобщения знаний и умений</vt:lpstr>
      <vt:lpstr>5. Структура урока контроля знаний и умений</vt:lpstr>
      <vt:lpstr>6. Структура урока коррекции знаний, умений и навыков</vt:lpstr>
      <vt:lpstr>7. Структура комбинированного урока</vt:lpstr>
      <vt:lpstr>Классификация уроков деятельностной направленности по целеполаганию </vt:lpstr>
      <vt:lpstr>1. Урок «открытия» нового знания</vt:lpstr>
      <vt:lpstr>2. Урок рефлексии</vt:lpstr>
      <vt:lpstr>3. Урок общеметодологической направленности</vt:lpstr>
      <vt:lpstr>4. Урок развивающего контроля</vt:lpstr>
      <vt:lpstr>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3-01</dc:creator>
  <cp:lastModifiedBy>3-01</cp:lastModifiedBy>
  <cp:revision>13</cp:revision>
  <dcterms:created xsi:type="dcterms:W3CDTF">2013-11-06T08:02:07Z</dcterms:created>
  <dcterms:modified xsi:type="dcterms:W3CDTF">2013-11-06T10:46:49Z</dcterms:modified>
</cp:coreProperties>
</file>