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7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0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9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5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7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79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1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98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87DD-74F1-41FF-9B3D-6ACBFB92D830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050C-B534-4EA7-93BF-0C13B40F4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2852936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>«Что вокруг нас может </a:t>
            </a:r>
          </a:p>
          <a:p>
            <a:r>
              <a:rPr lang="ru-RU" sz="4800" b="1" i="1" dirty="0">
                <a:solidFill>
                  <a:srgbClr val="0070C0"/>
                </a:solidFill>
              </a:rPr>
              <a:t> </a:t>
            </a:r>
            <a:r>
              <a:rPr lang="ru-RU" sz="4800" b="1" i="1" dirty="0" smtClean="0">
                <a:solidFill>
                  <a:srgbClr val="0070C0"/>
                </a:solidFill>
              </a:rPr>
              <a:t>               быть опасным?»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1628800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Урок : окружающий мир</a:t>
            </a:r>
          </a:p>
          <a:p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Тема: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537321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учитель начальных классов Кулакова Т.Ю.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7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628800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Пройдусь слегка горячим я,</a:t>
            </a:r>
          </a:p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И гладкой станет простыня.</a:t>
            </a:r>
          </a:p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Могу поправить недоделки</a:t>
            </a:r>
          </a:p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И навести на брюках стрелки.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 descr="E:\FILES\PFILES\MSOFFICE\MEDIA\CNTCD1\ClipArt3\j023434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27255"/>
            <a:ext cx="2952328" cy="36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556792"/>
            <a:ext cx="40324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Закипит- исходит паром,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И свистит, и пышет жаром,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Крышкой брякает, стучит.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- Эй, сними меня!- кричит.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E:\FILES\PFILES\MSOFFICE\MEDIA\CNTCD1\ClipArt3\j023917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11074"/>
            <a:ext cx="3376493" cy="285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1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3608" y="1556792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Я вдыхаю много пыли,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Чтобы вы здоровы были.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E:\FILES\PFILES\MSOFFICE\MEDIA\CNTCD1\ClipArt6\j02904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3240360" cy="329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1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556792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Не радио, а говорит.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Не театр, а кино показывает.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E:\FILES\PFILES\MSOFFICE\MEDIA\CNTCD1\ClipArt3\j023376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91231"/>
            <a:ext cx="3123765" cy="385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1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267" name="Picture 3" descr="E:\FILES\PFILES\MSOFFICE\MEDIA\CNTCD1\ClipArt3\j023763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648" y="4045426"/>
            <a:ext cx="2826190" cy="215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1844824"/>
            <a:ext cx="3744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Четыре синих солнца,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 бабушки на кухне,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Четыре синих солнца,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Горели и потухли.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Поспели щи, шипят блины.</a:t>
            </a: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До завтра солнца не нужны.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7624" y="1628800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Правила :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Сказать взрослым.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Открыть окно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Нельзя включать электроприборы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Позвонить     </a:t>
            </a:r>
            <a:r>
              <a:rPr lang="ru-RU" sz="5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ru-RU" sz="5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55679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Телефоны экстренных служб:</a:t>
            </a:r>
            <a:endParaRPr lang="ru-RU" sz="4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660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01-   пожарная служба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660" y="3429000"/>
            <a:ext cx="7020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02-   милиция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1660" y="4365104"/>
            <a:ext cx="7308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03-   скорая помощь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1660" y="5373216"/>
            <a:ext cx="7164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04-   газовая служба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291" name="Picture 3" descr="E:\FILES\PFILES\MSOFFICE\MEDIA\CNTCD1\ClipArt4\j02520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578" y="2124586"/>
            <a:ext cx="1828800" cy="169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FILES\PFILES\MSOFFICE\MEDIA\CNTCD1\Animated\j025450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26" y="4513293"/>
            <a:ext cx="1749152" cy="174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6288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Правила перехода улицы  :</a:t>
            </a:r>
            <a:endParaRPr lang="ru-RU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4140" y="2393924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Переходи дорогу там, где есть специальный знак.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140" y="4653136"/>
            <a:ext cx="5997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Переходим на зелёный сигнал светофора.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62880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Рефлексия.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Какими окружающими нас дома вещами можно уколоться и порезаться?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От каких вещей можно получить ожог?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Какие предметы могут быть причиной пожара?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Что надо знать , чтобы спокойно ходить по улице?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628800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Цели: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Учить детей видеть опасность со стороны самых обычных вещей; 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Соблюдать осторожность при обращении с ними;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Повторить правила перехода улицы.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21"/>
            <a:ext cx="9144000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08872"/>
              </p:ext>
            </p:extLst>
          </p:nvPr>
        </p:nvGraphicFramePr>
        <p:xfrm>
          <a:off x="1524000" y="1397000"/>
          <a:ext cx="1895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/>
                <a:gridCol w="473968"/>
                <a:gridCol w="473968"/>
                <a:gridCol w="4739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543736"/>
              </p:ext>
            </p:extLst>
          </p:nvPr>
        </p:nvGraphicFramePr>
        <p:xfrm>
          <a:off x="1547664" y="1772816"/>
          <a:ext cx="23279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4"/>
                <a:gridCol w="465584"/>
                <a:gridCol w="465584"/>
                <a:gridCol w="465584"/>
                <a:gridCol w="46558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48216"/>
              </p:ext>
            </p:extLst>
          </p:nvPr>
        </p:nvGraphicFramePr>
        <p:xfrm>
          <a:off x="2483768" y="2132856"/>
          <a:ext cx="27599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995"/>
                <a:gridCol w="459995"/>
                <a:gridCol w="459995"/>
                <a:gridCol w="459995"/>
                <a:gridCol w="459995"/>
                <a:gridCol w="45999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224862"/>
              </p:ext>
            </p:extLst>
          </p:nvPr>
        </p:nvGraphicFramePr>
        <p:xfrm>
          <a:off x="2483768" y="2492896"/>
          <a:ext cx="23279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84"/>
                <a:gridCol w="465584"/>
                <a:gridCol w="465584"/>
                <a:gridCol w="465584"/>
                <a:gridCol w="46558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85548"/>
              </p:ext>
            </p:extLst>
          </p:nvPr>
        </p:nvGraphicFramePr>
        <p:xfrm>
          <a:off x="1043608" y="2852936"/>
          <a:ext cx="42484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19758"/>
              </p:ext>
            </p:extLst>
          </p:nvPr>
        </p:nvGraphicFramePr>
        <p:xfrm>
          <a:off x="1043608" y="3276801"/>
          <a:ext cx="28083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  <a:gridCol w="46805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13557"/>
              </p:ext>
            </p:extLst>
          </p:nvPr>
        </p:nvGraphicFramePr>
        <p:xfrm>
          <a:off x="611560" y="3645024"/>
          <a:ext cx="41764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2"/>
                <a:gridCol w="464052"/>
                <a:gridCol w="464052"/>
                <a:gridCol w="464052"/>
                <a:gridCol w="464052"/>
                <a:gridCol w="464052"/>
                <a:gridCol w="464052"/>
                <a:gridCol w="464052"/>
                <a:gridCol w="46405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44862"/>
              </p:ext>
            </p:extLst>
          </p:nvPr>
        </p:nvGraphicFramePr>
        <p:xfrm>
          <a:off x="1043608" y="4005064"/>
          <a:ext cx="28083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  <a:gridCol w="46805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84812"/>
              </p:ext>
            </p:extLst>
          </p:nvPr>
        </p:nvGraphicFramePr>
        <p:xfrm>
          <a:off x="1524001" y="4365104"/>
          <a:ext cx="32640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289"/>
                <a:gridCol w="466289"/>
                <a:gridCol w="466289"/>
                <a:gridCol w="466289"/>
                <a:gridCol w="466289"/>
                <a:gridCol w="466289"/>
                <a:gridCol w="46628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68033"/>
              </p:ext>
            </p:extLst>
          </p:nvPr>
        </p:nvGraphicFramePr>
        <p:xfrm>
          <a:off x="1524000" y="4725144"/>
          <a:ext cx="3696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809"/>
                <a:gridCol w="463809"/>
                <a:gridCol w="463809"/>
                <a:gridCol w="463809"/>
                <a:gridCol w="463809"/>
                <a:gridCol w="463809"/>
                <a:gridCol w="463809"/>
                <a:gridCol w="44940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44074"/>
              </p:ext>
            </p:extLst>
          </p:nvPr>
        </p:nvGraphicFramePr>
        <p:xfrm>
          <a:off x="1979713" y="5085184"/>
          <a:ext cx="23042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/>
                <a:gridCol w="460851"/>
                <a:gridCol w="460851"/>
                <a:gridCol w="460851"/>
                <a:gridCol w="46085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33183"/>
              </p:ext>
            </p:extLst>
          </p:nvPr>
        </p:nvGraphicFramePr>
        <p:xfrm>
          <a:off x="1524000" y="5445224"/>
          <a:ext cx="13918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39"/>
                <a:gridCol w="463939"/>
                <a:gridCol w="46393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75656" y="146881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р      ы     </a:t>
            </a:r>
            <a:r>
              <a:rPr lang="ru-RU" sz="2000" b="1" dirty="0" smtClean="0">
                <a:solidFill>
                  <a:srgbClr val="FF0000"/>
                </a:solidFill>
              </a:rPr>
              <a:t>б</a:t>
            </a:r>
            <a:r>
              <a:rPr lang="ru-RU" sz="2000" b="1" dirty="0" smtClean="0"/>
              <a:t>      ы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85369" y="179293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з       в       </a:t>
            </a:r>
            <a:r>
              <a:rPr lang="ru-RU" sz="2000" b="1" dirty="0" smtClean="0">
                <a:solidFill>
                  <a:srgbClr val="FF0000"/>
                </a:solidFill>
              </a:rPr>
              <a:t>е </a:t>
            </a:r>
            <a:r>
              <a:rPr lang="ru-RU" sz="2000" b="1" dirty="0" smtClean="0"/>
              <a:t>    р      и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493481" y="2107345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з      </a:t>
            </a:r>
            <a:r>
              <a:rPr lang="ru-RU" sz="2000" b="1" dirty="0" smtClean="0"/>
              <a:t>в       ё     з     д      ы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2507455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r>
              <a:rPr lang="ru-RU" sz="2000" b="1" dirty="0" smtClean="0"/>
              <a:t>      с      е     н      ь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3608" y="2839701"/>
            <a:ext cx="4186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к     о      м      </a:t>
            </a:r>
            <a:r>
              <a:rPr lang="ru-RU" sz="2000" b="1" dirty="0" smtClean="0">
                <a:solidFill>
                  <a:srgbClr val="FF0000"/>
                </a:solidFill>
              </a:rPr>
              <a:t>п</a:t>
            </a:r>
            <a:r>
              <a:rPr lang="ru-RU" sz="2000" b="1" dirty="0" smtClean="0"/>
              <a:t>     ь      ю      т      е      р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43608" y="3239811"/>
            <a:ext cx="2818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о     б     л     </a:t>
            </a:r>
            <a:r>
              <a:rPr lang="ru-RU" sz="2000" b="1" dirty="0" smtClean="0">
                <a:solidFill>
                  <a:srgbClr val="FF0000"/>
                </a:solidFill>
              </a:rPr>
              <a:t> а      </a:t>
            </a:r>
            <a:r>
              <a:rPr lang="ru-RU" sz="2000" b="1" dirty="0" smtClean="0"/>
              <a:t>к      а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363992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и    з      в      е      </a:t>
            </a:r>
            <a:r>
              <a:rPr lang="ru-RU" sz="2000" b="1" dirty="0" smtClean="0">
                <a:solidFill>
                  <a:srgbClr val="FF0000"/>
                </a:solidFill>
              </a:rPr>
              <a:t>с</a:t>
            </a:r>
            <a:r>
              <a:rPr lang="ru-RU" sz="2000" b="1" dirty="0" smtClean="0"/>
              <a:t>      т       н      я     к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43608" y="4040031"/>
            <a:ext cx="2818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г      р      а      </a:t>
            </a:r>
            <a:r>
              <a:rPr lang="ru-RU" sz="2000" b="1" dirty="0" smtClean="0">
                <a:solidFill>
                  <a:srgbClr val="FF0000"/>
                </a:solidFill>
              </a:rPr>
              <a:t>н      </a:t>
            </a:r>
            <a:r>
              <a:rPr lang="ru-RU" sz="2000" b="1" dirty="0" smtClean="0"/>
              <a:t>и      т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485369" y="4354970"/>
            <a:ext cx="337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з      о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о</a:t>
            </a:r>
            <a:r>
              <a:rPr lang="ru-RU" sz="2000" b="1" dirty="0" smtClean="0">
                <a:solidFill>
                  <a:srgbClr val="FF0000"/>
                </a:solidFill>
              </a:rPr>
              <a:t>       </a:t>
            </a:r>
            <a:r>
              <a:rPr lang="ru-RU" sz="2000" b="1" dirty="0" smtClean="0"/>
              <a:t>п     а     р       к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85369" y="475508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р     а      </a:t>
            </a:r>
            <a:r>
              <a:rPr lang="ru-RU" sz="2000" b="1" dirty="0" smtClean="0">
                <a:solidFill>
                  <a:srgbClr val="FF0000"/>
                </a:solidFill>
              </a:rPr>
              <a:t>с      </a:t>
            </a:r>
            <a:r>
              <a:rPr lang="ru-RU" sz="2000" b="1" dirty="0" smtClean="0"/>
              <a:t>т       е      н     и      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20572" y="5085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п     </a:t>
            </a:r>
            <a:r>
              <a:rPr lang="ru-RU" sz="2000" b="1" dirty="0" smtClean="0">
                <a:solidFill>
                  <a:srgbClr val="FF0000"/>
                </a:solidFill>
              </a:rPr>
              <a:t>т       </a:t>
            </a:r>
            <a:r>
              <a:rPr lang="ru-RU" sz="2000" b="1" dirty="0" smtClean="0"/>
              <a:t>и      ц     ы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485369" y="5485347"/>
            <a:ext cx="1430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е      л       </a:t>
            </a:r>
            <a:r>
              <a:rPr lang="ru-RU" sz="2000" b="1" dirty="0" smtClean="0">
                <a:solidFill>
                  <a:srgbClr val="FF0000"/>
                </a:solidFill>
              </a:rPr>
              <a:t>ь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4784"/>
            <a:ext cx="2228824" cy="3086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3888" y="1628800"/>
            <a:ext cx="558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Arial" pitchFamily="34" charset="0"/>
                <a:cs typeface="Arial" pitchFamily="34" charset="0"/>
              </a:rPr>
              <a:t>Стоит бычище,</a:t>
            </a:r>
          </a:p>
          <a:p>
            <a:r>
              <a:rPr lang="ru-RU" sz="4000" i="1" dirty="0" smtClean="0">
                <a:latin typeface="Arial" pitchFamily="34" charset="0"/>
                <a:cs typeface="Arial" pitchFamily="34" charset="0"/>
              </a:rPr>
              <a:t>Проклёваны </a:t>
            </a:r>
            <a:r>
              <a:rPr lang="ru-RU" sz="4000" i="1" dirty="0" err="1" smtClean="0">
                <a:latin typeface="Arial" pitchFamily="34" charset="0"/>
                <a:cs typeface="Arial" pitchFamily="34" charset="0"/>
              </a:rPr>
              <a:t>бочища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4288" y="56612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Дом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07236"/>
            <a:ext cx="3301355" cy="20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32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7624" y="1556792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Arial" pitchFamily="34" charset="0"/>
                <a:cs typeface="Arial" pitchFamily="34" charset="0"/>
              </a:rPr>
              <a:t>Всех на свете обшивает,</a:t>
            </a:r>
          </a:p>
          <a:p>
            <a:r>
              <a:rPr lang="ru-RU" sz="4000" i="1" dirty="0" smtClean="0">
                <a:latin typeface="Arial" pitchFamily="34" charset="0"/>
                <a:cs typeface="Arial" pitchFamily="34" charset="0"/>
              </a:rPr>
              <a:t>Что сошьёт- не надевает.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FILES\PFILES\MSOFFICE\MEDIA\CNTCD1\ClipArt5\j027996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1749247" cy="182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700808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Две стройные сестрицы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В руках у мастерицы.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Весь день ныряли в петельки,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И вот он- шарф для Петеньки.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FILES\PFILES\MSOFFICE\MEDIA\CNTCD1\ClipArt3\j02372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227" y="3718368"/>
            <a:ext cx="3311773" cy="249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412776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Если хорошо заточен,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Всё легко он режет очень-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Хлеб, картошку, свёклу, мясо,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Рыбу, яблоки и масло.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E:\FILES\PFILES\MSOFFICE\MEDIA\CNTCD1\ClipArt6\j0290049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3096344" cy="232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628800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Два конца, два кольца,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А посередине -гвоздик.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FILES\PFILES\MSOFFICE\MEDIA\CNTCD1\Animated\j02834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68960"/>
            <a:ext cx="3188742" cy="31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3608" y="1556792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Спят смирно дочки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В фанерном </a:t>
            </a: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домочке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 сонь и </a:t>
            </a: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тихонь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В головках огонь.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E:\FILES\PFILES\MSOFFICE\MEDIA\CNTCD1\ClipArt6\j029038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0968"/>
            <a:ext cx="2731129" cy="286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402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2011-11-09T17:01:10Z</dcterms:created>
  <dcterms:modified xsi:type="dcterms:W3CDTF">2011-11-09T19:08:37Z</dcterms:modified>
</cp:coreProperties>
</file>