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17" r:id="rId2"/>
  </p:sldMasterIdLst>
  <p:notesMasterIdLst>
    <p:notesMasterId r:id="rId13"/>
  </p:notesMasterIdLst>
  <p:sldIdLst>
    <p:sldId id="276" r:id="rId3"/>
    <p:sldId id="257" r:id="rId4"/>
    <p:sldId id="265" r:id="rId5"/>
    <p:sldId id="259" r:id="rId6"/>
    <p:sldId id="260" r:id="rId7"/>
    <p:sldId id="269" r:id="rId8"/>
    <p:sldId id="275" r:id="rId9"/>
    <p:sldId id="273" r:id="rId10"/>
    <p:sldId id="274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69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8E442-D270-4FC9-942E-BD018E3104DB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6D812-ED8D-408A-B7B1-E503BFB99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58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94998-54B7-4FCB-8469-FB27899958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55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5E73-31AF-4231-99AC-6D719447FC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750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F5538-571E-4B05-962E-AE0AE297F60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72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48BF4-4332-446D-B31E-486B1A3A64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55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F3D23-27D3-400C-8ACC-30039A388F9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88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F45AC-38FB-4B5A-A289-FD2D13E3A6A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84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F105-021A-47B4-B89A-FA1EED8765F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93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F75F7-671A-445D-8090-0CB3E9B3A4F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1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72713-D240-471C-A26C-553A2B931E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12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30A2F-6D0A-434B-9659-F741D4E131E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181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3091A-91A9-4507-BFAB-545C53AF7A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101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1FF16-EF05-48E6-9C78-16CE2E8775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5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C0CBE5"/>
            </a:gs>
            <a:gs pos="50000">
              <a:srgbClr val="80A9EE"/>
            </a:gs>
            <a:gs pos="0">
              <a:srgbClr val="0066FF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C0CBE5"/>
            </a:gs>
            <a:gs pos="50000">
              <a:srgbClr val="80A9EE"/>
            </a:gs>
            <a:gs pos="0">
              <a:srgbClr val="0066FF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AA12BB-96A3-42BB-9027-00A755072A3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8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6;%20&#1084;&#1072;&#1090;&#1077;&#1084;&#1072;&#1090;&#1080;&#1082;&#1077;.ppt" TargetMode="External"/><Relationship Id="rId2" Type="http://schemas.openxmlformats.org/officeDocument/2006/relationships/slideLayout" Target="../slideLayouts/slideLayout13.xml"/><Relationship Id="rId1" Type="http://schemas.openxmlformats.org/officeDocument/2006/relationships/audio" Target="file:///F:\01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96752"/>
            <a:ext cx="8686800" cy="10081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проекта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76872"/>
            <a:ext cx="6984776" cy="3803253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F0A22E"/>
              </a:buClr>
              <a:buNone/>
            </a:pPr>
            <a:r>
              <a:rPr lang="ru-RU" sz="36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Проектирование уроков математики в 1 классе общеобразовательной школы на основе системно - </a:t>
            </a:r>
            <a:r>
              <a:rPr lang="ru-RU" sz="36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деятельностного</a:t>
            </a:r>
            <a:r>
              <a:rPr lang="ru-RU" sz="36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 подхода с учётом требований ФГОС</a:t>
            </a:r>
            <a:endParaRPr lang="ru-RU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9063"/>
            <a:ext cx="25177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8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292" y="1772062"/>
            <a:ext cx="8290188" cy="2729010"/>
          </a:xfrm>
        </p:spPr>
        <p:txBody>
          <a:bodyPr>
            <a:noAutofit/>
          </a:bodyPr>
          <a:lstStyle/>
          <a:p>
            <a:pPr algn="ctr"/>
            <a:r>
              <a:rPr lang="ru-RU" sz="4800" b="1" i="1" kern="0" cap="none" dirty="0">
                <a:solidFill>
                  <a:schemeClr val="tx1"/>
                </a:solidFill>
                <a:effectLst/>
                <a:latin typeface="Arial"/>
              </a:rPr>
              <a:t>Спасибо за внимание! </a:t>
            </a:r>
            <a:r>
              <a:rPr lang="ru-RU" sz="4800" b="1" i="1" kern="0" cap="none" dirty="0" smtClean="0">
                <a:solidFill>
                  <a:schemeClr val="tx1"/>
                </a:solidFill>
                <a:effectLst/>
                <a:latin typeface="Arial"/>
              </a:rPr>
              <a:t/>
            </a:r>
            <a:br>
              <a:rPr lang="ru-RU" sz="4800" b="1" i="1" kern="0" cap="none" dirty="0" smtClean="0">
                <a:solidFill>
                  <a:schemeClr val="tx1"/>
                </a:solidFill>
                <a:effectLst/>
                <a:latin typeface="Arial"/>
              </a:rPr>
            </a:br>
            <a:r>
              <a:rPr lang="ru-RU" sz="6000" b="1" i="1" kern="0" cap="none" dirty="0" smtClean="0">
                <a:solidFill>
                  <a:srgbClr val="FF0000"/>
                </a:solidFill>
                <a:effectLst/>
                <a:latin typeface="Arial"/>
              </a:rPr>
              <a:t>Желаем </a:t>
            </a:r>
            <a:r>
              <a:rPr lang="ru-RU" sz="6000" b="1" i="1" kern="0" cap="none" dirty="0">
                <a:solidFill>
                  <a:srgbClr val="FF0000"/>
                </a:solidFill>
                <a:effectLst/>
                <a:latin typeface="Arial"/>
              </a:rPr>
              <a:t>творческих успехов</a:t>
            </a:r>
            <a:r>
              <a:rPr lang="ru-RU" sz="6000" b="1" i="1" kern="0" cap="none" dirty="0" smtClean="0">
                <a:solidFill>
                  <a:srgbClr val="FF0000"/>
                </a:solidFill>
                <a:effectLst/>
                <a:latin typeface="Arial"/>
              </a:rPr>
              <a:t>!!! 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9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Авторы проекта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Фаткулина</a:t>
            </a:r>
            <a:r>
              <a:rPr lang="ru-RU" sz="2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Сария</a:t>
            </a:r>
            <a:r>
              <a:rPr lang="ru-RU" sz="2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Сафаевна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учитель начальных классов, МБОУ «Средняя общеобразовательная школа  № 143 с углубленным изучением отдельных предметов» г. Казани</a:t>
            </a:r>
          </a:p>
          <a:p>
            <a:pPr marL="0" indent="0">
              <a:buNone/>
            </a:pPr>
            <a:r>
              <a:rPr lang="ru-RU" sz="2600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Хаева</a:t>
            </a:r>
            <a:r>
              <a:rPr lang="ru-RU" sz="2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Лилия </a:t>
            </a:r>
            <a:r>
              <a:rPr lang="ru-RU" sz="2600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Фаатовна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учитель начальных классов, МБОУ «Средняя общеобразовательная школа  № 114» г. Казани</a:t>
            </a:r>
          </a:p>
          <a:p>
            <a:pPr marL="0" indent="0">
              <a:buNone/>
            </a:pPr>
            <a:r>
              <a:rPr lang="ru-RU" sz="2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Мусина </a:t>
            </a:r>
            <a:r>
              <a:rPr lang="ru-RU" sz="2600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Гульфинур</a:t>
            </a:r>
            <a:r>
              <a:rPr lang="ru-RU" sz="2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Фархутдиновна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учитель начальных классов, МБОУ « </a:t>
            </a:r>
            <a:r>
              <a:rPr lang="ru-RU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Тимершикская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СОШ Сабинского муниципального района 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РТ»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Руководитель  </a:t>
            </a:r>
            <a:r>
              <a:rPr lang="ru-RU" b="1" dirty="0">
                <a:solidFill>
                  <a:schemeClr val="tx1"/>
                </a:solidFill>
              </a:rPr>
              <a:t>проектной работы: 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600" u="sng" dirty="0" err="1" smtClean="0">
                <a:solidFill>
                  <a:schemeClr val="tx1"/>
                </a:solidFill>
              </a:rPr>
              <a:t>Замалетдинова</a:t>
            </a:r>
            <a:r>
              <a:rPr lang="ru-RU" sz="2600" u="sng" dirty="0" smtClean="0">
                <a:solidFill>
                  <a:schemeClr val="tx1"/>
                </a:solidFill>
              </a:rPr>
              <a:t> </a:t>
            </a:r>
            <a:r>
              <a:rPr lang="ru-RU" sz="2600" u="sng" dirty="0" err="1">
                <a:solidFill>
                  <a:schemeClr val="tx1"/>
                </a:solidFill>
              </a:rPr>
              <a:t>Зальфира</a:t>
            </a:r>
            <a:r>
              <a:rPr lang="ru-RU" sz="2600" u="sng" dirty="0">
                <a:solidFill>
                  <a:schemeClr val="tx1"/>
                </a:solidFill>
              </a:rPr>
              <a:t> </a:t>
            </a:r>
            <a:r>
              <a:rPr lang="ru-RU" sz="2600" u="sng" dirty="0" err="1">
                <a:solidFill>
                  <a:schemeClr val="tx1"/>
                </a:solidFill>
              </a:rPr>
              <a:t>Исхаковна</a:t>
            </a:r>
            <a:r>
              <a:rPr lang="ru-RU" sz="2600" u="sng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4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Актуальность проекта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E:\рис\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5067413" cy="439248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46925" y="1772816"/>
            <a:ext cx="37175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600" dirty="0" smtClean="0"/>
              <a:t>Создать активную </a:t>
            </a:r>
            <a:r>
              <a:rPr lang="ru-RU" sz="3600" dirty="0"/>
              <a:t>учебно-познавательную деятельность </a:t>
            </a:r>
            <a:r>
              <a:rPr lang="ru-RU" sz="3600" dirty="0" smtClean="0"/>
              <a:t>обучающихся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56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 проекта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Разработка урока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деятельностной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направленности (по математике)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Задачи проекта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59688" cy="4827166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изучить требования ФГОС, формирование универсальных учебных действий учащихся с использованием системно-</a:t>
            </a:r>
            <a:r>
              <a:rPr lang="ru-RU" sz="3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деятельностного</a:t>
            </a:r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подхода;</a:t>
            </a:r>
          </a:p>
          <a:p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разработать технологическую карту </a:t>
            </a:r>
            <a:r>
              <a:rPr lang="ru-RU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урока (по математики </a:t>
            </a:r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1 классе на основе системно-</a:t>
            </a:r>
            <a:r>
              <a:rPr lang="ru-RU" sz="3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деятельностного</a:t>
            </a:r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подхода с учётом требовании </a:t>
            </a:r>
            <a:r>
              <a:rPr lang="ru-RU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ФГОС);</a:t>
            </a:r>
            <a:endParaRPr lang="ru-RU" sz="3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разработать диагностический материал для самопроверки знаний </a:t>
            </a:r>
            <a:r>
              <a:rPr lang="ru-RU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обучающихся  </a:t>
            </a:r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рамках урока математики по теме « Число8. Цифра 8»;</a:t>
            </a:r>
          </a:p>
          <a:p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апробировать  технологическую карту в условиях общеобразовательных школах;</a:t>
            </a:r>
          </a:p>
          <a:p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-внедрить модель технологической карты урока математики в практику обучении в начальной школе в соответствии с требованиями ФГОС.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8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Примерная структура </a:t>
            </a:r>
            <a:r>
              <a:rPr lang="ru-RU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технологической </a:t>
            </a:r>
            <a:r>
              <a:rPr lang="ru-RU" dirty="0">
                <a:solidFill>
                  <a:schemeClr val="tx1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карты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>
                <a:solidFill>
                  <a:schemeClr val="tx1"/>
                </a:solidFill>
              </a:rPr>
              <a:t>название темы с указанием часов, отведенных на ее изучение;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планируемые результаты (предметные, личностные, </a:t>
            </a:r>
            <a:r>
              <a:rPr lang="ru-RU" b="1" dirty="0" err="1">
                <a:solidFill>
                  <a:schemeClr val="tx1"/>
                </a:solidFill>
              </a:rPr>
              <a:t>метапредметные</a:t>
            </a:r>
            <a:r>
              <a:rPr lang="ru-RU" b="1" dirty="0">
                <a:solidFill>
                  <a:schemeClr val="tx1"/>
                </a:solidFill>
              </a:rPr>
              <a:t>);</a:t>
            </a:r>
          </a:p>
          <a:p>
            <a:pPr lvl="0"/>
            <a:r>
              <a:rPr lang="ru-RU" b="1" dirty="0" err="1">
                <a:solidFill>
                  <a:schemeClr val="tx1"/>
                </a:solidFill>
              </a:rPr>
              <a:t>межпредметные</a:t>
            </a:r>
            <a:r>
              <a:rPr lang="ru-RU" b="1" dirty="0">
                <a:solidFill>
                  <a:schemeClr val="tx1"/>
                </a:solidFill>
              </a:rPr>
              <a:t> связи и особенности организации пространства (формы работы и ресурсы);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этапы изучения темы (на каждом этапе работы определяется цель и прогнозируемый результат, даются практические задания на отработку материала и диагностические задания на проверку его понимания и усвоения);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контрольное задание на проверку достижения планируемых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46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- Решите </a:t>
            </a:r>
            <a:r>
              <a:rPr lang="ru-RU" sz="2400" dirty="0"/>
              <a:t>примеры, используя числовые отрезки.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1234567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	4 + 3 =                          2 + 2 =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	3 + 1 =                          5 – 0 =</a:t>
            </a:r>
            <a:r>
              <a:rPr lang="ru-RU" sz="2800" dirty="0"/>
              <a:t>	</a:t>
            </a:r>
          </a:p>
          <a:p>
            <a:pPr marL="0" indent="0">
              <a:buNone/>
            </a:pPr>
            <a:r>
              <a:rPr lang="ru-RU" sz="2800" dirty="0" smtClean="0"/>
              <a:t>	 4 + 2 =                          5 + 3 =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 (</a:t>
            </a:r>
            <a:r>
              <a:rPr lang="ru-RU" sz="2400" dirty="0"/>
              <a:t>проблема!)</a:t>
            </a:r>
          </a:p>
          <a:p>
            <a:r>
              <a:rPr lang="ru-RU" sz="2400" dirty="0"/>
              <a:t>-Что случилось? В чём проблема? (мы не знаем, как обозначается цифра 8 и на числовом отрезке не хватает ещё одного отрезка).</a:t>
            </a:r>
          </a:p>
          <a:p>
            <a:r>
              <a:rPr lang="ru-RU" sz="2400" dirty="0"/>
              <a:t>-Какова цель нашего урока? (договориться, как будем обозначать число 8 изучить, из каких частей оно состоит).</a:t>
            </a:r>
          </a:p>
          <a:p>
            <a:r>
              <a:rPr lang="ru-RU" sz="2400" dirty="0"/>
              <a:t>-Значит, ТЕМА урока - … ("Число и цифра 8) </a:t>
            </a:r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524911"/>
              </p:ext>
            </p:extLst>
          </p:nvPr>
        </p:nvGraphicFramePr>
        <p:xfrm>
          <a:off x="1524000" y="1196753"/>
          <a:ext cx="609599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600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9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ru-RU" sz="3600" b="1" i="1" dirty="0" smtClean="0">
                <a:solidFill>
                  <a:sysClr val="windowText" lastClr="000000"/>
                </a:solidFill>
                <a:hlinkClick r:id="rId3" action="ppaction://hlinkpres?slideindex=4&amp;slidetitle=ВЫБИРАЙ!"/>
              </a:rPr>
              <a:t>Проверь себя</a:t>
            </a:r>
            <a:r>
              <a:rPr lang="ru-RU" sz="3600" b="1" dirty="0" smtClean="0">
                <a:solidFill>
                  <a:sysClr val="windowText" lastClr="000000"/>
                </a:solidFill>
              </a:rPr>
              <a:t/>
            </a:r>
            <a:br>
              <a:rPr lang="ru-RU" sz="3600" b="1" dirty="0" smtClean="0">
                <a:solidFill>
                  <a:sysClr val="windowText" lastClr="000000"/>
                </a:solidFill>
              </a:rPr>
            </a:br>
            <a:endParaRPr lang="ru-RU" sz="3600" b="1" i="1" dirty="0" smtClea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934820"/>
              </p:ext>
            </p:extLst>
          </p:nvPr>
        </p:nvGraphicFramePr>
        <p:xfrm>
          <a:off x="1214437" y="2097088"/>
          <a:ext cx="7095703" cy="12604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1645920"/>
                <a:gridCol w="1931655"/>
                <a:gridCol w="1872208"/>
              </a:tblGrid>
              <a:tr h="518254"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7 + 1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 marT="45740" marB="4574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6</a:t>
                      </a:r>
                      <a:r>
                        <a:rPr lang="ru-RU" sz="2800" b="1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 + 2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 marT="45740" marB="4574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3</a:t>
                      </a:r>
                      <a:r>
                        <a:rPr lang="ru-RU" sz="2800" b="1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 - 1 + 6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 marT="45740" marB="4574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5 - 3 + 6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 marT="45740" marB="45740">
                    <a:solidFill>
                      <a:srgbClr val="FFFF99"/>
                    </a:solidFill>
                  </a:tcPr>
                </a:tc>
              </a:tr>
              <a:tr h="74222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4 + 4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 marT="45740" marB="4574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3 + 5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 marT="45740" marB="4574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4 +4 + 0 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 marT="45740" marB="4574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3 + 3 + 2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 marT="45740" marB="45740">
                    <a:noFill/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600200" y="1143000"/>
            <a:ext cx="900113" cy="9001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6" name="Овал 5"/>
          <p:cNvSpPr/>
          <p:nvPr/>
        </p:nvSpPr>
        <p:spPr>
          <a:xfrm>
            <a:off x="3243263" y="1157287"/>
            <a:ext cx="900112" cy="9001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8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103935" y="11430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8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792058" y="1143000"/>
            <a:ext cx="900112" cy="9001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8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565207" y="3357563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8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28988" y="3357563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64088" y="3391634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Овал 12"/>
          <p:cNvSpPr/>
          <p:nvPr/>
        </p:nvSpPr>
        <p:spPr>
          <a:xfrm>
            <a:off x="7092280" y="3357563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8</a:t>
            </a:r>
          </a:p>
        </p:txBody>
      </p:sp>
      <p:pic>
        <p:nvPicPr>
          <p:cNvPr id="17" name="Picture 19" descr="1ca6fd29ab44">
            <a:hlinkClick r:id="rId3" action="ppaction://hlinkpres?slideindex=3&amp;slidetitle=Слайд 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85750" y="4572000"/>
            <a:ext cx="185737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714500" y="4500563"/>
            <a:ext cx="2071688" cy="914400"/>
          </a:xfrm>
          <a:prstGeom prst="rect">
            <a:avLst/>
          </a:prstGeom>
          <a:noFill/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УРА!!!</a:t>
            </a:r>
          </a:p>
        </p:txBody>
      </p:sp>
      <p:pic>
        <p:nvPicPr>
          <p:cNvPr id="18" name="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286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64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Ожидаемый результат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74838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prstClr val="black"/>
                </a:solidFill>
                <a:latin typeface="Trebuchet MS" pitchFamily="34" charset="0"/>
                <a:ea typeface="Times New Roman"/>
              </a:rPr>
              <a:t>Научиться </a:t>
            </a:r>
            <a:r>
              <a:rPr lang="ru-RU" sz="3200" dirty="0">
                <a:solidFill>
                  <a:prstClr val="black"/>
                </a:solidFill>
                <a:latin typeface="Trebuchet MS" pitchFamily="34" charset="0"/>
                <a:ea typeface="Times New Roman"/>
              </a:rPr>
              <a:t>конструировать </a:t>
            </a:r>
            <a:r>
              <a:rPr lang="ru-RU" sz="3200" dirty="0" smtClean="0">
                <a:solidFill>
                  <a:prstClr val="black"/>
                </a:solidFill>
                <a:latin typeface="Trebuchet MS" pitchFamily="34" charset="0"/>
                <a:ea typeface="Times New Roman"/>
              </a:rPr>
              <a:t>урок математики  </a:t>
            </a:r>
            <a:r>
              <a:rPr lang="ru-RU" sz="3200" dirty="0" err="1">
                <a:solidFill>
                  <a:prstClr val="black"/>
                </a:solidFill>
                <a:latin typeface="Trebuchet MS" pitchFamily="34" charset="0"/>
                <a:ea typeface="Times New Roman"/>
              </a:rPr>
              <a:t>деятельностной</a:t>
            </a:r>
            <a:r>
              <a:rPr lang="ru-RU" sz="3200" dirty="0">
                <a:solidFill>
                  <a:prstClr val="black"/>
                </a:solidFill>
                <a:latin typeface="Trebuchet MS" pitchFamily="34" charset="0"/>
                <a:ea typeface="Times New Roman"/>
              </a:rPr>
              <a:t> направленности в соответствии с требованиями </a:t>
            </a:r>
            <a:r>
              <a:rPr lang="ru-RU" sz="3200" dirty="0" smtClean="0">
                <a:solidFill>
                  <a:prstClr val="black"/>
                </a:solidFill>
                <a:latin typeface="Trebuchet MS" pitchFamily="34" charset="0"/>
                <a:ea typeface="Times New Roman"/>
              </a:rPr>
              <a:t>ФГОС</a:t>
            </a:r>
            <a:endParaRPr lang="ru-RU" sz="32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377</TotalTime>
  <Words>334</Words>
  <Application>Microsoft Office PowerPoint</Application>
  <PresentationFormat>Экран (4:3)</PresentationFormat>
  <Paragraphs>54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Трек</vt:lpstr>
      <vt:lpstr>1_Оформление по умолчанию</vt:lpstr>
      <vt:lpstr>Тема проекта</vt:lpstr>
      <vt:lpstr>Авторы проекта</vt:lpstr>
      <vt:lpstr>Актуальность проекта</vt:lpstr>
      <vt:lpstr>Цель проекта</vt:lpstr>
      <vt:lpstr>Задачи проекта</vt:lpstr>
      <vt:lpstr>Примерная структура технологической карты</vt:lpstr>
      <vt:lpstr>- Решите примеры, используя числовые отрезки.  1234567 </vt:lpstr>
      <vt:lpstr>Проверь себя </vt:lpstr>
      <vt:lpstr>Ожидаемый результат</vt:lpstr>
      <vt:lpstr>Спасибо за внимание!  Желаем творческих успехов!!!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</dc:title>
  <cp:lastModifiedBy>Фаткулина</cp:lastModifiedBy>
  <cp:revision>29</cp:revision>
  <dcterms:modified xsi:type="dcterms:W3CDTF">2013-04-11T09:48:02Z</dcterms:modified>
</cp:coreProperties>
</file>