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0D22D-D7C2-4BC1-B25F-7D1B9BD8F50D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B1E6D-A673-43A0-BEA7-28615572A3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37837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38</a:t>
            </a:fld>
            <a:endParaRPr lang="ru-R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39</a:t>
            </a:fld>
            <a:endParaRPr lang="ru-R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40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41</a:t>
            </a:fld>
            <a:endParaRPr lang="ru-RU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42</a:t>
            </a:fld>
            <a:endParaRPr lang="ru-RU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43</a:t>
            </a:fld>
            <a:endParaRPr lang="ru-RU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44</a:t>
            </a:fld>
            <a:endParaRPr lang="ru-RU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45</a:t>
            </a:fld>
            <a:endParaRPr lang="ru-RU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46</a:t>
            </a:fld>
            <a:endParaRPr lang="ru-RU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47</a:t>
            </a:fld>
            <a:endParaRPr lang="ru-RU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48</a:t>
            </a:fld>
            <a:endParaRPr lang="ru-RU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49</a:t>
            </a:fld>
            <a:endParaRPr lang="ru-RU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50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51</a:t>
            </a:fld>
            <a:endParaRPr lang="ru-RU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52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D3252-15F8-4890-9C90-502D7EABEE62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35.xml"/><Relationship Id="rId18" Type="http://schemas.openxmlformats.org/officeDocument/2006/relationships/slide" Target="slide33.xml"/><Relationship Id="rId3" Type="http://schemas.openxmlformats.org/officeDocument/2006/relationships/slide" Target="slide26.xml"/><Relationship Id="rId7" Type="http://schemas.openxmlformats.org/officeDocument/2006/relationships/slide" Target="slide21.xml"/><Relationship Id="rId12" Type="http://schemas.openxmlformats.org/officeDocument/2006/relationships/slide" Target="slide29.xml"/><Relationship Id="rId17" Type="http://schemas.openxmlformats.org/officeDocument/2006/relationships/slide" Target="slide30.xml"/><Relationship Id="rId2" Type="http://schemas.openxmlformats.org/officeDocument/2006/relationships/notesSlide" Target="../notesSlides/notesSlide18.xml"/><Relationship Id="rId16" Type="http://schemas.openxmlformats.org/officeDocument/2006/relationships/slide" Target="slide3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3.xml"/><Relationship Id="rId11" Type="http://schemas.openxmlformats.org/officeDocument/2006/relationships/slide" Target="slide20.xml"/><Relationship Id="rId5" Type="http://schemas.openxmlformats.org/officeDocument/2006/relationships/slide" Target="slide27.xml"/><Relationship Id="rId15" Type="http://schemas.openxmlformats.org/officeDocument/2006/relationships/slide" Target="slide32.xml"/><Relationship Id="rId10" Type="http://schemas.openxmlformats.org/officeDocument/2006/relationships/slide" Target="slide28.xml"/><Relationship Id="rId4" Type="http://schemas.openxmlformats.org/officeDocument/2006/relationships/slide" Target="slide25.xml"/><Relationship Id="rId9" Type="http://schemas.openxmlformats.org/officeDocument/2006/relationships/slide" Target="slide22.xml"/><Relationship Id="rId14" Type="http://schemas.openxmlformats.org/officeDocument/2006/relationships/slide" Target="slide3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18.xml"/><Relationship Id="rId18" Type="http://schemas.openxmlformats.org/officeDocument/2006/relationships/slide" Target="slide15.xml"/><Relationship Id="rId3" Type="http://schemas.openxmlformats.org/officeDocument/2006/relationships/slide" Target="slide8.xml"/><Relationship Id="rId7" Type="http://schemas.openxmlformats.org/officeDocument/2006/relationships/slide" Target="slide3.xml"/><Relationship Id="rId12" Type="http://schemas.openxmlformats.org/officeDocument/2006/relationships/slide" Target="slide11.xml"/><Relationship Id="rId17" Type="http://schemas.openxmlformats.org/officeDocument/2006/relationships/slide" Target="slide6.xml"/><Relationship Id="rId2" Type="http://schemas.openxmlformats.org/officeDocument/2006/relationships/notesSlide" Target="../notesSlides/notesSlide1.xml"/><Relationship Id="rId16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2.xml"/><Relationship Id="rId5" Type="http://schemas.openxmlformats.org/officeDocument/2006/relationships/slide" Target="slide9.xml"/><Relationship Id="rId15" Type="http://schemas.openxmlformats.org/officeDocument/2006/relationships/slide" Target="slide14.xml"/><Relationship Id="rId10" Type="http://schemas.openxmlformats.org/officeDocument/2006/relationships/slide" Target="slide10.xml"/><Relationship Id="rId4" Type="http://schemas.openxmlformats.org/officeDocument/2006/relationships/slide" Target="slide7.xml"/><Relationship Id="rId9" Type="http://schemas.openxmlformats.org/officeDocument/2006/relationships/slide" Target="slide4.xml"/><Relationship Id="rId14" Type="http://schemas.openxmlformats.org/officeDocument/2006/relationships/slide" Target="slide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slide" Target="slide50.xml"/><Relationship Id="rId13" Type="http://schemas.openxmlformats.org/officeDocument/2006/relationships/slide" Target="slide52.xml"/><Relationship Id="rId18" Type="http://schemas.openxmlformats.org/officeDocument/2006/relationships/slide" Target="slide49.xml"/><Relationship Id="rId3" Type="http://schemas.openxmlformats.org/officeDocument/2006/relationships/slide" Target="slide43.xml"/><Relationship Id="rId7" Type="http://schemas.openxmlformats.org/officeDocument/2006/relationships/slide" Target="slide37.xml"/><Relationship Id="rId12" Type="http://schemas.openxmlformats.org/officeDocument/2006/relationships/slide" Target="slide45.xml"/><Relationship Id="rId17" Type="http://schemas.openxmlformats.org/officeDocument/2006/relationships/slide" Target="slide40.xml"/><Relationship Id="rId2" Type="http://schemas.openxmlformats.org/officeDocument/2006/relationships/notesSlide" Target="../notesSlides/notesSlide35.xml"/><Relationship Id="rId16" Type="http://schemas.openxmlformats.org/officeDocument/2006/relationships/slide" Target="slide5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9.xml"/><Relationship Id="rId11" Type="http://schemas.openxmlformats.org/officeDocument/2006/relationships/slide" Target="slide46.xml"/><Relationship Id="rId5" Type="http://schemas.openxmlformats.org/officeDocument/2006/relationships/slide" Target="slide42.xml"/><Relationship Id="rId15" Type="http://schemas.openxmlformats.org/officeDocument/2006/relationships/slide" Target="slide48.xml"/><Relationship Id="rId10" Type="http://schemas.openxmlformats.org/officeDocument/2006/relationships/slide" Target="slide44.xml"/><Relationship Id="rId4" Type="http://schemas.openxmlformats.org/officeDocument/2006/relationships/slide" Target="slide41.xml"/><Relationship Id="rId9" Type="http://schemas.openxmlformats.org/officeDocument/2006/relationships/slide" Target="slide38.xml"/><Relationship Id="rId14" Type="http://schemas.openxmlformats.org/officeDocument/2006/relationships/slide" Target="slide4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714612" y="2214554"/>
            <a:ext cx="3714776" cy="3714776"/>
          </a:xfrm>
          <a:prstGeom prst="ellipse">
            <a:avLst/>
          </a:prstGeom>
          <a:gradFill flip="none" rotWithShape="1">
            <a:gsLst>
              <a:gs pos="0">
                <a:srgbClr val="FFC000"/>
              </a:gs>
              <a:gs pos="50000">
                <a:srgbClr val="FF66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03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2786050" y="2214554"/>
            <a:ext cx="3672000" cy="3672000"/>
            <a:chOff x="2786050" y="1500174"/>
            <a:chExt cx="3672000" cy="3672000"/>
          </a:xfrm>
        </p:grpSpPr>
        <p:grpSp>
          <p:nvGrpSpPr>
            <p:cNvPr id="6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8" name="Выноска с четырьмя стрелками 7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Равнобедренный треугольник 8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" name="Овал 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" name="Овал 9"/>
          <p:cNvSpPr/>
          <p:nvPr/>
        </p:nvSpPr>
        <p:spPr>
          <a:xfrm>
            <a:off x="2714612" y="2214554"/>
            <a:ext cx="3714776" cy="3714776"/>
          </a:xfrm>
          <a:prstGeom prst="ellipse">
            <a:avLst/>
          </a:prstGeom>
          <a:noFill/>
          <a:ln w="6032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" y="0"/>
            <a:ext cx="9144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гра 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«Колесо фортуны»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n w="1905"/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358214" y="6143644"/>
            <a:ext cx="642942" cy="428628"/>
          </a:xfrm>
          <a:prstGeom prst="actionButtonForwardNex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 rot="10800000" flipV="1">
            <a:off x="214282" y="5079840"/>
            <a:ext cx="264320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Шаблон игры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Г.О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.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Аствацатуров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,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г. Армавир</a:t>
            </a:r>
          </a:p>
        </p:txBody>
      </p:sp>
      <p:sp>
        <p:nvSpPr>
          <p:cNvPr id="14" name="Прямоугольник 13">
            <a:hlinkClick r:id="rId2" action="ppaction://hlinksldjump"/>
          </p:cNvPr>
          <p:cNvSpPr/>
          <p:nvPr/>
        </p:nvSpPr>
        <p:spPr>
          <a:xfrm>
            <a:off x="785786" y="928670"/>
            <a:ext cx="2071702" cy="571504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Тема 1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>
            <a:hlinkClick r:id="rId3" action="ppaction://hlinksldjump"/>
          </p:cNvPr>
          <p:cNvSpPr/>
          <p:nvPr/>
        </p:nvSpPr>
        <p:spPr>
          <a:xfrm>
            <a:off x="3857620" y="928670"/>
            <a:ext cx="1857388" cy="571504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Тема 2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>
            <a:hlinkClick r:id="rId4" action="ppaction://hlinksldjump"/>
          </p:cNvPr>
          <p:cNvSpPr/>
          <p:nvPr/>
        </p:nvSpPr>
        <p:spPr>
          <a:xfrm>
            <a:off x="6643734" y="928670"/>
            <a:ext cx="2000232" cy="571504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Тема 3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1406" y="928670"/>
            <a:ext cx="571472" cy="571504"/>
          </a:xfrm>
          <a:prstGeom prst="rect">
            <a:avLst/>
          </a:prstGeom>
          <a:solidFill>
            <a:schemeClr val="accent1">
              <a:alpha val="0"/>
            </a:schemeClr>
          </a:solidFill>
          <a:ln w="539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42844" y="928670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V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143240" y="928670"/>
            <a:ext cx="571472" cy="571504"/>
          </a:xfrm>
          <a:prstGeom prst="rect">
            <a:avLst/>
          </a:prstGeom>
          <a:solidFill>
            <a:schemeClr val="accent1">
              <a:alpha val="0"/>
            </a:schemeClr>
          </a:solidFill>
          <a:ln w="539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3214678" y="928670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V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929322" y="915399"/>
            <a:ext cx="571472" cy="571504"/>
          </a:xfrm>
          <a:prstGeom prst="rect">
            <a:avLst/>
          </a:prstGeom>
          <a:solidFill>
            <a:schemeClr val="accent1">
              <a:alpha val="0"/>
            </a:schemeClr>
          </a:solidFill>
          <a:ln w="539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6000760" y="915399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V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43174" y="1643050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Переход к теме по гиперссылке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142844" y="2214554"/>
            <a:ext cx="25003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Если вопросы темы исчерпаны или  Вы выбираете данную тему, щёлкните по прямоугольнику</a:t>
            </a:r>
            <a:endParaRPr lang="ru-RU" dirty="0"/>
          </a:p>
        </p:txBody>
      </p:sp>
      <p:sp>
        <p:nvSpPr>
          <p:cNvPr id="26" name="Управляющая кнопка: домой 25">
            <a:hlinkClick r:id="" action="ppaction://noaction" highlightClick="1"/>
          </p:cNvPr>
          <p:cNvSpPr/>
          <p:nvPr/>
        </p:nvSpPr>
        <p:spPr>
          <a:xfrm>
            <a:off x="3143240" y="6072206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4000496" y="6215082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Возврат к барабану по данной теме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5929322" y="4857760"/>
            <a:ext cx="93881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rgbClr val="002060"/>
                </a:solidFill>
              </a:rPr>
              <a:t>Апахова</a:t>
            </a:r>
            <a:r>
              <a:rPr lang="ru-RU" dirty="0" smtClean="0">
                <a:solidFill>
                  <a:srgbClr val="002060"/>
                </a:solidFill>
              </a:rPr>
              <a:t> Лидия Юрьевна МАОУ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многопрофильный лицей №20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города Ульяновска.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0" grpId="0" animBg="1"/>
      <p:bldP spid="18" grpId="0"/>
      <p:bldP spid="21" grpId="0"/>
      <p:bldP spid="2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Что такое минор?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5715016"/>
            <a:ext cx="6357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Это лад, звучащий грустно.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страиваемая 8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Picture 6" descr="инструмент силач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327946">
            <a:off x="4302230" y="2826110"/>
            <a:ext cx="1295400" cy="151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3786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Что такое лад ? 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5286388"/>
            <a:ext cx="63579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Лад – это взаимосвязь звуков, разных по высоте.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Picture 6" descr="инструмент силач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327946">
            <a:off x="4230792" y="2540360"/>
            <a:ext cx="1295400" cy="151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642918"/>
            <a:ext cx="4857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Одно из главных средств музыкальной выразительности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Мелодия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8" name="Управляющая кнопка: домой 7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Picture 6" descr="инструмент силач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327946">
            <a:off x="4302231" y="2754673"/>
            <a:ext cx="1295400" cy="151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642918"/>
            <a:ext cx="492922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Кто носит этот порядок в музыку, выстраивает и согласует звуки во времени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Ритм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Picture 6" descr="инструмент силач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327946">
            <a:off x="4230792" y="2826110"/>
            <a:ext cx="1295400" cy="151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642918"/>
            <a:ext cx="4857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smtClean="0">
                <a:solidFill>
                  <a:srgbClr val="0070C0"/>
                </a:solidFill>
              </a:rPr>
              <a:t>Как называется знак молчания в музыке?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Пауза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Picture 6" descr="инструмент силач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327946">
            <a:off x="4159355" y="2826111"/>
            <a:ext cx="1295400" cy="151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Гармония ? 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4643446"/>
            <a:ext cx="58579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Это многоголосная музыкальная краска, которую создают аккорды.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Picture 6" descr="инструмент силач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327946">
            <a:off x="3802164" y="2111731"/>
            <a:ext cx="1295400" cy="151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3857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Что такое Образ?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5286388"/>
            <a:ext cx="6000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Это то, что выражено в музыке.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Picture 6" descr="инструмент силач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327946">
            <a:off x="4087916" y="2397482"/>
            <a:ext cx="1295400" cy="151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3786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А  что такое цель?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4572008"/>
            <a:ext cx="75724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Это сама музыкальная выразительность. Не имея этой цели, ни один композитор не возьмётся за нотную бумагу.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Picture 6" descr="инструмент силач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327946">
            <a:off x="3945041" y="2326045"/>
            <a:ext cx="1295400" cy="151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Регистр?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4143380"/>
            <a:ext cx="64294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Это часть звукоряда, имеющая определённую звуковую краску. Выделяют три регистра: верхний, средний и нижний.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3438" y="0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FF0000"/>
                </a:solidFill>
              </a:rPr>
              <a:t>Вопросы темы исчерпаны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страиваемая 8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8" name="Picture 6" descr="инструмент силач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327946">
            <a:off x="3873602" y="2040292"/>
            <a:ext cx="1295400" cy="151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714612" y="1500174"/>
            <a:ext cx="3714776" cy="3714776"/>
          </a:xfrm>
          <a:prstGeom prst="ellipse">
            <a:avLst/>
          </a:prstGeom>
          <a:gradFill flip="none" rotWithShape="1">
            <a:gsLst>
              <a:gs pos="0">
                <a:srgbClr val="FFC000"/>
              </a:gs>
              <a:gs pos="50000">
                <a:srgbClr val="FF66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03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714612" y="1500174"/>
            <a:ext cx="3714776" cy="3714776"/>
          </a:xfrm>
          <a:prstGeom prst="ellipse">
            <a:avLst/>
          </a:prstGeom>
          <a:noFill/>
          <a:ln w="6032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9"/>
          <p:cNvGrpSpPr/>
          <p:nvPr/>
        </p:nvGrpSpPr>
        <p:grpSpPr>
          <a:xfrm>
            <a:off x="2786050" y="1542950"/>
            <a:ext cx="3672000" cy="3672000"/>
            <a:chOff x="2786050" y="1500174"/>
            <a:chExt cx="3672000" cy="3672000"/>
          </a:xfrm>
        </p:grpSpPr>
        <p:grpSp>
          <p:nvGrpSpPr>
            <p:cNvPr id="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6" name="Выноска с четырьмя стрелками 5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Равнобедренный треугольник 6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" name="Овал 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Овал 10">
            <a:hlinkClick r:id="rId3" action="ppaction://hlinksldjump"/>
          </p:cNvPr>
          <p:cNvSpPr/>
          <p:nvPr/>
        </p:nvSpPr>
        <p:spPr>
          <a:xfrm>
            <a:off x="4286248" y="857232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hlinkClick r:id="rId4" action="ppaction://hlinksldjump"/>
          </p:cNvPr>
          <p:cNvSpPr/>
          <p:nvPr/>
        </p:nvSpPr>
        <p:spPr>
          <a:xfrm>
            <a:off x="4357686" y="521495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hlinkClick r:id="rId5" action="ppaction://hlinksldjump"/>
          </p:cNvPr>
          <p:cNvSpPr/>
          <p:nvPr/>
        </p:nvSpPr>
        <p:spPr>
          <a:xfrm>
            <a:off x="6429388" y="3000372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>
            <a:hlinkClick r:id="rId6" action="ppaction://hlinksldjump"/>
          </p:cNvPr>
          <p:cNvSpPr/>
          <p:nvPr/>
        </p:nvSpPr>
        <p:spPr>
          <a:xfrm>
            <a:off x="2143108" y="307181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>
            <a:hlinkClick r:id="rId7" action="ppaction://hlinksldjump"/>
          </p:cNvPr>
          <p:cNvSpPr/>
          <p:nvPr/>
        </p:nvSpPr>
        <p:spPr>
          <a:xfrm>
            <a:off x="5786446" y="1500174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>
            <a:hlinkClick r:id="rId8" action="ppaction://hlinksldjump"/>
          </p:cNvPr>
          <p:cNvSpPr/>
          <p:nvPr/>
        </p:nvSpPr>
        <p:spPr>
          <a:xfrm>
            <a:off x="2714612" y="1571612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>
            <a:hlinkClick r:id="rId9" action="ppaction://hlinksldjump"/>
          </p:cNvPr>
          <p:cNvSpPr/>
          <p:nvPr/>
        </p:nvSpPr>
        <p:spPr>
          <a:xfrm>
            <a:off x="2714612" y="450057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>
            <a:hlinkClick r:id="rId10" action="ppaction://hlinksldjump"/>
          </p:cNvPr>
          <p:cNvSpPr/>
          <p:nvPr/>
        </p:nvSpPr>
        <p:spPr>
          <a:xfrm>
            <a:off x="5929322" y="450057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>
            <a:hlinkClick r:id="rId11" action="ppaction://hlinksldjump"/>
          </p:cNvPr>
          <p:cNvSpPr/>
          <p:nvPr/>
        </p:nvSpPr>
        <p:spPr>
          <a:xfrm>
            <a:off x="5143504" y="1071546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>
            <a:hlinkClick r:id="rId12" action="ppaction://hlinksldjump"/>
          </p:cNvPr>
          <p:cNvSpPr/>
          <p:nvPr/>
        </p:nvSpPr>
        <p:spPr>
          <a:xfrm>
            <a:off x="3428992" y="1071546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>
            <a:hlinkClick r:id="rId13" action="ppaction://hlinksldjump"/>
          </p:cNvPr>
          <p:cNvSpPr/>
          <p:nvPr/>
        </p:nvSpPr>
        <p:spPr>
          <a:xfrm>
            <a:off x="2285984" y="2285992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hlinkClick r:id="rId14" action="ppaction://hlinksldjump"/>
          </p:cNvPr>
          <p:cNvSpPr/>
          <p:nvPr/>
        </p:nvSpPr>
        <p:spPr>
          <a:xfrm>
            <a:off x="6286512" y="2214554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>
            <a:hlinkClick r:id="rId15" action="ppaction://hlinksldjump"/>
          </p:cNvPr>
          <p:cNvSpPr/>
          <p:nvPr/>
        </p:nvSpPr>
        <p:spPr>
          <a:xfrm>
            <a:off x="6357950" y="378619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>
            <a:hlinkClick r:id="rId16" action="ppaction://hlinksldjump"/>
          </p:cNvPr>
          <p:cNvSpPr/>
          <p:nvPr/>
        </p:nvSpPr>
        <p:spPr>
          <a:xfrm>
            <a:off x="2285984" y="3857628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>
            <a:hlinkClick r:id="rId17" action="ppaction://hlinksldjump"/>
          </p:cNvPr>
          <p:cNvSpPr/>
          <p:nvPr/>
        </p:nvSpPr>
        <p:spPr>
          <a:xfrm>
            <a:off x="5214942" y="5000636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>
            <a:hlinkClick r:id="rId18" action="ppaction://hlinksldjump"/>
          </p:cNvPr>
          <p:cNvSpPr/>
          <p:nvPr/>
        </p:nvSpPr>
        <p:spPr>
          <a:xfrm>
            <a:off x="3428992" y="5072074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26"/>
          <p:cNvGrpSpPr/>
          <p:nvPr/>
        </p:nvGrpSpPr>
        <p:grpSpPr>
          <a:xfrm rot="2568474">
            <a:off x="2784610" y="1570172"/>
            <a:ext cx="3672000" cy="3672000"/>
            <a:chOff x="2786050" y="1500174"/>
            <a:chExt cx="3672000" cy="3672000"/>
          </a:xfrm>
        </p:grpSpPr>
        <p:grpSp>
          <p:nvGrpSpPr>
            <p:cNvPr id="10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30" name="Выноска с четырьмя стрелками 2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Равнобедренный треугольник 3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9" name="Овал 2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31"/>
          <p:cNvGrpSpPr/>
          <p:nvPr/>
        </p:nvGrpSpPr>
        <p:grpSpPr>
          <a:xfrm rot="13568796">
            <a:off x="2760423" y="1568577"/>
            <a:ext cx="3672000" cy="3672000"/>
            <a:chOff x="2786050" y="1500174"/>
            <a:chExt cx="3672000" cy="3672000"/>
          </a:xfrm>
        </p:grpSpPr>
        <p:grpSp>
          <p:nvGrpSpPr>
            <p:cNvPr id="2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35" name="Выноска с четырьмя стрелками 34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Равнобедренный треугольник 35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Овал 3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2" name="Группа 36"/>
          <p:cNvGrpSpPr/>
          <p:nvPr/>
        </p:nvGrpSpPr>
        <p:grpSpPr>
          <a:xfrm rot="16200000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3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40" name="Выноска с четырьмя стрелками 3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Равнобедренный треугольник 4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9" name="Овал 3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41"/>
          <p:cNvGrpSpPr/>
          <p:nvPr/>
        </p:nvGrpSpPr>
        <p:grpSpPr>
          <a:xfrm rot="9303429">
            <a:off x="2785996" y="1500118"/>
            <a:ext cx="3672000" cy="3672000"/>
            <a:chOff x="2786050" y="1500174"/>
            <a:chExt cx="3672000" cy="3672000"/>
          </a:xfrm>
        </p:grpSpPr>
        <p:grpSp>
          <p:nvGrpSpPr>
            <p:cNvPr id="3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45" name="Выноска с четырьмя стрелками 44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Равнобедренный треугольник 45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4" name="Овал 4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Группа 46"/>
          <p:cNvGrpSpPr/>
          <p:nvPr/>
        </p:nvGrpSpPr>
        <p:grpSpPr>
          <a:xfrm rot="10800000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4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50" name="Выноска с четырьмя стрелками 4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" name="Равнобедренный треугольник 5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9" name="Овал 4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7" name="Группа 51"/>
          <p:cNvGrpSpPr/>
          <p:nvPr/>
        </p:nvGrpSpPr>
        <p:grpSpPr>
          <a:xfrm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4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55" name="Выноска с четырьмя стрелками 54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Равнобедренный треугольник 55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4" name="Овал 5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2" name="Группа 56"/>
          <p:cNvGrpSpPr/>
          <p:nvPr/>
        </p:nvGrpSpPr>
        <p:grpSpPr>
          <a:xfrm rot="5400000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5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60" name="Выноска с четырьмя стрелками 5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1" name="Равнобедренный треугольник 6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9" name="Овал 5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7" name="Группа 61"/>
          <p:cNvGrpSpPr/>
          <p:nvPr/>
        </p:nvGrpSpPr>
        <p:grpSpPr>
          <a:xfrm rot="8050660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5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65" name="Выноска с четырьмя стрелками 64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Равнобедренный треугольник 65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4" name="Овал 6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2" name="Группа 66"/>
          <p:cNvGrpSpPr/>
          <p:nvPr/>
        </p:nvGrpSpPr>
        <p:grpSpPr>
          <a:xfrm rot="20092168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6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70" name="Выноска с четырьмя стрелками 6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" name="Равнобедренный треугольник 7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9" name="Овал 6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7" name="Группа 72"/>
          <p:cNvGrpSpPr/>
          <p:nvPr/>
        </p:nvGrpSpPr>
        <p:grpSpPr>
          <a:xfrm rot="1256485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6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76" name="Выноска с четырьмя стрелками 75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" name="Равнобедренный треугольник 76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5" name="Овал 74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2" name="Группа 77"/>
          <p:cNvGrpSpPr/>
          <p:nvPr/>
        </p:nvGrpSpPr>
        <p:grpSpPr>
          <a:xfrm rot="3831152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7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81" name="Выноска с четырьмя стрелками 80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2" name="Равнобедренный треугольник 81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80" name="Овал 79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4" name="Группа 82"/>
          <p:cNvGrpSpPr/>
          <p:nvPr/>
        </p:nvGrpSpPr>
        <p:grpSpPr>
          <a:xfrm rot="6627866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7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86" name="Выноска с четырьмя стрелками 85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" name="Равнобедренный треугольник 86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85" name="Овал 84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87"/>
          <p:cNvGrpSpPr/>
          <p:nvPr/>
        </p:nvGrpSpPr>
        <p:grpSpPr>
          <a:xfrm rot="12063435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8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91" name="Выноска с четырьмя стрелками 90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2" name="Равнобедренный треугольник 91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0" name="Овал 89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92"/>
          <p:cNvGrpSpPr/>
          <p:nvPr/>
        </p:nvGrpSpPr>
        <p:grpSpPr>
          <a:xfrm rot="18732571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8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96" name="Выноска с четырьмя стрелками 95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7" name="Равнобедренный треугольник 96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5" name="Овал 94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9" name="Группа 97"/>
          <p:cNvGrpSpPr/>
          <p:nvPr/>
        </p:nvGrpSpPr>
        <p:grpSpPr>
          <a:xfrm rot="14701175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9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101" name="Выноска с четырьмя стрелками 100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2" name="Равнобедренный треугольник 101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00" name="Овал 99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0" y="6057781"/>
            <a:ext cx="6429388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Щелкайте по барабану. Меняющийся цвет прямоугольника означает выпавший вопрос. Переход к вопросу по гиперссылке. Следующий ход – снова щелчком по барабану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.</a:t>
            </a:r>
          </a:p>
        </p:txBody>
      </p:sp>
      <p:sp>
        <p:nvSpPr>
          <p:cNvPr id="105" name="Управляющая кнопка: настраиваемая 104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71471" y="214290"/>
            <a:ext cx="80010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Три музыкальные основы в музыке</a:t>
            </a: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78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2414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360000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900000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7900000">
                                      <p:cBhvr>
                                        <p:cTn id="7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4700000">
                                      <p:cBhvr>
                                        <p:cTn id="9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0">
                                      <p:cBhvr>
                                        <p:cTn id="1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8600000">
                                      <p:cBhvr>
                                        <p:cTn id="13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720000">
                                      <p:cBhvr>
                                        <p:cTn id="15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5200000">
                                      <p:cBhvr>
                                        <p:cTn id="17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000"/>
                            </p:stCondLst>
                            <p:childTnLst>
                              <p:par>
                                <p:cTn id="17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8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6080000">
                                      <p:cBhvr>
                                        <p:cTn id="19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0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0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" fill="hold">
                      <p:stCondLst>
                        <p:cond delay="0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900000">
                                      <p:cBhvr>
                                        <p:cTn id="21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2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>
                      <p:stCondLst>
                        <p:cond delay="0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3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900000">
                                      <p:cBhvr>
                                        <p:cTn id="24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1000"/>
                            </p:stCondLst>
                            <p:childTnLst>
                              <p:par>
                                <p:cTn id="24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4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7" fill="hold">
                      <p:stCondLst>
                        <p:cond delay="0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8900000">
                                      <p:cBhvr>
                                        <p:cTn id="26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000"/>
                            </p:stCondLst>
                            <p:childTnLst>
                              <p:par>
                                <p:cTn id="26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9800000">
                                      <p:cBhvr>
                                        <p:cTn id="28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1000"/>
                            </p:stCondLst>
                            <p:childTnLst>
                              <p:par>
                                <p:cTn id="28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9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9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0" fill="hold">
                      <p:stCondLst>
                        <p:cond delay="0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0600000">
                                      <p:cBhvr>
                                        <p:cTn id="30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1000"/>
                            </p:stCondLst>
                            <p:childTnLst>
                              <p:par>
                                <p:cTn id="30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0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30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0" fill="hold">
                      <p:stCondLst>
                        <p:cond delay="0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900000">
                                      <p:cBhvr>
                                        <p:cTn id="32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1000"/>
                            </p:stCondLst>
                            <p:childTnLst>
                              <p:par>
                                <p:cTn id="32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714612" y="1500174"/>
            <a:ext cx="3714776" cy="3714776"/>
          </a:xfrm>
          <a:prstGeom prst="ellipse">
            <a:avLst/>
          </a:prstGeom>
          <a:gradFill flip="none" rotWithShape="1">
            <a:gsLst>
              <a:gs pos="0">
                <a:srgbClr val="FFC000"/>
              </a:gs>
              <a:gs pos="50000">
                <a:srgbClr val="FF66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03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714612" y="1500174"/>
            <a:ext cx="3714776" cy="3714776"/>
          </a:xfrm>
          <a:prstGeom prst="ellipse">
            <a:avLst/>
          </a:prstGeom>
          <a:noFill/>
          <a:ln w="6032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2786050" y="1542950"/>
            <a:ext cx="3672000" cy="3672000"/>
            <a:chOff x="2786050" y="1500174"/>
            <a:chExt cx="3672000" cy="3672000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6" name="Выноска с четырьмя стрелками 5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Равнобедренный треугольник 6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" name="Овал 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Овал 10">
            <a:hlinkClick r:id="rId3" action="ppaction://hlinksldjump"/>
          </p:cNvPr>
          <p:cNvSpPr/>
          <p:nvPr/>
        </p:nvSpPr>
        <p:spPr>
          <a:xfrm>
            <a:off x="4286248" y="857232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hlinkClick r:id="rId4" action="ppaction://hlinksldjump"/>
          </p:cNvPr>
          <p:cNvSpPr/>
          <p:nvPr/>
        </p:nvSpPr>
        <p:spPr>
          <a:xfrm>
            <a:off x="4357686" y="521495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hlinkClick r:id="rId5" action="ppaction://hlinksldjump"/>
          </p:cNvPr>
          <p:cNvSpPr/>
          <p:nvPr/>
        </p:nvSpPr>
        <p:spPr>
          <a:xfrm>
            <a:off x="6429388" y="3000372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>
            <a:hlinkClick r:id="rId6" action="ppaction://hlinksldjump"/>
          </p:cNvPr>
          <p:cNvSpPr/>
          <p:nvPr/>
        </p:nvSpPr>
        <p:spPr>
          <a:xfrm>
            <a:off x="2143108" y="307181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>
            <a:hlinkClick r:id="rId7" action="ppaction://hlinksldjump"/>
          </p:cNvPr>
          <p:cNvSpPr/>
          <p:nvPr/>
        </p:nvSpPr>
        <p:spPr>
          <a:xfrm>
            <a:off x="5786446" y="1500174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>
            <a:hlinkClick r:id="rId8" action="ppaction://hlinksldjump"/>
          </p:cNvPr>
          <p:cNvSpPr/>
          <p:nvPr/>
        </p:nvSpPr>
        <p:spPr>
          <a:xfrm>
            <a:off x="2714612" y="1571612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>
            <a:hlinkClick r:id="rId9" action="ppaction://hlinksldjump"/>
          </p:cNvPr>
          <p:cNvSpPr/>
          <p:nvPr/>
        </p:nvSpPr>
        <p:spPr>
          <a:xfrm>
            <a:off x="2714612" y="450057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>
            <a:hlinkClick r:id="rId10" action="ppaction://hlinksldjump"/>
          </p:cNvPr>
          <p:cNvSpPr/>
          <p:nvPr/>
        </p:nvSpPr>
        <p:spPr>
          <a:xfrm>
            <a:off x="5929322" y="450057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>
            <a:hlinkClick r:id="rId11" action="ppaction://hlinksldjump"/>
          </p:cNvPr>
          <p:cNvSpPr/>
          <p:nvPr/>
        </p:nvSpPr>
        <p:spPr>
          <a:xfrm>
            <a:off x="5143504" y="1071546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>
            <a:hlinkClick r:id="rId12" action="ppaction://hlinksldjump"/>
          </p:cNvPr>
          <p:cNvSpPr/>
          <p:nvPr/>
        </p:nvSpPr>
        <p:spPr>
          <a:xfrm>
            <a:off x="3428992" y="1071546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>
            <a:hlinkClick r:id="rId13" action="ppaction://hlinksldjump"/>
          </p:cNvPr>
          <p:cNvSpPr/>
          <p:nvPr/>
        </p:nvSpPr>
        <p:spPr>
          <a:xfrm>
            <a:off x="2285984" y="2285992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hlinkClick r:id="rId14" action="ppaction://hlinksldjump"/>
          </p:cNvPr>
          <p:cNvSpPr/>
          <p:nvPr/>
        </p:nvSpPr>
        <p:spPr>
          <a:xfrm>
            <a:off x="6286512" y="2214554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>
            <a:hlinkClick r:id="rId15" action="ppaction://hlinksldjump"/>
          </p:cNvPr>
          <p:cNvSpPr/>
          <p:nvPr/>
        </p:nvSpPr>
        <p:spPr>
          <a:xfrm>
            <a:off x="6357950" y="378619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>
            <a:hlinkClick r:id="rId16" action="ppaction://hlinksldjump"/>
          </p:cNvPr>
          <p:cNvSpPr/>
          <p:nvPr/>
        </p:nvSpPr>
        <p:spPr>
          <a:xfrm>
            <a:off x="2285984" y="3857628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>
            <a:hlinkClick r:id="rId17" action="ppaction://hlinksldjump"/>
          </p:cNvPr>
          <p:cNvSpPr/>
          <p:nvPr/>
        </p:nvSpPr>
        <p:spPr>
          <a:xfrm>
            <a:off x="5214942" y="5000636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>
            <a:hlinkClick r:id="rId18" action="ppaction://hlinksldjump"/>
          </p:cNvPr>
          <p:cNvSpPr/>
          <p:nvPr/>
        </p:nvSpPr>
        <p:spPr>
          <a:xfrm>
            <a:off x="3428992" y="5072074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7" name="Группа 26"/>
          <p:cNvGrpSpPr/>
          <p:nvPr/>
        </p:nvGrpSpPr>
        <p:grpSpPr>
          <a:xfrm rot="2568474">
            <a:off x="2784610" y="1570172"/>
            <a:ext cx="3672000" cy="3672000"/>
            <a:chOff x="2786050" y="1500174"/>
            <a:chExt cx="3672000" cy="3672000"/>
          </a:xfrm>
        </p:grpSpPr>
        <p:grpSp>
          <p:nvGrpSpPr>
            <p:cNvPr id="2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30" name="Выноска с четырьмя стрелками 2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Равнобедренный треугольник 3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9" name="Овал 2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2" name="Группа 31"/>
          <p:cNvGrpSpPr/>
          <p:nvPr/>
        </p:nvGrpSpPr>
        <p:grpSpPr>
          <a:xfrm rot="13568796">
            <a:off x="2760423" y="1568577"/>
            <a:ext cx="3672000" cy="3672000"/>
            <a:chOff x="2786050" y="1500174"/>
            <a:chExt cx="3672000" cy="3672000"/>
          </a:xfrm>
        </p:grpSpPr>
        <p:grpSp>
          <p:nvGrpSpPr>
            <p:cNvPr id="3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35" name="Выноска с четырьмя стрелками 34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Равнобедренный треугольник 35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Овал 3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36"/>
          <p:cNvGrpSpPr/>
          <p:nvPr/>
        </p:nvGrpSpPr>
        <p:grpSpPr>
          <a:xfrm rot="16200000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3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40" name="Выноска с четырьмя стрелками 3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Равнобедренный треугольник 4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9" name="Овал 3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Группа 41"/>
          <p:cNvGrpSpPr/>
          <p:nvPr/>
        </p:nvGrpSpPr>
        <p:grpSpPr>
          <a:xfrm rot="9303429">
            <a:off x="2785996" y="1500118"/>
            <a:ext cx="3672000" cy="3672000"/>
            <a:chOff x="2786050" y="1500174"/>
            <a:chExt cx="3672000" cy="3672000"/>
          </a:xfrm>
        </p:grpSpPr>
        <p:grpSp>
          <p:nvGrpSpPr>
            <p:cNvPr id="4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45" name="Выноска с четырьмя стрелками 44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Равнобедренный треугольник 45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4" name="Овал 4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7" name="Группа 46"/>
          <p:cNvGrpSpPr/>
          <p:nvPr/>
        </p:nvGrpSpPr>
        <p:grpSpPr>
          <a:xfrm rot="10800000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4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50" name="Выноска с четырьмя стрелками 4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" name="Равнобедренный треугольник 5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9" name="Овал 4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5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55" name="Выноска с четырьмя стрелками 54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Равнобедренный треугольник 55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4" name="Овал 5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7" name="Группа 56"/>
          <p:cNvGrpSpPr/>
          <p:nvPr/>
        </p:nvGrpSpPr>
        <p:grpSpPr>
          <a:xfrm rot="5400000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5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60" name="Выноска с четырьмя стрелками 5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1" name="Равнобедренный треугольник 6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9" name="Овал 5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2" name="Группа 61"/>
          <p:cNvGrpSpPr/>
          <p:nvPr/>
        </p:nvGrpSpPr>
        <p:grpSpPr>
          <a:xfrm rot="8050660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6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65" name="Выноска с четырьмя стрелками 64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Равнобедренный треугольник 65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4" name="Овал 6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7" name="Группа 66"/>
          <p:cNvGrpSpPr/>
          <p:nvPr/>
        </p:nvGrpSpPr>
        <p:grpSpPr>
          <a:xfrm rot="20092168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6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70" name="Выноска с четырьмя стрелками 6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" name="Равнобедренный треугольник 7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9" name="Овал 6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3" name="Группа 72"/>
          <p:cNvGrpSpPr/>
          <p:nvPr/>
        </p:nvGrpSpPr>
        <p:grpSpPr>
          <a:xfrm rot="1256485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74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76" name="Выноска с четырьмя стрелками 75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" name="Равнобедренный треугольник 76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5" name="Овал 74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8" name="Группа 77"/>
          <p:cNvGrpSpPr/>
          <p:nvPr/>
        </p:nvGrpSpPr>
        <p:grpSpPr>
          <a:xfrm rot="3831152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79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81" name="Выноска с четырьмя стрелками 80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2" name="Равнобедренный треугольник 81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80" name="Овал 79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3" name="Группа 82"/>
          <p:cNvGrpSpPr/>
          <p:nvPr/>
        </p:nvGrpSpPr>
        <p:grpSpPr>
          <a:xfrm rot="6627866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84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86" name="Выноска с четырьмя стрелками 85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" name="Равнобедренный треугольник 86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85" name="Овал 84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8" name="Группа 87"/>
          <p:cNvGrpSpPr/>
          <p:nvPr/>
        </p:nvGrpSpPr>
        <p:grpSpPr>
          <a:xfrm rot="12063435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89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91" name="Выноска с четырьмя стрелками 90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2" name="Равнобедренный треугольник 91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0" name="Овал 89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3" name="Группа 92"/>
          <p:cNvGrpSpPr/>
          <p:nvPr/>
        </p:nvGrpSpPr>
        <p:grpSpPr>
          <a:xfrm rot="18732571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94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96" name="Выноска с четырьмя стрелками 95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7" name="Равнобедренный треугольник 96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5" name="Овал 94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8" name="Группа 97"/>
          <p:cNvGrpSpPr/>
          <p:nvPr/>
        </p:nvGrpSpPr>
        <p:grpSpPr>
          <a:xfrm rot="14701175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99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101" name="Выноска с четырьмя стрелками 100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2" name="Равнобедренный треугольник 101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00" name="Овал 99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0" y="6057781"/>
            <a:ext cx="6429388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Щелкайте по барабану. Меняющийся цвет прямоугольника означает выпавший вопрос. Переход к вопросу по гиперссылке. Следующий ход – снова щелчком по барабану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.</a:t>
            </a:r>
          </a:p>
        </p:txBody>
      </p:sp>
      <p:sp>
        <p:nvSpPr>
          <p:cNvPr id="107" name="Управляющая кнопка: настраиваемая 106">
            <a:hlinkClick r:id="" action="ppaction://hlinkshowjump?jump=firstslide" highlightClick="1"/>
          </p:cNvPr>
          <p:cNvSpPr/>
          <p:nvPr/>
        </p:nvSpPr>
        <p:spPr>
          <a:xfrm>
            <a:off x="7286612" y="1357298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0" y="0"/>
            <a:ext cx="9286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Средства музыкальной выразительности</a:t>
            </a:r>
            <a:endParaRPr lang="ru-RU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780000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2414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360000">
                                      <p:cBhvr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900000">
                                      <p:cBhvr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7900000">
                                      <p:cBhvr>
                                        <p:cTn id="7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4700000">
                                      <p:cBhvr>
                                        <p:cTn id="9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0">
                                      <p:cBhvr>
                                        <p:cTn id="1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8600000">
                                      <p:cBhvr>
                                        <p:cTn id="13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720000">
                                      <p:cBhvr>
                                        <p:cTn id="15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5200000">
                                      <p:cBhvr>
                                        <p:cTn id="17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000"/>
                            </p:stCondLst>
                            <p:childTnLst>
                              <p:par>
                                <p:cTn id="17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8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6080000">
                                      <p:cBhvr>
                                        <p:cTn id="19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0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0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" fill="hold">
                      <p:stCondLst>
                        <p:cond delay="0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900000">
                                      <p:cBhvr>
                                        <p:cTn id="21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2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>
                      <p:stCondLst>
                        <p:cond delay="0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3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900000">
                                      <p:cBhvr>
                                        <p:cTn id="24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1000"/>
                            </p:stCondLst>
                            <p:childTnLst>
                              <p:par>
                                <p:cTn id="24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4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7" fill="hold">
                      <p:stCondLst>
                        <p:cond delay="0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8900000">
                                      <p:cBhvr>
                                        <p:cTn id="26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000"/>
                            </p:stCondLst>
                            <p:childTnLst>
                              <p:par>
                                <p:cTn id="26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9800000">
                                      <p:cBhvr>
                                        <p:cTn id="28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1000"/>
                            </p:stCondLst>
                            <p:childTnLst>
                              <p:par>
                                <p:cTn id="28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9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9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0" fill="hold">
                      <p:stCondLst>
                        <p:cond delay="0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0600000">
                                      <p:cBhvr>
                                        <p:cTn id="30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1000"/>
                            </p:stCondLst>
                            <p:childTnLst>
                              <p:par>
                                <p:cTn id="30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0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30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0" fill="hold">
                      <p:stCondLst>
                        <p:cond delay="0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900000">
                                      <p:cBhvr>
                                        <p:cTn id="32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1000"/>
                            </p:stCondLst>
                            <p:childTnLst>
                              <p:par>
                                <p:cTn id="32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Управляющая кнопка: домой 8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57158" y="642918"/>
            <a:ext cx="47149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Назови три музыкальные основы 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71604" y="5286388"/>
            <a:ext cx="4357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Песня, танец, марш.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14" name="Управляющая кнопка: настраиваемая 13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Picture 9" descr="скрипка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2571744"/>
            <a:ext cx="1972184" cy="148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3929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Что такое –Балет?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4286256"/>
            <a:ext cx="64294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Вид сценического искусства, содержание которого выражается в танцевально-музыкальных образах.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Picture 9" descr="скрипка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2285992"/>
            <a:ext cx="2161615" cy="1630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Опера?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2976" y="4929198"/>
            <a:ext cx="57864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Это музыкальный жанр, а точнее вокально-театральный жанр музыки.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Picture 9" descr="скрипка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2643182"/>
            <a:ext cx="2278059" cy="1718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Симфония ?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4143380"/>
            <a:ext cx="735811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Это самый главный жанр симфонической и инструментальной музыки. В переводе «созвучие», все инструменты звучат вместе, дружно.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Picture 9" descr="скрипка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1928802"/>
            <a:ext cx="1972184" cy="148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Концерт?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3143248"/>
            <a:ext cx="707236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Музыкальное сочинение, написанное для одного или нескольких инструментов, с аккомпанементом оркестра, с целью дать возможность солистам выказать виртуозность исполнения. (Состязание)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Picture 9" descr="скрипка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1428736"/>
            <a:ext cx="1972184" cy="148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3714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Куда ведет нас песня?</a:t>
            </a:r>
            <a:r>
              <a:rPr lang="ru-RU" sz="3200" dirty="0" smtClean="0">
                <a:solidFill>
                  <a:srgbClr val="0070C0"/>
                </a:solidFill>
              </a:rPr>
              <a:t> 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 - Оперу.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Picture 9" descr="скрипка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2571744"/>
            <a:ext cx="1972184" cy="148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4714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Куда ведет нас танец?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 - Балет.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Picture 9" descr="скрипка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2571744"/>
            <a:ext cx="1972184" cy="148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642918"/>
            <a:ext cx="44291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«Вальс цветов» из какого произведения?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4929198"/>
            <a:ext cx="62865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Балет «Щелкунчик» П.И. Чайковского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Picture 9" descr="скрипка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2571744"/>
            <a:ext cx="1972184" cy="148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4286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«Бой часов» из какого произведения?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5286388"/>
            <a:ext cx="44291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Балета «Золушка» С.С.Прокофьева.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Picture 9" descr="скрипка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2571744"/>
            <a:ext cx="1972184" cy="148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642918"/>
            <a:ext cx="57150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«Танец маленьких лебедей» из какого произведения?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5143512"/>
            <a:ext cx="47863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Балет «Лебединое озеро» П.И.Чайковского.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8" name="Управляющая кнопка: домой 7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9" name="Picture 9" descr="скрипка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2571744"/>
            <a:ext cx="1972184" cy="148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Управляющая кнопка: домой 8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57158" y="642918"/>
            <a:ext cx="58579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 </a:t>
            </a:r>
            <a:r>
              <a:rPr lang="ru-RU" sz="3200" b="1" dirty="0" smtClean="0">
                <a:solidFill>
                  <a:srgbClr val="0070C0"/>
                </a:solidFill>
              </a:rPr>
              <a:t>ЧТО ТАКОЕ ДИНАМИКА?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596" y="5000636"/>
            <a:ext cx="6000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Сила музыкального звука, 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(Звучание громкое или тихое)</a:t>
            </a:r>
          </a:p>
          <a:p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6143636" y="714375"/>
            <a:ext cx="2428864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13" name="Управляющая кнопка: настраиваемая 12">
            <a:hlinkClick r:id="" action="ppaction://hlinkshowjump?jump=firstslide" highlightClick="1"/>
          </p:cNvPr>
          <p:cNvSpPr/>
          <p:nvPr/>
        </p:nvSpPr>
        <p:spPr>
          <a:xfrm>
            <a:off x="7286612" y="1714488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Picture 6" descr="инструмент силач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327946">
            <a:off x="4159354" y="2468921"/>
            <a:ext cx="1295400" cy="151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642918"/>
            <a:ext cx="44291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«Тема Всезнайки»  из какого произведения?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5214950"/>
            <a:ext cx="64294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Опера «Волк и семеро козлят» 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М. Коваль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Picture 9" descr="скрипка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2571744"/>
            <a:ext cx="1972184" cy="148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Сюита?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4429132"/>
            <a:ext cx="65722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Многочастное инструментальное произведение, от французского слова </a:t>
            </a:r>
            <a:r>
              <a:rPr lang="ru-RU" sz="3200" b="1" dirty="0" err="1" smtClean="0">
                <a:solidFill>
                  <a:srgbClr val="FF0000"/>
                </a:solidFill>
              </a:rPr>
              <a:t>suite</a:t>
            </a:r>
            <a:r>
              <a:rPr lang="ru-RU" sz="3200" b="1" dirty="0" smtClean="0">
                <a:solidFill>
                  <a:srgbClr val="FF0000"/>
                </a:solidFill>
              </a:rPr>
              <a:t> - последовательность.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Picture 9" descr="скрипка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2571744"/>
            <a:ext cx="1972184" cy="148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47863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«Утро» из какого большого произведения?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5715016"/>
            <a:ext cx="5572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Сюита «Пер </a:t>
            </a:r>
            <a:r>
              <a:rPr lang="ru-RU" sz="2800" b="1" dirty="0" err="1" smtClean="0">
                <a:solidFill>
                  <a:srgbClr val="FF0000"/>
                </a:solidFill>
              </a:rPr>
              <a:t>Гюнт</a:t>
            </a:r>
            <a:r>
              <a:rPr lang="ru-RU" sz="2800" b="1" dirty="0" smtClean="0">
                <a:solidFill>
                  <a:srgbClr val="FF0000"/>
                </a:solidFill>
              </a:rPr>
              <a:t>» Эдварда Грига.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Picture 9" descr="скрипка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2571744"/>
            <a:ext cx="1972184" cy="148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642918"/>
            <a:ext cx="50006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В какой «Симфонии» звучит народная песня «Во поле береза стояла» ?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4500570"/>
            <a:ext cx="57864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Симфония №4 П. И, Чайковского (финал)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Picture 9" descr="скрипка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2571744"/>
            <a:ext cx="1972184" cy="148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642918"/>
            <a:ext cx="52149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В каком произведении звучит  песня «Наш край» ?</a:t>
            </a:r>
          </a:p>
          <a:p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4714884"/>
            <a:ext cx="44291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Концерт №3 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Д.Б. </a:t>
            </a:r>
            <a:r>
              <a:rPr lang="ru-RU" sz="3200" b="1" dirty="0" err="1" smtClean="0">
                <a:solidFill>
                  <a:srgbClr val="FF0000"/>
                </a:solidFill>
              </a:rPr>
              <a:t>Кабалевского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Picture 9" descr="скрипка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2571744"/>
            <a:ext cx="1972184" cy="148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40719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«Февраль» Из какого произведения?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5286388"/>
            <a:ext cx="44291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Цикл «Времена года» П.И.Чайковского.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3438" y="0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FF0000"/>
                </a:solidFill>
              </a:rPr>
              <a:t>Вопросы темы исчерпаны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страиваемая 8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8" name="Picture 9" descr="скрипка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2571744"/>
            <a:ext cx="1972184" cy="148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714612" y="1500174"/>
            <a:ext cx="3714776" cy="3714776"/>
          </a:xfrm>
          <a:prstGeom prst="ellipse">
            <a:avLst/>
          </a:prstGeom>
          <a:gradFill flip="none" rotWithShape="1">
            <a:gsLst>
              <a:gs pos="0">
                <a:srgbClr val="FFC000"/>
              </a:gs>
              <a:gs pos="50000">
                <a:srgbClr val="FF66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03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714612" y="1500174"/>
            <a:ext cx="3714776" cy="3714776"/>
          </a:xfrm>
          <a:prstGeom prst="ellipse">
            <a:avLst/>
          </a:prstGeom>
          <a:noFill/>
          <a:ln w="6032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9"/>
          <p:cNvGrpSpPr/>
          <p:nvPr/>
        </p:nvGrpSpPr>
        <p:grpSpPr>
          <a:xfrm>
            <a:off x="2786050" y="1542950"/>
            <a:ext cx="3672000" cy="3672000"/>
            <a:chOff x="2786050" y="1500174"/>
            <a:chExt cx="3672000" cy="3672000"/>
          </a:xfrm>
        </p:grpSpPr>
        <p:grpSp>
          <p:nvGrpSpPr>
            <p:cNvPr id="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6" name="Выноска с четырьмя стрелками 5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Равнобедренный треугольник 6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" name="Овал 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Овал 10">
            <a:hlinkClick r:id="rId3" action="ppaction://hlinksldjump"/>
          </p:cNvPr>
          <p:cNvSpPr/>
          <p:nvPr/>
        </p:nvSpPr>
        <p:spPr>
          <a:xfrm>
            <a:off x="4286248" y="857232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hlinkClick r:id="rId4" action="ppaction://hlinksldjump"/>
          </p:cNvPr>
          <p:cNvSpPr/>
          <p:nvPr/>
        </p:nvSpPr>
        <p:spPr>
          <a:xfrm>
            <a:off x="4357686" y="521495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hlinkClick r:id="rId5" action="ppaction://hlinksldjump"/>
          </p:cNvPr>
          <p:cNvSpPr/>
          <p:nvPr/>
        </p:nvSpPr>
        <p:spPr>
          <a:xfrm>
            <a:off x="6429388" y="3000372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>
            <a:hlinkClick r:id="rId6" action="ppaction://hlinksldjump"/>
          </p:cNvPr>
          <p:cNvSpPr/>
          <p:nvPr/>
        </p:nvSpPr>
        <p:spPr>
          <a:xfrm>
            <a:off x="2143108" y="307181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>
            <a:hlinkClick r:id="rId7" action="ppaction://hlinksldjump"/>
          </p:cNvPr>
          <p:cNvSpPr/>
          <p:nvPr/>
        </p:nvSpPr>
        <p:spPr>
          <a:xfrm>
            <a:off x="5786446" y="1500174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>
            <a:hlinkClick r:id="rId8" action="ppaction://hlinksldjump"/>
          </p:cNvPr>
          <p:cNvSpPr/>
          <p:nvPr/>
        </p:nvSpPr>
        <p:spPr>
          <a:xfrm>
            <a:off x="2714612" y="1571612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>
            <a:hlinkClick r:id="rId9" action="ppaction://hlinksldjump"/>
          </p:cNvPr>
          <p:cNvSpPr/>
          <p:nvPr/>
        </p:nvSpPr>
        <p:spPr>
          <a:xfrm>
            <a:off x="2714612" y="450057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>
            <a:hlinkClick r:id="rId10" action="ppaction://hlinksldjump"/>
          </p:cNvPr>
          <p:cNvSpPr/>
          <p:nvPr/>
        </p:nvSpPr>
        <p:spPr>
          <a:xfrm>
            <a:off x="5929322" y="450057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>
            <a:hlinkClick r:id="rId11" action="ppaction://hlinksldjump"/>
          </p:cNvPr>
          <p:cNvSpPr/>
          <p:nvPr/>
        </p:nvSpPr>
        <p:spPr>
          <a:xfrm>
            <a:off x="5143504" y="1071546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>
            <a:hlinkClick r:id="rId12" action="ppaction://hlinksldjump"/>
          </p:cNvPr>
          <p:cNvSpPr/>
          <p:nvPr/>
        </p:nvSpPr>
        <p:spPr>
          <a:xfrm>
            <a:off x="3428992" y="1071546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>
            <a:hlinkClick r:id="rId13" action="ppaction://hlinksldjump"/>
          </p:cNvPr>
          <p:cNvSpPr/>
          <p:nvPr/>
        </p:nvSpPr>
        <p:spPr>
          <a:xfrm>
            <a:off x="2285984" y="2285992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hlinkClick r:id="rId14" action="ppaction://hlinksldjump"/>
          </p:cNvPr>
          <p:cNvSpPr/>
          <p:nvPr/>
        </p:nvSpPr>
        <p:spPr>
          <a:xfrm>
            <a:off x="6286512" y="2214554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>
            <a:hlinkClick r:id="rId15" action="ppaction://hlinksldjump"/>
          </p:cNvPr>
          <p:cNvSpPr/>
          <p:nvPr/>
        </p:nvSpPr>
        <p:spPr>
          <a:xfrm>
            <a:off x="6357950" y="378619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>
            <a:hlinkClick r:id="rId16" action="ppaction://hlinksldjump"/>
          </p:cNvPr>
          <p:cNvSpPr/>
          <p:nvPr/>
        </p:nvSpPr>
        <p:spPr>
          <a:xfrm>
            <a:off x="2285984" y="3857628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>
            <a:hlinkClick r:id="rId17" action="ppaction://hlinksldjump"/>
          </p:cNvPr>
          <p:cNvSpPr/>
          <p:nvPr/>
        </p:nvSpPr>
        <p:spPr>
          <a:xfrm>
            <a:off x="5214942" y="5000636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>
            <a:hlinkClick r:id="rId18" action="ppaction://hlinksldjump"/>
          </p:cNvPr>
          <p:cNvSpPr/>
          <p:nvPr/>
        </p:nvSpPr>
        <p:spPr>
          <a:xfrm>
            <a:off x="3428992" y="5072074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26"/>
          <p:cNvGrpSpPr/>
          <p:nvPr/>
        </p:nvGrpSpPr>
        <p:grpSpPr>
          <a:xfrm rot="2568474">
            <a:off x="2784610" y="1570172"/>
            <a:ext cx="3672000" cy="3672000"/>
            <a:chOff x="2786050" y="1500174"/>
            <a:chExt cx="3672000" cy="3672000"/>
          </a:xfrm>
        </p:grpSpPr>
        <p:grpSp>
          <p:nvGrpSpPr>
            <p:cNvPr id="10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30" name="Выноска с четырьмя стрелками 2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Равнобедренный треугольник 3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9" name="Овал 2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31"/>
          <p:cNvGrpSpPr/>
          <p:nvPr/>
        </p:nvGrpSpPr>
        <p:grpSpPr>
          <a:xfrm rot="13568796">
            <a:off x="2760423" y="1568577"/>
            <a:ext cx="3672000" cy="3672000"/>
            <a:chOff x="2786050" y="1500174"/>
            <a:chExt cx="3672000" cy="3672000"/>
          </a:xfrm>
        </p:grpSpPr>
        <p:grpSp>
          <p:nvGrpSpPr>
            <p:cNvPr id="2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35" name="Выноска с четырьмя стрелками 34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Равнобедренный треугольник 35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Овал 3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2" name="Группа 36"/>
          <p:cNvGrpSpPr/>
          <p:nvPr/>
        </p:nvGrpSpPr>
        <p:grpSpPr>
          <a:xfrm rot="16200000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3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40" name="Выноска с четырьмя стрелками 3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Равнобедренный треугольник 4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9" name="Овал 3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41"/>
          <p:cNvGrpSpPr/>
          <p:nvPr/>
        </p:nvGrpSpPr>
        <p:grpSpPr>
          <a:xfrm rot="9303429">
            <a:off x="2785996" y="1500118"/>
            <a:ext cx="3672000" cy="3672000"/>
            <a:chOff x="2786050" y="1500174"/>
            <a:chExt cx="3672000" cy="3672000"/>
          </a:xfrm>
        </p:grpSpPr>
        <p:grpSp>
          <p:nvGrpSpPr>
            <p:cNvPr id="3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45" name="Выноска с четырьмя стрелками 44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Равнобедренный треугольник 45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4" name="Овал 4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Группа 46"/>
          <p:cNvGrpSpPr/>
          <p:nvPr/>
        </p:nvGrpSpPr>
        <p:grpSpPr>
          <a:xfrm rot="10800000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4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50" name="Выноска с четырьмя стрелками 4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" name="Равнобедренный треугольник 5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9" name="Овал 4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7" name="Группа 51"/>
          <p:cNvGrpSpPr/>
          <p:nvPr/>
        </p:nvGrpSpPr>
        <p:grpSpPr>
          <a:xfrm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4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55" name="Выноска с четырьмя стрелками 54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Равнобедренный треугольник 55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4" name="Овал 5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2" name="Группа 56"/>
          <p:cNvGrpSpPr/>
          <p:nvPr/>
        </p:nvGrpSpPr>
        <p:grpSpPr>
          <a:xfrm rot="5400000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5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60" name="Выноска с четырьмя стрелками 5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1" name="Равнобедренный треугольник 6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9" name="Овал 5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7" name="Группа 61"/>
          <p:cNvGrpSpPr/>
          <p:nvPr/>
        </p:nvGrpSpPr>
        <p:grpSpPr>
          <a:xfrm rot="8050660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5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65" name="Выноска с четырьмя стрелками 64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Равнобедренный треугольник 65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4" name="Овал 6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2" name="Группа 66"/>
          <p:cNvGrpSpPr/>
          <p:nvPr/>
        </p:nvGrpSpPr>
        <p:grpSpPr>
          <a:xfrm rot="20092168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6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70" name="Выноска с четырьмя стрелками 6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" name="Равнобедренный треугольник 7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9" name="Овал 6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7" name="Группа 72"/>
          <p:cNvGrpSpPr/>
          <p:nvPr/>
        </p:nvGrpSpPr>
        <p:grpSpPr>
          <a:xfrm rot="1256485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6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76" name="Выноска с четырьмя стрелками 75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" name="Равнобедренный треугольник 76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5" name="Овал 74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2" name="Группа 77"/>
          <p:cNvGrpSpPr/>
          <p:nvPr/>
        </p:nvGrpSpPr>
        <p:grpSpPr>
          <a:xfrm rot="3831152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7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81" name="Выноска с четырьмя стрелками 80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2" name="Равнобедренный треугольник 81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80" name="Овал 79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4" name="Группа 82"/>
          <p:cNvGrpSpPr/>
          <p:nvPr/>
        </p:nvGrpSpPr>
        <p:grpSpPr>
          <a:xfrm rot="6627866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7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86" name="Выноска с четырьмя стрелками 85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" name="Равнобедренный треугольник 86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85" name="Овал 84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87"/>
          <p:cNvGrpSpPr/>
          <p:nvPr/>
        </p:nvGrpSpPr>
        <p:grpSpPr>
          <a:xfrm rot="12063435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8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91" name="Выноска с четырьмя стрелками 90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2" name="Равнобедренный треугольник 91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0" name="Овал 89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92"/>
          <p:cNvGrpSpPr/>
          <p:nvPr/>
        </p:nvGrpSpPr>
        <p:grpSpPr>
          <a:xfrm rot="18732571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8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96" name="Выноска с четырьмя стрелками 95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7" name="Равнобедренный треугольник 96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5" name="Овал 94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9" name="Группа 97"/>
          <p:cNvGrpSpPr/>
          <p:nvPr/>
        </p:nvGrpSpPr>
        <p:grpSpPr>
          <a:xfrm rot="14701175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9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101" name="Выноска с четырьмя стрелками 100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2" name="Равнобедренный треугольник 101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00" name="Овал 99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0" y="6057781"/>
            <a:ext cx="6429388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Щелкайте по барабану. Меняющийся цвет прямоугольника означает выпавший вопрос. Переход к вопросу по гиперссылке. Следующий ход – снова щелчком по барабану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.</a:t>
            </a:r>
          </a:p>
        </p:txBody>
      </p:sp>
      <p:sp>
        <p:nvSpPr>
          <p:cNvPr id="103" name="Управляющая кнопка: настраиваемая 102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42844" y="0"/>
            <a:ext cx="878687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Композиторы и их произведения </a:t>
            </a:r>
            <a:endParaRPr lang="ru-RU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78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2414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360000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900000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7900000">
                                      <p:cBhvr>
                                        <p:cTn id="7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4700000">
                                      <p:cBhvr>
                                        <p:cTn id="9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0">
                                      <p:cBhvr>
                                        <p:cTn id="1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8600000">
                                      <p:cBhvr>
                                        <p:cTn id="13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720000">
                                      <p:cBhvr>
                                        <p:cTn id="15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5200000">
                                      <p:cBhvr>
                                        <p:cTn id="17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000"/>
                            </p:stCondLst>
                            <p:childTnLst>
                              <p:par>
                                <p:cTn id="17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8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6080000">
                                      <p:cBhvr>
                                        <p:cTn id="19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0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0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" fill="hold">
                      <p:stCondLst>
                        <p:cond delay="0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900000">
                                      <p:cBhvr>
                                        <p:cTn id="21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2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>
                      <p:stCondLst>
                        <p:cond delay="0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3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900000">
                                      <p:cBhvr>
                                        <p:cTn id="24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1000"/>
                            </p:stCondLst>
                            <p:childTnLst>
                              <p:par>
                                <p:cTn id="24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4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7" fill="hold">
                      <p:stCondLst>
                        <p:cond delay="0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8900000">
                                      <p:cBhvr>
                                        <p:cTn id="26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000"/>
                            </p:stCondLst>
                            <p:childTnLst>
                              <p:par>
                                <p:cTn id="26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9800000">
                                      <p:cBhvr>
                                        <p:cTn id="28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1000"/>
                            </p:stCondLst>
                            <p:childTnLst>
                              <p:par>
                                <p:cTn id="28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9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9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0" fill="hold">
                      <p:stCondLst>
                        <p:cond delay="0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0600000">
                                      <p:cBhvr>
                                        <p:cTn id="30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1000"/>
                            </p:stCondLst>
                            <p:childTnLst>
                              <p:par>
                                <p:cTn id="30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0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30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0" fill="hold">
                      <p:stCondLst>
                        <p:cond delay="0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900000">
                                      <p:cBhvr>
                                        <p:cTn id="32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1000"/>
                            </p:stCondLst>
                            <p:childTnLst>
                              <p:par>
                                <p:cTn id="32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Управляющая кнопка: домой 8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57158" y="642918"/>
            <a:ext cx="4357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Балет «Щелкунчик»?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2976" y="5429264"/>
            <a:ext cx="5643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Петр Ильич Чайковский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7" name="Управляющая кнопка: настраиваемая 6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8" name="Picture 12" descr="нокии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1857364"/>
            <a:ext cx="147955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39290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Б</a:t>
            </a:r>
            <a:r>
              <a:rPr lang="ru-RU" sz="3200" dirty="0" smtClean="0">
                <a:solidFill>
                  <a:srgbClr val="0070C0"/>
                </a:solidFill>
              </a:rPr>
              <a:t>алета С.С.Прокофьева </a:t>
            </a:r>
            <a:endParaRPr lang="ru-RU" sz="3200" b="1" dirty="0" smtClean="0">
              <a:solidFill>
                <a:srgbClr val="0070C0"/>
              </a:solidFill>
            </a:endParaRPr>
          </a:p>
          <a:p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«Золушка»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Picture 12" descr="нокии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2357430"/>
            <a:ext cx="147955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45720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«Волк и семеро козлят» композитор?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4000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Опера, М. Коваль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Picture 12" descr="нокии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2357430"/>
            <a:ext cx="147955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642918"/>
            <a:ext cx="5214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</a:t>
            </a:r>
            <a:r>
              <a:rPr lang="ru-RU" sz="3200" b="1" dirty="0" smtClean="0">
                <a:solidFill>
                  <a:srgbClr val="0070C0"/>
                </a:solidFill>
              </a:rPr>
              <a:t>КАКИМ БЫВАЕТ ТЕМП?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5143512"/>
            <a:ext cx="67151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Быстрый, медленный, средний.</a:t>
            </a:r>
          </a:p>
          <a:p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hlinkshowjump?jump=firstslide" highlightClick="1"/>
          </p:cNvPr>
          <p:cNvSpPr/>
          <p:nvPr/>
        </p:nvSpPr>
        <p:spPr>
          <a:xfrm>
            <a:off x="7286612" y="1785926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8" name="Picture 6" descr="инструмент силач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327946">
            <a:off x="4087916" y="2326045"/>
            <a:ext cx="1295400" cy="151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3786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0070C0"/>
                </a:solidFill>
              </a:rPr>
              <a:t>«Времена года»? 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5072074"/>
            <a:ext cx="4714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Цикл П.И.Чайковского.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Picture 12" descr="нокии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2357430"/>
            <a:ext cx="147955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«Утро» ?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2976" y="5715016"/>
            <a:ext cx="5929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Эдвард Григ, сюита «Пер </a:t>
            </a:r>
            <a:r>
              <a:rPr lang="ru-RU" sz="2800" b="1" dirty="0" err="1" smtClean="0">
                <a:solidFill>
                  <a:srgbClr val="FF0000"/>
                </a:solidFill>
              </a:rPr>
              <a:t>Гюнт</a:t>
            </a:r>
            <a:r>
              <a:rPr lang="ru-RU" sz="2800" b="1" dirty="0" smtClean="0">
                <a:solidFill>
                  <a:srgbClr val="FF0000"/>
                </a:solidFill>
              </a:rPr>
              <a:t>»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Picture 12" descr="нокии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2357430"/>
            <a:ext cx="147955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«Евгений Онегин»?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5072074"/>
            <a:ext cx="4714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Опера, П.И.Чайковского.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Picture 12" descr="нокии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2357430"/>
            <a:ext cx="147955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«Сурок»?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Л.Бетховен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Picture 12" descr="нокии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2357430"/>
            <a:ext cx="147955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371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«Попутная песня»?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М.И.Глинка.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Picture 12" descr="нокии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2357430"/>
            <a:ext cx="147955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4000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«Полюшко - поле» ?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Л. </a:t>
            </a:r>
            <a:r>
              <a:rPr lang="ru-RU" sz="3200" b="1" dirty="0" err="1" smtClean="0">
                <a:solidFill>
                  <a:srgbClr val="FF0000"/>
                </a:solidFill>
              </a:rPr>
              <a:t>Книппер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Picture 12" descr="нокии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2357430"/>
            <a:ext cx="147955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«Сказочка» ?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3929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С.С. Прокофьев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8" name="Управляющая кнопка: домой 7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9" name="Picture 12" descr="нокии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2357430"/>
            <a:ext cx="147955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4500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«Танец с кубками»?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5000636"/>
            <a:ext cx="53578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Балет «Спящая красавица» П.И.Чайковского.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Picture 12" descr="нокии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2357430"/>
            <a:ext cx="147955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642918"/>
            <a:ext cx="51435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«Пусть всегда будет солнце»?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5429264"/>
            <a:ext cx="3857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А. Островского.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Picture 12" descr="нокии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2357430"/>
            <a:ext cx="147955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«Шарманка» ?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4714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П.И.Чайковского.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Picture 12" descr="нокии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2357430"/>
            <a:ext cx="147955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</a:t>
            </a:r>
            <a:r>
              <a:rPr lang="ru-RU" sz="3200" b="1" dirty="0" smtClean="0">
                <a:solidFill>
                  <a:srgbClr val="0070C0"/>
                </a:solidFill>
              </a:rPr>
              <a:t>ЗАЧЕМ НУЖЕН  ЛАД?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5429264"/>
            <a:ext cx="6858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Чтобы передавать настроение.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hlinkshowjump?jump=firstslide" highlightClick="1"/>
          </p:cNvPr>
          <p:cNvSpPr/>
          <p:nvPr/>
        </p:nvSpPr>
        <p:spPr>
          <a:xfrm>
            <a:off x="7286612" y="1714488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8" name="Picture 6" descr="инструмент силач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327946">
            <a:off x="4230792" y="2611796"/>
            <a:ext cx="1295400" cy="151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642918"/>
            <a:ext cx="4857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«Танец молодого бегемота»?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4786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Д. Б. </a:t>
            </a:r>
            <a:r>
              <a:rPr lang="ru-RU" sz="3200" b="1" dirty="0" err="1" smtClean="0">
                <a:solidFill>
                  <a:srgbClr val="FF0000"/>
                </a:solidFill>
              </a:rPr>
              <a:t>Кабалевский</a:t>
            </a:r>
            <a:r>
              <a:rPr lang="ru-RU" sz="3200" b="1" dirty="0" smtClean="0">
                <a:solidFill>
                  <a:srgbClr val="FF0000"/>
                </a:solidFill>
              </a:rPr>
              <a:t>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Picture 12" descr="нокии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2357430"/>
            <a:ext cx="147955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3929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«Вальс- шутка»?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4357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Д. Шостаковича.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Picture 12" descr="нокии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2357430"/>
            <a:ext cx="147955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3786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«Первая  утрата» ?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Р. Шумана.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3438" y="0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FF0000"/>
                </a:solidFill>
              </a:rPr>
              <a:t>Вопросы темы исчерпаны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страиваемая 8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8" name="Picture 12" descr="нокии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2357430"/>
            <a:ext cx="147955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642918"/>
            <a:ext cx="53578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</a:t>
            </a:r>
            <a:r>
              <a:rPr lang="ru-RU" sz="3200" b="1" dirty="0" smtClean="0">
                <a:solidFill>
                  <a:srgbClr val="0070C0"/>
                </a:solidFill>
              </a:rPr>
              <a:t>КАК МОЖЕТ ДВИГАТЬСЯ МЕЛОДИЯ В МУЗЫКЕ?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4143380"/>
            <a:ext cx="72866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Музыка может двигаться вверх от более низкого толстого звука к более высокому тонкому, или наоборот вниз от более тонкого к более толстому.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hlinkshowjump?jump=firstslide" highlightClick="1"/>
          </p:cNvPr>
          <p:cNvSpPr/>
          <p:nvPr/>
        </p:nvSpPr>
        <p:spPr>
          <a:xfrm>
            <a:off x="7286612" y="1714488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8" name="Picture 6" descr="инструмент силач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327946">
            <a:off x="4230793" y="2183169"/>
            <a:ext cx="1295400" cy="151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4500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</a:t>
            </a:r>
            <a:r>
              <a:rPr lang="ru-RU" sz="3200" b="1" dirty="0" smtClean="0">
                <a:solidFill>
                  <a:srgbClr val="0070C0"/>
                </a:solidFill>
              </a:rPr>
              <a:t>ЧТО ТАКОЕ ТЕМБР?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2976" y="4572008"/>
            <a:ext cx="628654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Это специфическая окраска звука, характер, присущий тому или иному инструменту или голосу. </a:t>
            </a:r>
          </a:p>
          <a:p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hlinkshowjump?jump=firstslide" highlightClick="1"/>
          </p:cNvPr>
          <p:cNvSpPr/>
          <p:nvPr/>
        </p:nvSpPr>
        <p:spPr>
          <a:xfrm>
            <a:off x="7286612" y="1500174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8" name="Picture 6" descr="инструмент силач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327946">
            <a:off x="4302230" y="2183168"/>
            <a:ext cx="1295400" cy="151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4857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ЧТО ТАКОЕ  РИТМ?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2976" y="4714884"/>
            <a:ext cx="60722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Это согласованность звуков по длительности. 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hlinkshowjump?jump=firstslide" highlightClick="1"/>
          </p:cNvPr>
          <p:cNvSpPr/>
          <p:nvPr/>
        </p:nvSpPr>
        <p:spPr>
          <a:xfrm>
            <a:off x="7286612" y="192880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8" name="Picture 6" descr="инструмент силач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327946">
            <a:off x="4230792" y="2540358"/>
            <a:ext cx="1295400" cy="151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39290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Что такое мажор?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Как звучит?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4857760"/>
            <a:ext cx="59293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Это лад, который звучит весело и бодро.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8" name="Picture 6" descr="инструмент силач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327946">
            <a:off x="4159354" y="2397482"/>
            <a:ext cx="1295400" cy="151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1325</Words>
  <Application>Microsoft Office PowerPoint</Application>
  <PresentationFormat>Экран (4:3)</PresentationFormat>
  <Paragraphs>275</Paragraphs>
  <Slides>52</Slides>
  <Notes>51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Георгий</dc:creator>
  <cp:lastModifiedBy>мо</cp:lastModifiedBy>
  <cp:revision>94</cp:revision>
  <dcterms:created xsi:type="dcterms:W3CDTF">2010-02-14T08:29:43Z</dcterms:created>
  <dcterms:modified xsi:type="dcterms:W3CDTF">2013-08-31T20:56:36Z</dcterms:modified>
</cp:coreProperties>
</file>