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69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9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C112821-ABDE-48A8-A0E5-E0E70C10F635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87C323-D47F-4238-B079-8AA79A371D7D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12821-ABDE-48A8-A0E5-E0E70C10F635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7C323-D47F-4238-B079-8AA79A371D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12821-ABDE-48A8-A0E5-E0E70C10F635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87C323-D47F-4238-B079-8AA79A371D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12821-ABDE-48A8-A0E5-E0E70C10F635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7C323-D47F-4238-B079-8AA79A371D7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112821-ABDE-48A8-A0E5-E0E70C10F635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87C323-D47F-4238-B079-8AA79A371D7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12821-ABDE-48A8-A0E5-E0E70C10F635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7C323-D47F-4238-B079-8AA79A371D7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12821-ABDE-48A8-A0E5-E0E70C10F635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7C323-D47F-4238-B079-8AA79A371D7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12821-ABDE-48A8-A0E5-E0E70C10F635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7C323-D47F-4238-B079-8AA79A371D7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12821-ABDE-48A8-A0E5-E0E70C10F635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7C323-D47F-4238-B079-8AA79A371D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12821-ABDE-48A8-A0E5-E0E70C10F635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87C323-D47F-4238-B079-8AA79A371D7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12821-ABDE-48A8-A0E5-E0E70C10F635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7C323-D47F-4238-B079-8AA79A371D7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C112821-ABDE-48A8-A0E5-E0E70C10F635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2087C323-D47F-4238-B079-8AA79A371D7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4104" y="548680"/>
            <a:ext cx="66247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effectLst/>
                <a:latin typeface="Calibri"/>
                <a:ea typeface="Calibri"/>
                <a:cs typeface="Times New Roman"/>
              </a:rPr>
              <a:t>Организация исследовательской и проектной деятельности с детьми младшего школьного возраста.</a:t>
            </a:r>
            <a:endParaRPr lang="ru-RU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121285" y="5301208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Подготовила учитель начальных классов МБОУ – </a:t>
            </a:r>
            <a:r>
              <a:rPr lang="ru-RU" b="1" dirty="0" err="1" smtClean="0"/>
              <a:t>Полужская</a:t>
            </a:r>
            <a:r>
              <a:rPr lang="ru-RU" b="1" dirty="0" smtClean="0"/>
              <a:t> ООШ </a:t>
            </a:r>
            <a:r>
              <a:rPr lang="ru-RU" b="1" dirty="0" err="1" smtClean="0"/>
              <a:t>Пинчукова</a:t>
            </a:r>
            <a:r>
              <a:rPr lang="ru-RU" b="1" dirty="0" smtClean="0"/>
              <a:t> Елена Фёдоровна.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671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5624" y="980728"/>
            <a:ext cx="7776864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Проведение исследований.</a:t>
            </a:r>
          </a:p>
          <a:p>
            <a:endParaRPr lang="ru-RU" dirty="0"/>
          </a:p>
          <a:p>
            <a:pPr algn="ctr"/>
            <a:r>
              <a:rPr lang="ru-RU" sz="2800" b="1" dirty="0" smtClean="0"/>
              <a:t>Задача педагога – </a:t>
            </a:r>
            <a:r>
              <a:rPr lang="ru-RU" sz="2800" b="1" dirty="0"/>
              <a:t>и</a:t>
            </a:r>
            <a:r>
              <a:rPr lang="ru-RU" sz="2800" b="1" dirty="0" smtClean="0"/>
              <a:t>грать роль консультанта, старшего помощника.</a:t>
            </a:r>
          </a:p>
          <a:p>
            <a:pPr algn="ctr"/>
            <a:r>
              <a:rPr lang="ru-RU" sz="2800" b="1" dirty="0" smtClean="0"/>
              <a:t>Для учащихся младших классов лучше всего организовывать экскурсии, чтобы они могли «увидеть» предмет и задать вопросы о нём.  Чтобы они могли «услышать», необходимо проводить беседы или сообщения. Чтобы они могли «прочитать», необходимо обучать работе с библиотеками, архивами, сайтами Интернета.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81640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2039" y="620688"/>
            <a:ext cx="72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Оформление исследовательской работы.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16075" y="2153800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Это один из самых трудоёмких этапов работы.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60091" y="2996952"/>
            <a:ext cx="626469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Основные формы представления результатов работы:</a:t>
            </a:r>
          </a:p>
          <a:p>
            <a:pPr algn="ctr"/>
            <a:endParaRPr lang="ru-RU" sz="3200" b="1" dirty="0">
              <a:solidFill>
                <a:srgbClr val="C00000"/>
              </a:solidFill>
            </a:endParaRPr>
          </a:p>
          <a:p>
            <a:pPr marL="514350" indent="-514350">
              <a:buAutoNum type="arabicPeriod"/>
            </a:pPr>
            <a:r>
              <a:rPr lang="ru-RU" sz="2800" b="1" dirty="0" smtClean="0"/>
              <a:t>Доклад, сообщение.</a:t>
            </a:r>
          </a:p>
          <a:p>
            <a:pPr marL="514350" indent="-514350">
              <a:buAutoNum type="arabicPeriod"/>
            </a:pPr>
            <a:r>
              <a:rPr lang="ru-RU" sz="2800" b="1" dirty="0" smtClean="0"/>
              <a:t>Отчёт.</a:t>
            </a:r>
          </a:p>
          <a:p>
            <a:pPr marL="514350" indent="-514350">
              <a:buAutoNum type="arabicPeriod"/>
            </a:pPr>
            <a:r>
              <a:rPr lang="ru-RU" sz="2800" b="1" dirty="0" smtClean="0"/>
              <a:t>Статья.</a:t>
            </a:r>
          </a:p>
          <a:p>
            <a:pPr marL="514350" indent="-514350">
              <a:buAutoNum type="arabicPeriod"/>
            </a:pPr>
            <a:r>
              <a:rPr lang="ru-RU" sz="2800" b="1" dirty="0" smtClean="0"/>
              <a:t>Презентация.</a:t>
            </a:r>
          </a:p>
        </p:txBody>
      </p:sp>
    </p:spTree>
    <p:extLst>
      <p:ext uri="{BB962C8B-B14F-4D97-AF65-F5344CB8AC3E}">
        <p14:creationId xmlns:p14="http://schemas.microsoft.com/office/powerpoint/2010/main" val="1404754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5664" y="476672"/>
            <a:ext cx="7128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Защита результатов исследования.</a:t>
            </a:r>
          </a:p>
          <a:p>
            <a:pPr algn="ctr"/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1988840"/>
            <a:ext cx="684076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Выступление можно разделить на три части:</a:t>
            </a:r>
          </a:p>
          <a:p>
            <a:endParaRPr lang="ru-RU" sz="2000" b="1" dirty="0"/>
          </a:p>
          <a:p>
            <a:pPr marL="342900" indent="-342900">
              <a:buAutoNum type="arabicPeriod"/>
            </a:pPr>
            <a:r>
              <a:rPr lang="ru-RU" sz="2000" b="1" dirty="0" smtClean="0"/>
              <a:t>Обоснование актуальности выбранной темы, описание проблемы, формулировка задач и методов исследования.</a:t>
            </a:r>
          </a:p>
          <a:p>
            <a:pPr marL="342900" indent="-342900">
              <a:buAutoNum type="arabicPeriod"/>
            </a:pPr>
            <a:endParaRPr lang="ru-RU" sz="2000" b="1" dirty="0"/>
          </a:p>
          <a:p>
            <a:pPr marL="342900" indent="-342900">
              <a:buAutoNum type="arabicPeriod"/>
            </a:pPr>
            <a:r>
              <a:rPr lang="ru-RU" sz="2000" b="1" dirty="0" smtClean="0"/>
              <a:t>Содержание исследования. </a:t>
            </a:r>
          </a:p>
          <a:p>
            <a:r>
              <a:rPr lang="ru-RU" sz="2000" b="1" dirty="0"/>
              <a:t> </a:t>
            </a:r>
            <a:r>
              <a:rPr lang="ru-RU" sz="2000" b="1" dirty="0" smtClean="0"/>
              <a:t>     При изложении основных результатов можно</a:t>
            </a:r>
          </a:p>
          <a:p>
            <a:r>
              <a:rPr lang="ru-RU" sz="2000" b="1" dirty="0"/>
              <a:t> </a:t>
            </a:r>
            <a:r>
              <a:rPr lang="ru-RU" sz="2000" b="1" dirty="0" smtClean="0"/>
              <a:t>      использовать заранее приготовленные схемы,</a:t>
            </a:r>
          </a:p>
          <a:p>
            <a:r>
              <a:rPr lang="ru-RU" sz="2000" b="1" dirty="0"/>
              <a:t> </a:t>
            </a:r>
            <a:r>
              <a:rPr lang="ru-RU" sz="2000" b="1" dirty="0" smtClean="0"/>
              <a:t>      чертежи, графики, таблицы.</a:t>
            </a:r>
          </a:p>
          <a:p>
            <a:endParaRPr lang="ru-RU" sz="2000" b="1" dirty="0"/>
          </a:p>
          <a:p>
            <a:r>
              <a:rPr lang="ru-RU" sz="2000" b="1" dirty="0" smtClean="0"/>
              <a:t>3. Краткое изложение основных выводов по результатам    </a:t>
            </a:r>
          </a:p>
          <a:p>
            <a:r>
              <a:rPr lang="ru-RU" sz="2000" b="1" dirty="0"/>
              <a:t> </a:t>
            </a:r>
            <a:r>
              <a:rPr lang="ru-RU" sz="2000" b="1" dirty="0" smtClean="0"/>
              <a:t>    исследования.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81840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555776" y="836712"/>
            <a:ext cx="4032448" cy="216024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Проект</a:t>
            </a:r>
            <a:endParaRPr lang="ru-RU" sz="5400" b="1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1979712" y="2708920"/>
            <a:ext cx="1008112" cy="864096"/>
          </a:xfrm>
          <a:prstGeom prst="straightConnector1">
            <a:avLst/>
          </a:prstGeom>
          <a:ln w="76200" cap="sq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084168" y="2717575"/>
            <a:ext cx="1008112" cy="908338"/>
          </a:xfrm>
          <a:prstGeom prst="straightConnector1">
            <a:avLst/>
          </a:prstGeom>
          <a:ln w="76200" cap="sq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431540" y="3933056"/>
            <a:ext cx="309634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«Брошенный вперёд»</a:t>
            </a:r>
          </a:p>
          <a:p>
            <a:pPr algn="ctr"/>
            <a:r>
              <a:rPr lang="ru-RU" dirty="0" smtClean="0"/>
              <a:t>(с латинского)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544108" y="3933056"/>
            <a:ext cx="309634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План, замысел, текст или чертёж чего-либо</a:t>
            </a:r>
          </a:p>
        </p:txBody>
      </p:sp>
    </p:spTree>
    <p:extLst>
      <p:ext uri="{BB962C8B-B14F-4D97-AF65-F5344CB8AC3E}">
        <p14:creationId xmlns:p14="http://schemas.microsoft.com/office/powerpoint/2010/main" val="268214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332656"/>
            <a:ext cx="77048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Метод проектов.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5058" y="2060848"/>
            <a:ext cx="34563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Ориентирован на самостоятельную деятельность – индивидуальную, парную, групповую.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25414" y="2079270"/>
            <a:ext cx="25922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 smtClean="0">
                <a:solidFill>
                  <a:prstClr val="black"/>
                </a:solidFill>
              </a:rPr>
              <a:t>Выполняется </a:t>
            </a:r>
            <a:r>
              <a:rPr lang="ru-RU" sz="2400" b="1" dirty="0">
                <a:solidFill>
                  <a:prstClr val="black"/>
                </a:solidFill>
              </a:rPr>
              <a:t>в течение определённого отрезка времени</a:t>
            </a:r>
            <a:r>
              <a:rPr lang="ru-RU" sz="2400" b="1" dirty="0" smtClean="0">
                <a:solidFill>
                  <a:prstClr val="black"/>
                </a:solidFill>
              </a:rPr>
              <a:t>.</a:t>
            </a: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73250" y="4581128"/>
            <a:ext cx="53285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>
                <a:solidFill>
                  <a:prstClr val="black"/>
                </a:solidFill>
              </a:rPr>
              <a:t>Результаты выполненных проектов должны быть «осязаемыми</a:t>
            </a:r>
            <a:r>
              <a:rPr lang="ru-RU" sz="2400" b="1" dirty="0" smtClean="0">
                <a:solidFill>
                  <a:prstClr val="black"/>
                </a:solidFill>
              </a:rPr>
              <a:t>»:  конкретное  решение теоретической проблемы или продукт</a:t>
            </a:r>
            <a:r>
              <a:rPr lang="ru-RU" sz="2400" b="1" dirty="0">
                <a:solidFill>
                  <a:prstClr val="black"/>
                </a:solidFill>
              </a:rPr>
              <a:t>, готовый к использованию.</a:t>
            </a:r>
            <a:endParaRPr lang="ru-RU" sz="2400" b="1" dirty="0">
              <a:solidFill>
                <a:prstClr val="black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051720" y="1196752"/>
            <a:ext cx="1008112" cy="864096"/>
          </a:xfrm>
          <a:prstGeom prst="straightConnector1">
            <a:avLst/>
          </a:prstGeom>
          <a:ln w="76200" cap="sq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012160" y="1215174"/>
            <a:ext cx="936104" cy="845674"/>
          </a:xfrm>
          <a:prstGeom prst="straightConnector1">
            <a:avLst/>
          </a:prstGeom>
          <a:ln w="76200" cap="sq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609554" y="1668134"/>
            <a:ext cx="0" cy="2696970"/>
          </a:xfrm>
          <a:prstGeom prst="straightConnector1">
            <a:avLst/>
          </a:prstGeom>
          <a:ln w="76200" cap="sq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7915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627784" y="332656"/>
            <a:ext cx="3528392" cy="187220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Виды проектов</a:t>
            </a:r>
            <a:endParaRPr lang="ru-RU" sz="4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348880"/>
            <a:ext cx="223224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Исследовательские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75856" y="3043314"/>
            <a:ext cx="223224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Творческие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300192" y="2419226"/>
            <a:ext cx="223224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Информационные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4945305"/>
            <a:ext cx="223224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Приключенческо-игровые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482674" y="4945305"/>
            <a:ext cx="223224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Практико-ориентированные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2136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404664"/>
            <a:ext cx="59766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Требования к проектам в младших классах.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1640" y="2132856"/>
            <a:ext cx="69847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/>
              <a:t>Заинтересованность ученика в работе.</a:t>
            </a:r>
          </a:p>
          <a:p>
            <a:pPr marL="342900" indent="-342900">
              <a:buAutoNum type="arabicPeriod"/>
            </a:pPr>
            <a:endParaRPr lang="ru-RU" sz="2400" b="1" dirty="0"/>
          </a:p>
          <a:p>
            <a:pPr marL="342900" indent="-342900">
              <a:buAutoNum type="arabicPeriod"/>
            </a:pPr>
            <a:r>
              <a:rPr lang="ru-RU" sz="2400" b="1" dirty="0" smtClean="0"/>
              <a:t>Чем меньше ребёнок, тем проще проект.</a:t>
            </a:r>
          </a:p>
          <a:p>
            <a:pPr marL="342900" indent="-342900">
              <a:buAutoNum type="arabicPeriod"/>
            </a:pPr>
            <a:endParaRPr lang="ru-RU" sz="2400" b="1" dirty="0"/>
          </a:p>
          <a:p>
            <a:pPr marL="342900" indent="-342900">
              <a:buAutoNum type="arabicPeriod"/>
            </a:pPr>
            <a:r>
              <a:rPr lang="ru-RU" sz="2400" b="1" dirty="0" smtClean="0"/>
              <a:t>Содержание новых проблем, работа над которыми развивает новые навыки.</a:t>
            </a:r>
          </a:p>
          <a:p>
            <a:pPr marL="342900" indent="-342900">
              <a:buAutoNum type="arabicPeriod"/>
            </a:pPr>
            <a:endParaRPr lang="ru-RU" sz="2400" b="1" dirty="0"/>
          </a:p>
          <a:p>
            <a:pPr marL="342900" indent="-342900">
              <a:buAutoNum type="arabicPeriod"/>
            </a:pPr>
            <a:r>
              <a:rPr lang="ru-RU" sz="2400" b="1" dirty="0" smtClean="0"/>
              <a:t>Соблюдение всех этапов проектной деятельности.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948295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627784" y="332656"/>
            <a:ext cx="3528392" cy="187220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Идеи проектов для младших школьников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322205"/>
            <a:ext cx="223224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Проекты-наблюдения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3182763"/>
            <a:ext cx="223224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Проекты-рассказы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19872" y="4077072"/>
            <a:ext cx="223224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Экскурсионные проекты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860032" y="4869160"/>
            <a:ext cx="223224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Конструктивные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44208" y="5733256"/>
            <a:ext cx="223224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Творческие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861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836712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Этапы проектной деятельности.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39677" y="2060848"/>
            <a:ext cx="75608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b="1" dirty="0" smtClean="0"/>
              <a:t>Подготовительный этап.</a:t>
            </a:r>
          </a:p>
          <a:p>
            <a:pPr marL="342900" indent="-342900">
              <a:buAutoNum type="arabicPeriod"/>
            </a:pPr>
            <a:endParaRPr lang="ru-RU" sz="2800" b="1" dirty="0"/>
          </a:p>
          <a:p>
            <a:pPr marL="342900" indent="-342900">
              <a:buAutoNum type="arabicPeriod"/>
            </a:pPr>
            <a:r>
              <a:rPr lang="ru-RU" sz="2800" b="1" dirty="0" smtClean="0"/>
              <a:t>Основной (проектировочный) этап.</a:t>
            </a:r>
          </a:p>
          <a:p>
            <a:pPr marL="342900" indent="-342900">
              <a:buAutoNum type="arabicPeriod"/>
            </a:pPr>
            <a:endParaRPr lang="ru-RU" sz="2800" b="1" dirty="0"/>
          </a:p>
          <a:p>
            <a:pPr marL="342900" indent="-342900">
              <a:buAutoNum type="arabicPeriod"/>
            </a:pPr>
            <a:r>
              <a:rPr lang="ru-RU" sz="2800" b="1" dirty="0" smtClean="0"/>
              <a:t>Презентация и защита проекта.</a:t>
            </a:r>
          </a:p>
          <a:p>
            <a:pPr marL="342900" indent="-342900">
              <a:buAutoNum type="arabicPeriod"/>
            </a:pPr>
            <a:endParaRPr lang="ru-RU" sz="2800" b="1" dirty="0"/>
          </a:p>
          <a:p>
            <a:pPr marL="342900" indent="-342900">
              <a:buAutoNum type="arabicPeriod"/>
            </a:pPr>
            <a:r>
              <a:rPr lang="ru-RU" sz="2800" b="1" dirty="0" smtClean="0"/>
              <a:t>Анализ проектной деятельности (рефлексия).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53395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08520" y="692696"/>
            <a:ext cx="9073008" cy="5498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Подготовительный этап:</a:t>
            </a:r>
          </a:p>
          <a:p>
            <a:endParaRPr lang="ru-RU" sz="3600" b="1" dirty="0">
              <a:solidFill>
                <a:srgbClr val="C00000"/>
              </a:solidFill>
            </a:endParaRPr>
          </a:p>
          <a:p>
            <a:endParaRPr lang="ru-RU" dirty="0"/>
          </a:p>
          <a:p>
            <a:pPr marL="914400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effectLst/>
                <a:ea typeface="Calibri"/>
                <a:cs typeface="Times New Roman"/>
              </a:rPr>
              <a:t>- </a:t>
            </a:r>
            <a:r>
              <a:rPr lang="ru-RU" sz="2400" b="1" dirty="0" smtClean="0">
                <a:effectLst/>
                <a:ea typeface="Calibri"/>
                <a:cs typeface="Times New Roman"/>
              </a:rPr>
              <a:t>выбор проблемы, определение актуальности темы проекта;</a:t>
            </a:r>
          </a:p>
          <a:p>
            <a:pPr marL="914400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effectLst/>
                <a:ea typeface="Calibri"/>
                <a:cs typeface="Times New Roman"/>
              </a:rPr>
              <a:t>- определение целей и задач проекта;</a:t>
            </a:r>
          </a:p>
          <a:p>
            <a:pPr marL="914400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effectLst/>
                <a:ea typeface="Calibri"/>
                <a:cs typeface="Times New Roman"/>
              </a:rPr>
              <a:t>- сбор информации по теме проекта (беседы со взрослыми, работа с книгами и журналами, просмотр познавательных передач по Т</a:t>
            </a:r>
            <a:r>
              <a:rPr lang="en-US" sz="2400" b="1" dirty="0" smtClean="0">
                <a:effectLst/>
                <a:ea typeface="Calibri"/>
                <a:cs typeface="Times New Roman"/>
              </a:rPr>
              <a:t>V</a:t>
            </a:r>
            <a:r>
              <a:rPr lang="ru-RU" sz="2400" b="1" dirty="0" smtClean="0">
                <a:effectLst/>
                <a:ea typeface="Calibri"/>
                <a:cs typeface="Times New Roman"/>
              </a:rPr>
              <a:t> и Интернету);</a:t>
            </a:r>
          </a:p>
          <a:p>
            <a:pPr marL="914400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effectLst/>
                <a:ea typeface="Calibri"/>
                <a:cs typeface="Times New Roman"/>
              </a:rPr>
              <a:t>- выдвижение гипотезы;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ea typeface="Calibri"/>
                <a:cs typeface="Times New Roman"/>
              </a:rPr>
              <a:t>            - создание творческих групп, планирование  работы.</a:t>
            </a:r>
            <a:endParaRPr lang="en-US" sz="2400" b="1" dirty="0"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 smtClean="0">
                <a:cs typeface="Times New Roman"/>
              </a:rPr>
              <a:t>                    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58544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3717032"/>
            <a:ext cx="84249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Учебно-исследовательская деятельность </a:t>
            </a:r>
            <a:r>
              <a:rPr lang="ru-RU" sz="2800" b="1" dirty="0" smtClean="0"/>
              <a:t>– это деятельность, главной целью которой является образовательный результат. Она направлена на обучение учащихся, развитие у них исследовательского типа мышления.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16614" y="976869"/>
            <a:ext cx="81369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Под </a:t>
            </a:r>
            <a:r>
              <a:rPr lang="ru-RU" sz="2800" b="1" dirty="0" smtClean="0">
                <a:solidFill>
                  <a:srgbClr val="C00000"/>
                </a:solidFill>
              </a:rPr>
              <a:t>исследовательской деятельностью </a:t>
            </a:r>
            <a:r>
              <a:rPr lang="ru-RU" sz="2800" b="1" dirty="0" smtClean="0"/>
              <a:t>в целом понимается такая форма организации работы, которая  связана с решением исследовательской задачи с неизвестным заранее решением.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873771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692696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Основной (проектировочный) этап: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2078930"/>
            <a:ext cx="72728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400" b="1" dirty="0"/>
              <a:t>р</a:t>
            </a:r>
            <a:r>
              <a:rPr lang="ru-RU" sz="2400" b="1" dirty="0" smtClean="0"/>
              <a:t>азработка содержания проекта;</a:t>
            </a:r>
          </a:p>
          <a:p>
            <a:pPr marL="285750" indent="-285750">
              <a:buFontTx/>
              <a:buChar char="-"/>
            </a:pPr>
            <a:endParaRPr lang="ru-RU" sz="2400" b="1" dirty="0"/>
          </a:p>
          <a:p>
            <a:pPr marL="285750" indent="-285750">
              <a:buFontTx/>
              <a:buChar char="-"/>
            </a:pPr>
            <a:r>
              <a:rPr lang="ru-RU" sz="2400" b="1" dirty="0"/>
              <a:t>п</a:t>
            </a:r>
            <a:r>
              <a:rPr lang="ru-RU" sz="2400" b="1" dirty="0" smtClean="0"/>
              <a:t>роверка качества проекта:</a:t>
            </a:r>
          </a:p>
          <a:p>
            <a:r>
              <a:rPr lang="ru-RU" sz="2400" b="1" dirty="0" smtClean="0"/>
              <a:t>     а) самостоятельность работы над проектом;</a:t>
            </a:r>
          </a:p>
          <a:p>
            <a:r>
              <a:rPr lang="ru-RU" sz="2400" b="1" dirty="0"/>
              <a:t> </a:t>
            </a:r>
            <a:r>
              <a:rPr lang="ru-RU" sz="2400" b="1" dirty="0" smtClean="0"/>
              <a:t>    б) актуальность проекта;</a:t>
            </a:r>
          </a:p>
          <a:p>
            <a:r>
              <a:rPr lang="ru-RU" sz="2400" b="1" dirty="0"/>
              <a:t> </a:t>
            </a:r>
            <a:r>
              <a:rPr lang="ru-RU" sz="2400" b="1" dirty="0" smtClean="0"/>
              <a:t>     в) апробация проекта самим разработчиком;</a:t>
            </a:r>
          </a:p>
          <a:p>
            <a:r>
              <a:rPr lang="ru-RU" sz="2400" b="1" dirty="0"/>
              <a:t> </a:t>
            </a:r>
            <a:r>
              <a:rPr lang="ru-RU" sz="2400" b="1" dirty="0" smtClean="0"/>
              <a:t>     г) оценка проекта экспертной группой;</a:t>
            </a:r>
          </a:p>
          <a:p>
            <a:r>
              <a:rPr lang="ru-RU" sz="2400" b="1" dirty="0"/>
              <a:t> </a:t>
            </a:r>
            <a:r>
              <a:rPr lang="ru-RU" sz="2400" b="1" dirty="0" smtClean="0"/>
              <a:t>     д) корректировка проекта.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51773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8513" y="540385"/>
            <a:ext cx="74167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Презентация и защита проекта.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98513" y="1340768"/>
            <a:ext cx="71458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В процессе презентации ученики должны показать артистические, художественные, конструктивные и организаторские навыки.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82120" y="3140966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Анализ проектной деятельности.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3875" y="4005064"/>
            <a:ext cx="74331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400" b="1" dirty="0"/>
              <a:t>с</a:t>
            </a:r>
            <a:r>
              <a:rPr lang="ru-RU" sz="2400" b="1" dirty="0" smtClean="0"/>
              <a:t>овпал ли полученный результат с поставленной целью;</a:t>
            </a:r>
            <a:endParaRPr lang="ru-RU" sz="2400" b="1" dirty="0"/>
          </a:p>
          <a:p>
            <a:pPr marL="285750" indent="-285750">
              <a:buFontTx/>
              <a:buChar char="-"/>
            </a:pPr>
            <a:r>
              <a:rPr lang="ru-RU" sz="2400" b="1" dirty="0"/>
              <a:t>а</a:t>
            </a:r>
            <a:r>
              <a:rPr lang="ru-RU" sz="2400" b="1" dirty="0" smtClean="0"/>
              <a:t>нализ каждого этапа;</a:t>
            </a:r>
            <a:endParaRPr lang="ru-RU" sz="2400" b="1" dirty="0"/>
          </a:p>
          <a:p>
            <a:pPr marL="285750" indent="-285750">
              <a:buFontTx/>
              <a:buChar char="-"/>
            </a:pPr>
            <a:r>
              <a:rPr lang="ru-RU" sz="2400" b="1" dirty="0"/>
              <a:t>а</a:t>
            </a:r>
            <a:r>
              <a:rPr lang="ru-RU" sz="2400" b="1" dirty="0" smtClean="0"/>
              <a:t>нализ организационных форм;</a:t>
            </a:r>
          </a:p>
          <a:p>
            <a:pPr marL="285750" indent="-285750">
              <a:buFontTx/>
              <a:buChar char="-"/>
            </a:pPr>
            <a:r>
              <a:rPr lang="ru-RU" sz="2400" b="1" dirty="0"/>
              <a:t>а</a:t>
            </a:r>
            <a:r>
              <a:rPr lang="ru-RU" sz="2400" b="1" dirty="0" smtClean="0"/>
              <a:t>нализ причин успеха и неудач.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94114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Прямоугольник 32"/>
          <p:cNvSpPr/>
          <p:nvPr/>
        </p:nvSpPr>
        <p:spPr>
          <a:xfrm>
            <a:off x="2879812" y="836712"/>
            <a:ext cx="3456384" cy="79208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>
                <a:solidFill>
                  <a:prstClr val="black"/>
                </a:solidFill>
              </a:rPr>
              <a:t>Методы исследования</a:t>
            </a:r>
            <a:endParaRPr lang="ru-RU" sz="2000" b="1" dirty="0">
              <a:solidFill>
                <a:prstClr val="black"/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2339752" y="2420888"/>
            <a:ext cx="4536504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>
                <a:solidFill>
                  <a:prstClr val="black"/>
                </a:solidFill>
              </a:rPr>
              <a:t>Элементы исследовательской деятельности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5373216"/>
            <a:ext cx="2736304" cy="70788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Экспериментальный материал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611006" y="5219327"/>
            <a:ext cx="3034556" cy="1015663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>
                <a:solidFill>
                  <a:prstClr val="black"/>
                </a:solidFill>
              </a:rPr>
              <a:t>Толкование данных и вытекающих из них выводов</a:t>
            </a:r>
            <a:endParaRPr lang="ru-RU" sz="2000" b="1" dirty="0">
              <a:solidFill>
                <a:prstClr val="black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4572000" y="1772816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2771800" y="4221088"/>
            <a:ext cx="100811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364088" y="4221088"/>
            <a:ext cx="100811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656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2" grpId="0" animBg="1"/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1020" y="692695"/>
            <a:ext cx="74888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Объектная область исследования </a:t>
            </a:r>
            <a:r>
              <a:rPr lang="ru-RU" sz="2000" b="1" dirty="0" smtClean="0"/>
              <a:t>– это сфера науки и практики, в которой находится объект исследования. В школьной практике она может соответствовать той или иной школьной дисциплине.</a:t>
            </a:r>
            <a:endParaRPr lang="ru-RU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2708920"/>
            <a:ext cx="73522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Объект исследования </a:t>
            </a:r>
            <a:r>
              <a:rPr lang="ru-RU" sz="2000" b="1" dirty="0" smtClean="0"/>
              <a:t>– это определённый процесс или явление, порождающее проблемную ситуацию. Объект – это своеобразный носитель проблемы – то, на что направлена исследовательская деятельность.</a:t>
            </a:r>
            <a:endParaRPr lang="ru-RU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5085184"/>
            <a:ext cx="7416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Предмет исследования</a:t>
            </a:r>
            <a:r>
              <a:rPr lang="ru-RU" sz="2000" b="1" dirty="0" smtClean="0"/>
              <a:t> – это конкретная часть объекта, внутри которой ведётся поиск. Именно предмет исследования определяет тему работы.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60157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76672"/>
            <a:ext cx="85689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Основные критерии выбора темы исследования: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2204864"/>
            <a:ext cx="76328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/>
              <a:t>Интересна для учащегося.</a:t>
            </a:r>
          </a:p>
          <a:p>
            <a:pPr marL="342900" indent="-342900">
              <a:buAutoNum type="arabicPeriod"/>
            </a:pPr>
            <a:endParaRPr lang="ru-RU" sz="2400" b="1" dirty="0"/>
          </a:p>
          <a:p>
            <a:pPr marL="342900" indent="-342900">
              <a:buAutoNum type="arabicPeriod"/>
            </a:pPr>
            <a:r>
              <a:rPr lang="ru-RU" sz="2400" b="1" dirty="0" smtClean="0"/>
              <a:t>Доступна для понимания учащегося.</a:t>
            </a:r>
          </a:p>
          <a:p>
            <a:pPr marL="342900" indent="-342900">
              <a:buAutoNum type="arabicPeriod"/>
            </a:pPr>
            <a:endParaRPr lang="ru-RU" sz="2400" b="1" dirty="0" smtClean="0"/>
          </a:p>
          <a:p>
            <a:r>
              <a:rPr lang="ru-RU" sz="2400" b="1" dirty="0" smtClean="0"/>
              <a:t>3. Интересна для педагога.</a:t>
            </a:r>
          </a:p>
          <a:p>
            <a:endParaRPr lang="ru-RU" sz="2400" b="1" dirty="0"/>
          </a:p>
          <a:p>
            <a:r>
              <a:rPr lang="ru-RU" sz="2400" b="1" dirty="0" smtClean="0"/>
              <a:t>4. Должна быть реализуема в имеющихся условиях (доступны литература и оборудование).</a:t>
            </a:r>
          </a:p>
          <a:p>
            <a:pPr marL="342900" indent="-342900">
              <a:buAutoNum type="arabicPeriod" startAt="2"/>
            </a:pPr>
            <a:endParaRPr lang="ru-RU" sz="2400" b="1" dirty="0" smtClean="0"/>
          </a:p>
          <a:p>
            <a:r>
              <a:rPr lang="ru-RU" sz="2400" b="1" dirty="0" smtClean="0"/>
              <a:t>5. Должна способствовать развитию учащегося.</a:t>
            </a:r>
            <a:endParaRPr lang="ru-RU" sz="2400" b="1" dirty="0"/>
          </a:p>
          <a:p>
            <a:pPr marL="342900" indent="-342900">
              <a:buAutoNum type="arabicPeriod" startAt="2"/>
            </a:pPr>
            <a:endParaRPr lang="ru-RU" sz="2400" b="1" dirty="0" smtClean="0"/>
          </a:p>
          <a:p>
            <a:pPr marL="342900" indent="-342900">
              <a:buAutoNum type="arabicPeriod" startAt="2"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64348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9622" y="1268760"/>
            <a:ext cx="34563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Один из самых ответственных моментов работы над исследованием – определение гипотезы.</a:t>
            </a:r>
            <a:endParaRPr lang="ru-RU" sz="3600" b="1" dirty="0"/>
          </a:p>
        </p:txBody>
      </p:sp>
      <p:pic>
        <p:nvPicPr>
          <p:cNvPr id="1026" name="Picture 2" descr="http://seone.ru/assets/images/analiz_gipotez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015861"/>
            <a:ext cx="4676775" cy="466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860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9300" y="908720"/>
            <a:ext cx="7848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Требования к гипотезе: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5284" y="2564904"/>
            <a:ext cx="81369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/>
              <a:t>Должна быть проверяемой.</a:t>
            </a:r>
          </a:p>
          <a:p>
            <a:pPr marL="342900" indent="-342900">
              <a:buAutoNum type="arabicPeriod"/>
            </a:pPr>
            <a:endParaRPr lang="ru-RU" sz="2400" b="1" dirty="0"/>
          </a:p>
          <a:p>
            <a:pPr marL="342900" indent="-342900">
              <a:buAutoNum type="arabicPeriod"/>
            </a:pPr>
            <a:r>
              <a:rPr lang="ru-RU" sz="2400" b="1" dirty="0" smtClean="0"/>
              <a:t>Должна содержать предположение.</a:t>
            </a:r>
          </a:p>
          <a:p>
            <a:pPr marL="342900" indent="-342900">
              <a:buAutoNum type="arabicPeriod"/>
            </a:pPr>
            <a:endParaRPr lang="ru-RU" sz="2400" b="1" dirty="0"/>
          </a:p>
          <a:p>
            <a:pPr marL="342900" indent="-342900">
              <a:buAutoNum type="arabicPeriod"/>
            </a:pPr>
            <a:r>
              <a:rPr lang="ru-RU" sz="2400" b="1" dirty="0" smtClean="0"/>
              <a:t>Должна быть логически непротиворечивой.</a:t>
            </a:r>
          </a:p>
          <a:p>
            <a:pPr marL="342900" indent="-342900">
              <a:buAutoNum type="arabicPeriod"/>
            </a:pPr>
            <a:endParaRPr lang="ru-RU" sz="2400" b="1" dirty="0"/>
          </a:p>
          <a:p>
            <a:pPr marL="342900" indent="-342900">
              <a:buAutoNum type="arabicPeriod"/>
            </a:pPr>
            <a:r>
              <a:rPr lang="ru-RU" sz="2400" b="1" dirty="0" smtClean="0"/>
              <a:t>Должна соответствовать фактам.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780935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96443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Цель исследования </a:t>
            </a:r>
            <a:r>
              <a:rPr lang="ru-RU" sz="2800" b="1" dirty="0" smtClean="0"/>
              <a:t>– это конечный результат, которого хотел бы достичь исследователь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2276872"/>
            <a:ext cx="684076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Наиболее типичные цели:</a:t>
            </a:r>
          </a:p>
          <a:p>
            <a:endParaRPr lang="ru-RU" sz="2800" b="1" dirty="0"/>
          </a:p>
          <a:p>
            <a:pPr marL="342900" indent="-342900">
              <a:buAutoNum type="arabicPeriod"/>
            </a:pPr>
            <a:r>
              <a:rPr lang="ru-RU" sz="2400" b="1" dirty="0" smtClean="0"/>
              <a:t>Определение характеристик явлений.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Выявление взаимосвязи явлений.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Описание явления.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Обобщение, выявление общих закономерностей.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Создание классификаций.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060211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980728"/>
            <a:ext cx="748883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Задача исследования </a:t>
            </a:r>
            <a:r>
              <a:rPr lang="ru-RU" sz="3600" b="1" dirty="0" smtClean="0"/>
              <a:t>-  это выбор пути и средств для достижения цели в соответствии с выбранной гипотезой.</a:t>
            </a:r>
          </a:p>
          <a:p>
            <a:pPr algn="ctr"/>
            <a:r>
              <a:rPr lang="ru-RU" sz="3600" b="1" dirty="0" smtClean="0"/>
              <a:t>Перечисление задач строится по принципу от наименее сложных к наиболее сложным, трудоёмким, а их количество определяется глубиной исследования. 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49825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193</TotalTime>
  <Words>751</Words>
  <Application>Microsoft Office PowerPoint</Application>
  <PresentationFormat>Экран (4:3)</PresentationFormat>
  <Paragraphs>125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Сетка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kiss of death</dc:creator>
  <cp:lastModifiedBy>kiss of death</cp:lastModifiedBy>
  <cp:revision>20</cp:revision>
  <dcterms:created xsi:type="dcterms:W3CDTF">2013-04-28T15:48:49Z</dcterms:created>
  <dcterms:modified xsi:type="dcterms:W3CDTF">2013-04-28T19:02:41Z</dcterms:modified>
</cp:coreProperties>
</file>