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6F70C83-BEA1-4CD4-8E09-B19159B43261}" type="datetimeFigureOut">
              <a:rPr lang="ru-RU" smtClean="0"/>
              <a:t>24.04.2013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9825D5-A7C1-4301-B131-07AA48FEB89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07504" y="260648"/>
            <a:ext cx="4392488" cy="42484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Franklin Gothic Heavy" pitchFamily="34" charset="0"/>
              </a:rPr>
              <a:t>Интеллектуальное воспитание младшего школьника в учебно-познавательной деятельности.</a:t>
            </a:r>
            <a:endParaRPr lang="ru-RU" dirty="0">
              <a:solidFill>
                <a:schemeClr val="tx1"/>
              </a:solidFill>
              <a:latin typeface="Franklin Gothic Heavy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140968"/>
            <a:ext cx="3344416" cy="26642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Franklin Gothic Heavy" pitchFamily="34" charset="0"/>
              </a:rPr>
              <a:t>Учитель начальных классов </a:t>
            </a:r>
            <a:r>
              <a:rPr lang="ru-RU" sz="2400" dirty="0" err="1" smtClean="0">
                <a:latin typeface="Franklin Gothic Heavy" pitchFamily="34" charset="0"/>
              </a:rPr>
              <a:t>Седлецкая</a:t>
            </a:r>
            <a:r>
              <a:rPr lang="ru-RU" sz="2400" dirty="0" smtClean="0">
                <a:latin typeface="Franklin Gothic Heavy" pitchFamily="34" charset="0"/>
              </a:rPr>
              <a:t> Раиса </a:t>
            </a:r>
            <a:r>
              <a:rPr lang="ru-RU" sz="2400" dirty="0" smtClean="0">
                <a:latin typeface="Franklin Gothic Heavy" pitchFamily="34" charset="0"/>
              </a:rPr>
              <a:t>Петровна</a:t>
            </a:r>
            <a:endParaRPr lang="ru-RU" sz="2400" dirty="0">
              <a:latin typeface="Franklin Gothic Heavy" pitchFamily="34" charset="0"/>
            </a:endParaRPr>
          </a:p>
        </p:txBody>
      </p:sp>
      <p:pic>
        <p:nvPicPr>
          <p:cNvPr id="2051" name="Picture 3" descr="C:\Documents and Settings\1\Local Settings\Temporary Internet Files\Content.IE5\I6G5OXSH\MC900343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786" y="188641"/>
            <a:ext cx="218033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7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4726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 smtClean="0">
                <a:latin typeface="Arial Black" pitchFamily="34" charset="0"/>
              </a:rPr>
              <a:t>Проследи  за изменением фигур и заполни пустые клетки:</a:t>
            </a:r>
          </a:p>
          <a:p>
            <a:pPr marL="68580" indent="0">
              <a:buNone/>
            </a:pPr>
            <a:endParaRPr lang="ru-RU" sz="2800" b="1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213000"/>
              </p:ext>
            </p:extLst>
          </p:nvPr>
        </p:nvGraphicFramePr>
        <p:xfrm>
          <a:off x="755576" y="2636912"/>
          <a:ext cx="216024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1152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8063"/>
              </p:ext>
            </p:extLst>
          </p:nvPr>
        </p:nvGraphicFramePr>
        <p:xfrm>
          <a:off x="3131840" y="2636912"/>
          <a:ext cx="2232248" cy="232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648"/>
                <a:gridCol w="1078600"/>
              </a:tblGrid>
              <a:tr h="11645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45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23961"/>
              </p:ext>
            </p:extLst>
          </p:nvPr>
        </p:nvGraphicFramePr>
        <p:xfrm>
          <a:off x="5652120" y="2636912"/>
          <a:ext cx="2232248" cy="232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648"/>
                <a:gridCol w="1078600"/>
              </a:tblGrid>
              <a:tr h="11645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45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860354" y="386104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45239" y="27809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50636" y="2842708"/>
            <a:ext cx="831326" cy="7908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275854" y="3929969"/>
            <a:ext cx="936105" cy="88619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/>
        </p:nvSpPr>
        <p:spPr>
          <a:xfrm>
            <a:off x="3309477" y="2719148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1916636" y="3883770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16636" y="277237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45239" y="392996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7"/>
            <a:ext cx="7920880" cy="280831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sz="3200" dirty="0" smtClean="0">
                <a:latin typeface="Arial Black" pitchFamily="34" charset="0"/>
              </a:rPr>
              <a:t>Память –</a:t>
            </a:r>
            <a:r>
              <a:rPr lang="ru-RU" sz="2800" dirty="0" smtClean="0">
                <a:latin typeface="Arial Black" pitchFamily="34" charset="0"/>
              </a:rPr>
              <a:t>это заполнение, сохранение и последующее воспроизведение человеком его опыта.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САМОКОНТРОЛЬ-составная часть учебной деятельности.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Игра «Внимание»- найди футболистов в одинаковой форме.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07" y="3420068"/>
            <a:ext cx="1531768" cy="20423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175" y="3399021"/>
            <a:ext cx="2016224" cy="204235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596" y="4915688"/>
            <a:ext cx="1656184" cy="144016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39" y="3516414"/>
            <a:ext cx="1428750" cy="1905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48" y="4703943"/>
            <a:ext cx="1934611" cy="168736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274" y="5229200"/>
            <a:ext cx="1684464" cy="11266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41" y="4703943"/>
            <a:ext cx="1428750" cy="169945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363" y="3431988"/>
            <a:ext cx="14287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8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992888" cy="379700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Arial Black" pitchFamily="34" charset="0"/>
              </a:rPr>
              <a:t>Интеллектуальные способности – это тот багаж, с которым ребенок войдет во взрослую    жизнь!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7170" name="Picture 2" descr="C:\Documents and Settings\1\Local Settings\Temporary Internet Files\Content.IE5\U2PUYSUI\MC9003433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89040"/>
            <a:ext cx="288032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03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857" y="684342"/>
            <a:ext cx="3441312" cy="9822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646345"/>
            <a:ext cx="6561177" cy="381642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Franklin Gothic Heavy" pitchFamily="34" charset="0"/>
              </a:rPr>
              <a:t>Одна из важных задач начального обучения – развитие логического мышления.</a:t>
            </a:r>
          </a:p>
          <a:p>
            <a:r>
              <a:rPr lang="ru-RU" sz="3200" dirty="0" smtClean="0">
                <a:latin typeface="Franklin Gothic Heavy" pitchFamily="34" charset="0"/>
              </a:rPr>
              <a:t>Главная цель логического развития – дети должны научиться делать определенные выводы.</a:t>
            </a:r>
            <a:endParaRPr lang="ru-RU" sz="3200" dirty="0">
              <a:latin typeface="Franklin Gothic Heavy" pitchFamily="34" charset="0"/>
            </a:endParaRPr>
          </a:p>
        </p:txBody>
      </p:sp>
      <p:pic>
        <p:nvPicPr>
          <p:cNvPr id="1026" name="Picture 2" descr="C:\Documents and Settings\1\Local Settings\Temporary Internet Files\Content.IE5\I6G5OXSH\MP9004003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1"/>
            <a:ext cx="2633178" cy="17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18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28402"/>
            <a:ext cx="7569289" cy="446449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Franklin Gothic Heavy" pitchFamily="34" charset="0"/>
              </a:rPr>
              <a:t>Загадка – это первое логическое упражнение, доступное младшим школьникам.</a:t>
            </a:r>
            <a:endParaRPr lang="ru-RU" sz="4000" dirty="0">
              <a:latin typeface="Franklin Gothic Heavy" pitchFamily="34" charset="0"/>
            </a:endParaRPr>
          </a:p>
        </p:txBody>
      </p:sp>
      <p:pic>
        <p:nvPicPr>
          <p:cNvPr id="3074" name="Picture 2" descr="C:\Documents and Settings\1\Local Settings\Temporary Internet Files\Content.IE5\RNMIKI8R\MC9002321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6992"/>
            <a:ext cx="2016224" cy="251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1\Local Settings\Temporary Internet Files\Content.IE5\I6G5OXSH\MC9002954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027" y="4437112"/>
            <a:ext cx="141356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1\Local Settings\Temporary Internet Files\Content.IE5\MGAF9WAT\MC9000888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3" y="4265698"/>
            <a:ext cx="2176735" cy="182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84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633584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40060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latin typeface="Franklin Gothic Heavy" pitchFamily="34" charset="0"/>
              </a:rPr>
              <a:t>        Математика:</a:t>
            </a:r>
          </a:p>
          <a:p>
            <a:pPr marL="68580" indent="0">
              <a:buNone/>
            </a:pPr>
            <a:endParaRPr lang="ru-RU" sz="3600" dirty="0" smtClean="0">
              <a:latin typeface="Franklin Gothic Heavy" pitchFamily="34" charset="0"/>
            </a:endParaRP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Я так мила, я так кругла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Я состою из двух кружков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Как рада я, что я нашла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Себе таких дружков.    (8)</a:t>
            </a:r>
          </a:p>
          <a:p>
            <a:pPr marL="68580" indent="0">
              <a:buNone/>
            </a:pPr>
            <a:endParaRPr lang="ru-RU" sz="2800" dirty="0">
              <a:latin typeface="Arial Black" pitchFamily="34" charset="0"/>
            </a:endParaRP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Вид ее, как запятая,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Хвост крючком и не секрет;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Любит всех она лентяев,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А ее лентяи – нет.           (2)</a:t>
            </a:r>
          </a:p>
        </p:txBody>
      </p:sp>
      <p:pic>
        <p:nvPicPr>
          <p:cNvPr id="4098" name="Picture 2" descr="C:\Documents and Settings\1\Local Settings\Temporary Internet Files\Content.IE5\I6G5OXSH\MC90028197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36912"/>
            <a:ext cx="1618062" cy="211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07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7200393" cy="6120680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Чем больше из нее берешь, тем больше она становится.   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                                              (яма)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К нам во двор забрался крот,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Роет землю у ворот,</a:t>
            </a:r>
          </a:p>
          <a:p>
            <a:pPr marL="68580" indent="0">
              <a:buNone/>
            </a:pPr>
            <a:r>
              <a:rPr lang="ru-RU" u="sng" dirty="0" smtClean="0">
                <a:latin typeface="Arial Black" pitchFamily="34" charset="0"/>
              </a:rPr>
              <a:t>Тонна </a:t>
            </a:r>
            <a:r>
              <a:rPr lang="ru-RU" dirty="0" smtClean="0">
                <a:latin typeface="Arial Black" pitchFamily="34" charset="0"/>
              </a:rPr>
              <a:t>в рот земли войдет,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Если крот откроет рот. </a:t>
            </a:r>
          </a:p>
          <a:p>
            <a:pPr marL="68580" indent="0">
              <a:buNone/>
            </a:pPr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                               (экскаватор)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Плотник с острым долотом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Строит дом с одним окном.</a:t>
            </a:r>
          </a:p>
          <a:p>
            <a:pPr marL="68580" indent="0">
              <a:buNone/>
            </a:pPr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                                         (дятел)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Две сестрицы друг за другом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Пробегают круг за кругом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Коротышка – только раз</a:t>
            </a:r>
          </a:p>
          <a:p>
            <a:pPr marL="68580" indent="0">
              <a:buNone/>
            </a:pPr>
            <a:r>
              <a:rPr lang="ru-RU" dirty="0" smtClean="0">
                <a:latin typeface="Arial Black" pitchFamily="34" charset="0"/>
              </a:rPr>
              <a:t>Та, что выше – каждый час</a:t>
            </a:r>
            <a:r>
              <a:rPr lang="ru-RU" dirty="0" smtClean="0">
                <a:latin typeface="Arial Black" pitchFamily="34" charset="0"/>
              </a:rPr>
              <a:t>.(стрелки часов)</a:t>
            </a:r>
            <a:endParaRPr lang="ru-RU" dirty="0" smtClean="0">
              <a:latin typeface="Arial Black" pitchFamily="34" charset="0"/>
            </a:endParaRPr>
          </a:p>
          <a:p>
            <a:pPr marL="68580" indent="0">
              <a:buNone/>
            </a:pP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8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776864" cy="528394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sz="2800" dirty="0" smtClean="0">
              <a:latin typeface="Arial Black" pitchFamily="34" charset="0"/>
            </a:endParaRP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ИГРА – одно из средств развития логического мышления.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(для уч-ся 3-4 классов)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Нестандартные задачи: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1) Как с помощью 2х бидонов емкостью 5 и 8 литров, отлить из молочной цистерны 7 литров молока?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2) Сколько всего 4х </a:t>
            </a:r>
            <a:r>
              <a:rPr lang="ru-RU" sz="2800" dirty="0" err="1" smtClean="0">
                <a:latin typeface="Arial Black" pitchFamily="34" charset="0"/>
              </a:rPr>
              <a:t>значных</a:t>
            </a:r>
            <a:r>
              <a:rPr lang="ru-RU" sz="2800" dirty="0" smtClean="0">
                <a:latin typeface="Arial Black" pitchFamily="34" charset="0"/>
              </a:rPr>
              <a:t> чисел можно составить из 0 и 1?</a:t>
            </a:r>
            <a:endParaRPr lang="ru-RU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1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5256584" cy="56166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Arial Black" pitchFamily="34" charset="0"/>
              </a:rPr>
              <a:t>Внимание – </a:t>
            </a:r>
            <a:r>
              <a:rPr lang="ru-RU" sz="2800" dirty="0" smtClean="0">
                <a:latin typeface="Arial Black" pitchFamily="34" charset="0"/>
              </a:rPr>
              <a:t>это направленность психической деятельности человека, ее сосредоточенность на объектах, имеющих для личности определенную значимость.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6147" name="Picture 3" descr="C:\Documents and Settings\1\Local Settings\Temporary Internet Files\Content.IE5\MGAF9WAT\MC9003981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3"/>
            <a:ext cx="2448272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57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0465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Arial Black" pitchFamily="34" charset="0"/>
              </a:rPr>
              <a:t>Задания на развитие внимания: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1) Три брата учились в разных классах одной школы. Ваня был не старше Коли, а Саша – не старше Вани. Назови имена старшего и младшего братьев.</a:t>
            </a:r>
            <a:r>
              <a:rPr lang="ru-RU" sz="3200" dirty="0" smtClean="0">
                <a:latin typeface="Arial Black" pitchFamily="34" charset="0"/>
              </a:rPr>
              <a:t> </a:t>
            </a:r>
          </a:p>
          <a:p>
            <a:pPr marL="68580" indent="0">
              <a:buNone/>
            </a:pPr>
            <a:r>
              <a:rPr lang="ru-RU" sz="3200" dirty="0" smtClean="0">
                <a:latin typeface="Arial Black" pitchFamily="34" charset="0"/>
              </a:rPr>
              <a:t>2)Лабиринты: </a:t>
            </a:r>
            <a:r>
              <a:rPr lang="ru-RU" sz="2800" dirty="0" smtClean="0">
                <a:latin typeface="Arial Black" pitchFamily="34" charset="0"/>
              </a:rPr>
              <a:t>а) графические, б)предметные   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Выпиши все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и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которые видишь на фигуре АВС</a:t>
            </a:r>
            <a:r>
              <a:rPr lang="en-US" sz="2800" dirty="0" smtClean="0">
                <a:latin typeface="Arial Black" pitchFamily="34" charset="0"/>
              </a:rPr>
              <a:t>D</a:t>
            </a:r>
            <a:r>
              <a:rPr lang="ru-RU" sz="2800" dirty="0" smtClean="0">
                <a:latin typeface="Arial Black" pitchFamily="34" charset="0"/>
              </a:rPr>
              <a:t>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3974485"/>
            <a:ext cx="259228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644008" y="3974485"/>
            <a:ext cx="2592288" cy="15624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203848" y="4509119"/>
            <a:ext cx="720080" cy="4932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5002324"/>
            <a:ext cx="86409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29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920880" cy="568863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200" dirty="0" smtClean="0">
                <a:latin typeface="Arial Black" pitchFamily="34" charset="0"/>
              </a:rPr>
              <a:t>Таблицы чисел: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а) «Отыщи числа» </a:t>
            </a:r>
          </a:p>
          <a:p>
            <a:pPr marL="68580" indent="0">
              <a:buNone/>
            </a:pPr>
            <a:r>
              <a:rPr lang="ru-RU" sz="2800" dirty="0">
                <a:latin typeface="Arial Black" pitchFamily="34" charset="0"/>
              </a:rPr>
              <a:t>б)«</a:t>
            </a:r>
            <a:r>
              <a:rPr lang="ru-RU" sz="2800" dirty="0" smtClean="0">
                <a:latin typeface="Arial Black" pitchFamily="34" charset="0"/>
              </a:rPr>
              <a:t>Назови по порядку»</a:t>
            </a:r>
          </a:p>
          <a:p>
            <a:pPr marL="68580" indent="0">
              <a:buNone/>
            </a:pPr>
            <a:r>
              <a:rPr lang="ru-RU" sz="2800" dirty="0" smtClean="0">
                <a:latin typeface="Arial Black" pitchFamily="34" charset="0"/>
              </a:rPr>
              <a:t>в) «Назови лишний ряд»</a:t>
            </a:r>
            <a:endParaRPr lang="ru-RU" sz="2800" dirty="0"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12674"/>
              </p:ext>
            </p:extLst>
          </p:nvPr>
        </p:nvGraphicFramePr>
        <p:xfrm>
          <a:off x="2627783" y="3020940"/>
          <a:ext cx="4536505" cy="336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/>
                <a:gridCol w="936104"/>
                <a:gridCol w="921702"/>
                <a:gridCol w="907302"/>
                <a:gridCol w="907300"/>
              </a:tblGrid>
              <a:tr h="75374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   1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    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  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8609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2647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156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6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240</TotalTime>
  <Words>407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Интеллектуальное воспитание младшего школьника в учебно-познавательной деятельности.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Интеллектуальное воспитание младшего школьника в учебно-познавательной деятельности.</dc:title>
  <dc:creator>1</dc:creator>
  <cp:lastModifiedBy>1</cp:lastModifiedBy>
  <cp:revision>20</cp:revision>
  <dcterms:created xsi:type="dcterms:W3CDTF">2013-04-11T10:06:04Z</dcterms:created>
  <dcterms:modified xsi:type="dcterms:W3CDTF">2013-04-24T09:19:10Z</dcterms:modified>
</cp:coreProperties>
</file>