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66" r:id="rId6"/>
    <p:sldId id="267" r:id="rId7"/>
    <p:sldId id="268" r:id="rId8"/>
    <p:sldId id="271" r:id="rId9"/>
    <p:sldId id="272" r:id="rId10"/>
    <p:sldId id="269" r:id="rId11"/>
    <p:sldId id="259" r:id="rId12"/>
    <p:sldId id="257" r:id="rId13"/>
    <p:sldId id="262" r:id="rId14"/>
    <p:sldId id="260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vidania.ru/photomoscow/moscow_320x240_1470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polimerdetal.ru/gerb_Moskva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f-rooms.ru/putevoditel-po-moskve/dostoprimechatelnosti-moskvy/moskovskij-kreml-2/bashni-moskovskogo-kremlya/tsarskaya-bashnya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vidania.ru/photomoscow/moscow_320x240_1470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ote4estvo.ru/dostoprimechatelnosti-rossii/720-moskovskiy-kreml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alg-ist.ru/?con=res&amp;req=%D0%9C%D0%BE%D0%BD%D0%B0%D1%81%D1%82%D1%8B%D1%80%D0%B8+%D0%9E%D0%B1%D1%89%D0%B8%D0%B9+%D1%81%D0%BF%D0%B8%D1%81%D0%BE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-road.net/photo/1606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pavel-zaicev.ya.ru/replies.xml?item_no=387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90;&#1077;&#1088;&#1090;&#1080;&#1094;&#1072;%20-%20&#1091;&#1088;&#1086;&#1082;\Kenny%20G%20'The%20Moment'.wma" TargetMode="External"/><Relationship Id="rId6" Type="http://schemas.openxmlformats.org/officeDocument/2006/relationships/image" Target="../media/image19.jpeg"/><Relationship Id="rId5" Type="http://schemas.openxmlformats.org/officeDocument/2006/relationships/hyperlink" Target="http://resstroy.ru/?page_id=170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resstroy.ru/?page_id=17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netschools.ru/sch1567/dost/name.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otvety.org/ornament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hyperlink" Target="http://hilarios.livejournal.com/41224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ixelbrush.ru/2010/10/02/vektornyy-ishodnik-kartinki-umnaya-sova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ixelbrush.ru/2010/10/02/vektornyy-ishodnik-kartinki-umnaya-sov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polimerdetal.ru/gerb_Moskva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ixelbrush.ru/2010/10/02/vektornyy-ishodnik-kartinki-umnaya-sov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sculpture.artyx.ru/books/item/f00/s00/z0000007/st015.s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ixelbrush.ru/2010/10/02/vektornyy-ishodnik-kartinki-umnaya-sov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biletservis.ru/public/images/upload/file6674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ixelbrush.ru/2010/10/02/vektornyy-ishodnik-kartinki-umnaya-sov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900igr.net/kartinki/okruzhajuschij-mir/Gorod-Moskva/013-Ostankinskaja-bashnj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ixelbrush.ru/2010/10/02/vektornyy-ishodnik-kartinki-umnaya-sov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f-rooms.ru/&#1048;&#1089;&#1090;&#1086;&#1088;&#1080;&#1103;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ixelbrush.ru/2010/10/02/vektornyy-ishodnik-kartinki-umnaya-sova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://www.vidania.ru/photomoscow/moscow_320x240_1470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vidania.ru/photomoscow/moscow_320x240_1470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123 из 639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1285859"/>
            <a:ext cx="9143999" cy="5572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3116"/>
            <a:ext cx="5700698" cy="1470025"/>
          </a:xfrm>
        </p:spPr>
        <p:txBody>
          <a:bodyPr>
            <a:normAutofit/>
          </a:bodyPr>
          <a:lstStyle/>
          <a:p>
            <a:pPr algn="l"/>
            <a:r>
              <a:rPr lang="ru-RU" sz="8800" b="1" dirty="0" smtClean="0">
                <a:solidFill>
                  <a:srgbClr val="002060"/>
                </a:solidFill>
              </a:rPr>
              <a:t>Москва-</a:t>
            </a:r>
            <a:endParaRPr lang="ru-RU" sz="8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143248"/>
            <a:ext cx="4572032" cy="12144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столица России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Картинка 141 из 78451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1500198" cy="18295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48" y="0"/>
            <a:ext cx="7429552" cy="22860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86116" y="5072074"/>
            <a:ext cx="257176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Спасская башня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43636" y="4929198"/>
            <a:ext cx="257176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Троицкая башня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6" name="Picture 6" descr="Картинка 40 из 206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0"/>
          <a:stretch>
            <a:fillRect/>
          </a:stretch>
        </p:blipFill>
        <p:spPr bwMode="auto">
          <a:xfrm>
            <a:off x="571472" y="2214554"/>
            <a:ext cx="2000264" cy="280986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596" y="5000636"/>
            <a:ext cx="257176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Царская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башня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30" name="Picture 30" descr="C:\Users\Asus\Desktop\Рисунок1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642918"/>
            <a:ext cx="2773363" cy="4446591"/>
          </a:xfrm>
          <a:prstGeom prst="rect">
            <a:avLst/>
          </a:prstGeom>
          <a:noFill/>
        </p:spPr>
      </p:pic>
      <p:pic>
        <p:nvPicPr>
          <p:cNvPr id="25631" name="Picture 31" descr="C:\Users\Asus\Desktop\Рисунок1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142984"/>
            <a:ext cx="2279650" cy="38925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Картинка 102 из 157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18"/>
          <a:stretch>
            <a:fillRect/>
          </a:stretch>
        </p:blipFill>
        <p:spPr bwMode="auto">
          <a:xfrm>
            <a:off x="214282" y="1357298"/>
            <a:ext cx="307183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2844" y="4214818"/>
            <a:ext cx="2857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Благовещенский собор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90" name="Picture 6" descr="Картинка 155 из 1571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19"/>
          <a:stretch>
            <a:fillRect/>
          </a:stretch>
        </p:blipFill>
        <p:spPr bwMode="auto">
          <a:xfrm>
            <a:off x="5929321" y="1357298"/>
            <a:ext cx="2932719" cy="292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429256" y="4286256"/>
            <a:ext cx="425767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Успенский 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собор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92" name="Picture 8" descr="Картинка 18 из 436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1357298"/>
            <a:ext cx="264320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357554" y="4286256"/>
            <a:ext cx="257176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Архангельский собор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50004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Сравни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а 46 из 63655"/>
          <p:cNvPicPr>
            <a:picLocks noChangeAspect="1" noChangeArrowheads="1"/>
          </p:cNvPicPr>
          <p:nvPr/>
        </p:nvPicPr>
        <p:blipFill>
          <a:blip r:embed="rId3" cstate="print"/>
          <a:srcRect b="16"/>
          <a:stretch>
            <a:fillRect/>
          </a:stretch>
        </p:blipFill>
        <p:spPr bwMode="auto">
          <a:xfrm>
            <a:off x="285720" y="1500174"/>
            <a:ext cx="8554039" cy="5214974"/>
          </a:xfrm>
          <a:prstGeom prst="rect">
            <a:avLst/>
          </a:prstGeom>
          <a:noFill/>
        </p:spPr>
      </p:pic>
      <p:pic>
        <p:nvPicPr>
          <p:cNvPr id="5130" name="Picture 10" descr="Картинка 17 из 9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500174"/>
            <a:ext cx="8715436" cy="52292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Большой кремлёвский дворец</a:t>
            </a:r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357422" y="5929330"/>
            <a:ext cx="4572032" cy="6429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Александровский зал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058" name="Picture 10" descr="Картинка 67 из 12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196" y="1500174"/>
            <a:ext cx="8628212" cy="5205450"/>
          </a:xfrm>
          <a:prstGeom prst="rect">
            <a:avLst/>
          </a:prstGeom>
          <a:noFill/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2357422" y="5929330"/>
            <a:ext cx="4572032" cy="6429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Георгиевский зал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124" name="Picture 4" descr="Большой Кремлевский дворец. Владимирский зал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1500174"/>
            <a:ext cx="4557714" cy="5214931"/>
          </a:xfrm>
          <a:prstGeom prst="rect">
            <a:avLst/>
          </a:prstGeom>
          <a:noFill/>
        </p:spPr>
      </p:pic>
      <p:pic>
        <p:nvPicPr>
          <p:cNvPr id="5126" name="Picture 6" descr="Большой Кремлевский дворец. Екатерининский зал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1500174"/>
            <a:ext cx="4286280" cy="5214932"/>
          </a:xfrm>
          <a:prstGeom prst="rect">
            <a:avLst/>
          </a:prstGeom>
          <a:noFill/>
        </p:spPr>
      </p:pic>
      <p:sp>
        <p:nvSpPr>
          <p:cNvPr id="14" name="Блок-схема: альтернативный процесс 13"/>
          <p:cNvSpPr/>
          <p:nvPr/>
        </p:nvSpPr>
        <p:spPr>
          <a:xfrm>
            <a:off x="142844" y="6072206"/>
            <a:ext cx="4214842" cy="6429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Екатерининский зал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643438" y="6072206"/>
            <a:ext cx="4214842" cy="6429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Владимирский зал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128" name="Picture 8" descr="Картинка 15 из 489">
            <a:hlinkClick r:id="rId5"/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14282" y="1500174"/>
            <a:ext cx="8786872" cy="5214973"/>
          </a:xfrm>
          <a:prstGeom prst="rect">
            <a:avLst/>
          </a:prstGeom>
          <a:noFill/>
        </p:spPr>
      </p:pic>
      <p:sp>
        <p:nvSpPr>
          <p:cNvPr id="18" name="Блок-схема: альтернативный процесс 17"/>
          <p:cNvSpPr/>
          <p:nvPr/>
        </p:nvSpPr>
        <p:spPr>
          <a:xfrm>
            <a:off x="2857488" y="6000768"/>
            <a:ext cx="4214842" cy="6429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Андреевский зал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5" name="Kenny G 'The Moment'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214282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  <p:bldP spid="9" grpId="1" animBg="1"/>
      <p:bldP spid="14" grpId="1" animBg="1"/>
      <p:bldP spid="16" grpId="1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err="1" smtClean="0"/>
              <a:t>Грановитая</a:t>
            </a:r>
            <a:r>
              <a:rPr lang="ru-RU" dirty="0" smtClean="0"/>
              <a:t> палата</a:t>
            </a:r>
            <a:endParaRPr lang="ru-RU" dirty="0"/>
          </a:p>
        </p:txBody>
      </p:sp>
      <p:pic>
        <p:nvPicPr>
          <p:cNvPr id="19458" name="Picture 2" descr="Большой Кремлевский дворец. Грановитая палат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8286808" cy="5050668"/>
          </a:xfrm>
          <a:prstGeom prst="rect">
            <a:avLst/>
          </a:prstGeom>
          <a:noFill/>
        </p:spPr>
      </p:pic>
      <p:pic>
        <p:nvPicPr>
          <p:cNvPr id="4" name="Picture 2" descr="Картинка 11 из 17732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0"/>
            <a:ext cx="8358246" cy="5014922"/>
          </a:xfrm>
          <a:prstGeom prst="rect">
            <a:avLst/>
          </a:prstGeom>
          <a:noFill/>
        </p:spPr>
      </p:pic>
      <p:pic>
        <p:nvPicPr>
          <p:cNvPr id="5122" name="Picture 2" descr="Картинка 13 из 20147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285860"/>
            <a:ext cx="8286808" cy="501492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Оружейная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палата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4" descr="Картинка 50 из 20147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285860"/>
            <a:ext cx="8389978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18 из 46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71612"/>
            <a:ext cx="3547472" cy="481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Колокольня Ивана Великого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58" y="2285992"/>
            <a:ext cx="50006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Высота колокольни </a:t>
            </a:r>
            <a:r>
              <a:rPr lang="ru-RU" sz="3200" b="1" dirty="0" smtClean="0"/>
              <a:t>81м</a:t>
            </a:r>
            <a:r>
              <a:rPr lang="ru-RU" sz="3200" dirty="0" smtClean="0"/>
              <a:t>, </a:t>
            </a:r>
            <a:br>
              <a:rPr lang="ru-RU" sz="3200" dirty="0" smtClean="0"/>
            </a:br>
            <a:r>
              <a:rPr lang="ru-RU" sz="3200" dirty="0" smtClean="0"/>
              <a:t>до 18 века – самое высокое здание города Москвы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000628" y="571480"/>
            <a:ext cx="37147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Отлита в 1586 году.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Длина 5,34 метра.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Вес 40 тонн. </a:t>
            </a:r>
          </a:p>
        </p:txBody>
      </p:sp>
      <p:pic>
        <p:nvPicPr>
          <p:cNvPr id="15365" name="Picture 5" descr="Картинка 71 из 161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755502"/>
            <a:ext cx="3857652" cy="288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Картинка 11 из 856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643314"/>
            <a:ext cx="3286148" cy="279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8596" y="3929066"/>
            <a:ext cx="464347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Отлит в 1733-1735 гг.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Вес 200 тонн.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Высота колокола 5,87 м, диаметр - 6,6 м.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14942" y="3071810"/>
            <a:ext cx="3429024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/>
              <a:t>Царь-колокол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1472" y="214290"/>
            <a:ext cx="3429024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/>
              <a:t>Царь-пушка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1538" y="500042"/>
            <a:ext cx="7562849" cy="144938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1.Каков приблизительно возраст Москвы?</a:t>
            </a:r>
            <a:r>
              <a:rPr lang="ru-RU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ru-RU" sz="40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Содержимое 2"/>
          <p:cNvSpPr txBox="1">
            <a:spLocks/>
          </p:cNvSpPr>
          <p:nvPr/>
        </p:nvSpPr>
        <p:spPr bwMode="auto">
          <a:xfrm>
            <a:off x="3643306" y="1785926"/>
            <a:ext cx="5214974" cy="236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sz="3200" dirty="0">
                <a:latin typeface="Calibri" pitchFamily="34" charset="0"/>
              </a:rPr>
              <a:t>        </a:t>
            </a:r>
            <a:r>
              <a:rPr lang="ru-RU" sz="3600" dirty="0">
                <a:latin typeface="Calibri" pitchFamily="34" charset="0"/>
              </a:rPr>
              <a:t>более 800 </a:t>
            </a:r>
            <a:r>
              <a:rPr lang="ru-RU" sz="3600" dirty="0" smtClean="0">
                <a:latin typeface="Calibri" pitchFamily="34" charset="0"/>
              </a:rPr>
              <a:t>лет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ru-RU" sz="105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sz="3600" dirty="0">
                <a:latin typeface="Calibri" pitchFamily="34" charset="0"/>
              </a:rPr>
              <a:t>       более 1200 </a:t>
            </a:r>
            <a:r>
              <a:rPr lang="ru-RU" sz="3600" dirty="0" smtClean="0">
                <a:latin typeface="Calibri" pitchFamily="34" charset="0"/>
              </a:rPr>
              <a:t>лет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ru-RU" sz="105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sz="3600" dirty="0">
                <a:latin typeface="Calibri" pitchFamily="34" charset="0"/>
              </a:rPr>
              <a:t>       более 2000 лет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sz="3600" dirty="0">
                <a:latin typeface="Calibri" pitchFamily="34" charset="0"/>
              </a:rPr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2714620"/>
            <a:ext cx="357188" cy="4286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86182" y="3500438"/>
            <a:ext cx="428625" cy="50006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857620" y="1857364"/>
            <a:ext cx="428625" cy="428625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Картинка 17 из 63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5" y="3761180"/>
            <a:ext cx="3143272" cy="30968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522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135937" cy="165576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2. </a:t>
            </a:r>
            <a:r>
              <a:rPr lang="ru-RU" b="1" dirty="0" smtClean="0">
                <a:solidFill>
                  <a:srgbClr val="002060"/>
                </a:solidFill>
              </a:rPr>
              <a:t>Кто изображён на гербе Москвы?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dirty="0" smtClean="0">
              <a:solidFill>
                <a:srgbClr val="00206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000496" y="1928802"/>
            <a:ext cx="4541841" cy="20383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dirty="0" smtClean="0"/>
              <a:t>        </a:t>
            </a:r>
            <a:r>
              <a:rPr lang="ru-RU" sz="3600" dirty="0" smtClean="0"/>
              <a:t>орёл</a:t>
            </a:r>
          </a:p>
          <a:p>
            <a:pPr>
              <a:buFont typeface="Arial" pitchFamily="34" charset="0"/>
              <a:buNone/>
            </a:pPr>
            <a:r>
              <a:rPr lang="ru-RU" sz="3600" dirty="0" smtClean="0"/>
              <a:t>       всадник</a:t>
            </a:r>
          </a:p>
          <a:p>
            <a:pPr>
              <a:buFont typeface="Arial" pitchFamily="34" charset="0"/>
              <a:buNone/>
            </a:pPr>
            <a:r>
              <a:rPr lang="ru-RU" sz="3600" dirty="0" smtClean="0"/>
              <a:t>       медведь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9207" y="2709862"/>
            <a:ext cx="357188" cy="4286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86182" y="3286124"/>
            <a:ext cx="428625" cy="50006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859207" y="1990724"/>
            <a:ext cx="428625" cy="428625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 descr="Картинка 17 из 63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5" y="3901944"/>
            <a:ext cx="3000396" cy="2956055"/>
          </a:xfrm>
          <a:prstGeom prst="rect">
            <a:avLst/>
          </a:prstGeom>
          <a:noFill/>
        </p:spPr>
      </p:pic>
      <p:pic>
        <p:nvPicPr>
          <p:cNvPr id="8" name="Picture 2" descr="Картинка 141 из 78451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143380"/>
            <a:ext cx="1910252" cy="23295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522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135938" cy="15938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3. Кто основал Москву ?</a:t>
            </a:r>
            <a:r>
              <a:rPr lang="ru-RU" sz="4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ru-RU" sz="4000" dirty="0" smtClean="0">
              <a:solidFill>
                <a:srgbClr val="00206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457564" y="1571612"/>
            <a:ext cx="5686436" cy="32607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dirty="0" smtClean="0"/>
              <a:t>        Георгий Победоносец</a:t>
            </a:r>
          </a:p>
          <a:p>
            <a:pPr>
              <a:buFont typeface="Arial" pitchFamily="34" charset="0"/>
              <a:buNone/>
            </a:pPr>
            <a:endParaRPr lang="ru-RU" sz="1000" b="1" dirty="0" smtClean="0"/>
          </a:p>
          <a:p>
            <a:pPr>
              <a:buFont typeface="Arial" pitchFamily="34" charset="0"/>
              <a:buNone/>
            </a:pPr>
            <a:r>
              <a:rPr lang="ru-RU" sz="3600" dirty="0" smtClean="0">
                <a:latin typeface="+mj-lt"/>
              </a:rPr>
              <a:t>       Иван </a:t>
            </a:r>
            <a:r>
              <a:rPr lang="en-US" sz="3600" dirty="0" smtClean="0">
                <a:latin typeface="+mj-lt"/>
              </a:rPr>
              <a:t>III</a:t>
            </a:r>
            <a:endParaRPr lang="ru-RU" sz="3600" dirty="0" smtClean="0">
              <a:latin typeface="+mj-lt"/>
            </a:endParaRPr>
          </a:p>
          <a:p>
            <a:pPr>
              <a:buFont typeface="Arial" pitchFamily="34" charset="0"/>
              <a:buNone/>
            </a:pPr>
            <a:endParaRPr lang="ru-RU" sz="1000" dirty="0" smtClean="0">
              <a:latin typeface="+mj-lt"/>
            </a:endParaRPr>
          </a:p>
          <a:p>
            <a:pPr>
              <a:buFont typeface="Arial" pitchFamily="34" charset="0"/>
              <a:buNone/>
            </a:pPr>
            <a:r>
              <a:rPr lang="ru-RU" sz="3600" dirty="0" smtClean="0">
                <a:latin typeface="+mj-lt"/>
              </a:rPr>
              <a:t>       Юрий Долгорукий     </a:t>
            </a:r>
            <a:r>
              <a:rPr lang="ru-RU" sz="3600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2500306"/>
            <a:ext cx="357188" cy="4286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868" y="3214686"/>
            <a:ext cx="428625" cy="50006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571868" y="1633533"/>
            <a:ext cx="428625" cy="428625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 descr="Картинка 17 из 63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5" y="4000504"/>
            <a:ext cx="2900358" cy="2857496"/>
          </a:xfrm>
          <a:prstGeom prst="rect">
            <a:avLst/>
          </a:prstGeom>
          <a:noFill/>
        </p:spPr>
      </p:pic>
      <p:pic>
        <p:nvPicPr>
          <p:cNvPr id="24578" name="Picture 2" descr="http://im8-tub-ru.yandex.net/i?id=185765058-17-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357950" y="3786191"/>
            <a:ext cx="2403260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522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8135938" cy="15208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4. В каком заведении культуры дети могут увидеть животных в Москве?</a:t>
            </a: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endParaRPr lang="ru-RU" sz="4000" dirty="0" smtClean="0">
              <a:solidFill>
                <a:srgbClr val="0070C0"/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386126" y="1571612"/>
            <a:ext cx="5757874" cy="36433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ru-RU" dirty="0" smtClean="0"/>
              <a:t>        </a:t>
            </a:r>
            <a:r>
              <a:rPr lang="ru-RU" sz="3600" dirty="0" smtClean="0"/>
              <a:t>в цирке на Цветном </a:t>
            </a:r>
          </a:p>
          <a:p>
            <a:pPr>
              <a:buFont typeface="Arial" pitchFamily="34" charset="0"/>
              <a:buNone/>
            </a:pPr>
            <a:r>
              <a:rPr lang="ru-RU" sz="3600" dirty="0" smtClean="0"/>
              <a:t>       бульваре</a:t>
            </a:r>
          </a:p>
          <a:p>
            <a:pPr>
              <a:buFont typeface="Arial" pitchFamily="34" charset="0"/>
              <a:buNone/>
            </a:pPr>
            <a:endParaRPr lang="ru-RU" sz="500" dirty="0" smtClean="0"/>
          </a:p>
          <a:p>
            <a:pPr>
              <a:buFont typeface="Arial" pitchFamily="34" charset="0"/>
              <a:buNone/>
            </a:pPr>
            <a:r>
              <a:rPr lang="ru-RU" sz="3600" dirty="0" smtClean="0"/>
              <a:t>       в Большом театре</a:t>
            </a:r>
          </a:p>
          <a:p>
            <a:pPr>
              <a:buFont typeface="Arial" pitchFamily="34" charset="0"/>
              <a:buNone/>
            </a:pPr>
            <a:endParaRPr lang="ru-RU" sz="1050" dirty="0" smtClean="0"/>
          </a:p>
          <a:p>
            <a:pPr>
              <a:buFont typeface="Arial" pitchFamily="34" charset="0"/>
              <a:buNone/>
            </a:pPr>
            <a:r>
              <a:rPr lang="ru-RU" sz="3600" dirty="0" smtClean="0"/>
              <a:t>       в Третьяковской галерее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3143248"/>
            <a:ext cx="357187" cy="4286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00430" y="4000504"/>
            <a:ext cx="428625" cy="50006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428992" y="1785926"/>
            <a:ext cx="428625" cy="428625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 descr="Картинка 17 из 63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5" y="3901944"/>
            <a:ext cx="3000396" cy="2956055"/>
          </a:xfrm>
          <a:prstGeom prst="rect">
            <a:avLst/>
          </a:prstGeom>
          <a:noFill/>
        </p:spPr>
      </p:pic>
      <p:pic>
        <p:nvPicPr>
          <p:cNvPr id="23554" name="Picture 2" descr="Картинка 22 из 927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189"/>
          <a:stretch>
            <a:fillRect/>
          </a:stretch>
        </p:blipFill>
        <p:spPr bwMode="auto">
          <a:xfrm>
            <a:off x="4572000" y="4614052"/>
            <a:ext cx="4376734" cy="224394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522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135938" cy="159385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5. </a:t>
            </a:r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Самое высокое здание в Москве? </a:t>
            </a:r>
            <a:b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endParaRPr lang="ru-RU" sz="4000" b="1" dirty="0" smtClean="0">
              <a:solidFill>
                <a:srgbClr val="0070C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286116" y="1857364"/>
            <a:ext cx="5857884" cy="4714908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None/>
            </a:pPr>
            <a:r>
              <a:rPr lang="ru-RU" dirty="0" smtClean="0"/>
              <a:t>    </a:t>
            </a:r>
            <a:r>
              <a:rPr lang="ru-RU" sz="3600" dirty="0" smtClean="0"/>
              <a:t>Московский государственный университет имени В.Ломоносова </a:t>
            </a:r>
          </a:p>
          <a:p>
            <a:pPr>
              <a:buFont typeface="Arial" pitchFamily="34" charset="0"/>
              <a:buNone/>
            </a:pPr>
            <a:endParaRPr lang="ru-RU" sz="1100" dirty="0" smtClean="0"/>
          </a:p>
          <a:p>
            <a:pPr>
              <a:buFont typeface="Arial" pitchFamily="34" charset="0"/>
              <a:buNone/>
            </a:pPr>
            <a:r>
              <a:rPr lang="ru-RU" sz="3600" dirty="0" smtClean="0"/>
              <a:t>    Большой театр</a:t>
            </a:r>
          </a:p>
          <a:p>
            <a:pPr>
              <a:buFont typeface="Arial" pitchFamily="34" charset="0"/>
              <a:buNone/>
            </a:pPr>
            <a:endParaRPr lang="ru-RU" sz="1100" dirty="0" smtClean="0"/>
          </a:p>
          <a:p>
            <a:pPr>
              <a:buFont typeface="Arial" pitchFamily="34" charset="0"/>
              <a:buNone/>
            </a:pPr>
            <a:r>
              <a:rPr lang="ru-RU" sz="3600" dirty="0" smtClean="0"/>
              <a:t>    Телевизионная</a:t>
            </a:r>
            <a:br>
              <a:rPr lang="ru-RU" sz="3600" dirty="0" smtClean="0"/>
            </a:br>
            <a:r>
              <a:rPr lang="ru-RU" sz="3600" dirty="0" smtClean="0"/>
              <a:t> башня </a:t>
            </a:r>
            <a:br>
              <a:rPr lang="ru-RU" sz="3600" dirty="0" smtClean="0"/>
            </a:br>
            <a:r>
              <a:rPr lang="ru-RU" sz="3600" dirty="0" smtClean="0"/>
              <a:t>в Останкино</a:t>
            </a:r>
          </a:p>
          <a:p>
            <a:pPr>
              <a:buFont typeface="Arial" pitchFamily="34" charset="0"/>
              <a:buNone/>
            </a:pPr>
            <a:r>
              <a:rPr lang="ru-RU" sz="3600" dirty="0" smtClean="0"/>
              <a:t>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3786190"/>
            <a:ext cx="357188" cy="4286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71802" y="4714884"/>
            <a:ext cx="428625" cy="50006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000364" y="1928802"/>
            <a:ext cx="428625" cy="428625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 descr="Картинка 17 из 63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071942"/>
            <a:ext cx="2827849" cy="2786058"/>
          </a:xfrm>
          <a:prstGeom prst="rect">
            <a:avLst/>
          </a:prstGeom>
          <a:noFill/>
        </p:spPr>
      </p:pic>
      <p:pic>
        <p:nvPicPr>
          <p:cNvPr id="22532" name="Picture 4" descr="Картинка 50 из 866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1815413"/>
            <a:ext cx="1714480" cy="50425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522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135938" cy="159385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6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берегах </a:t>
            </a:r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какой реки стоит  город Москва?</a:t>
            </a: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214942" y="1500174"/>
            <a:ext cx="3328982" cy="3260725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None/>
            </a:pPr>
            <a:r>
              <a:rPr lang="ru-RU" dirty="0" smtClean="0"/>
              <a:t>        </a:t>
            </a:r>
            <a:r>
              <a:rPr lang="ru-RU" sz="3600" dirty="0" smtClean="0"/>
              <a:t>Волга</a:t>
            </a:r>
          </a:p>
          <a:p>
            <a:pPr>
              <a:buFont typeface="Arial" pitchFamily="34" charset="0"/>
              <a:buNone/>
            </a:pPr>
            <a:endParaRPr lang="ru-RU" sz="3600" dirty="0" smtClean="0"/>
          </a:p>
          <a:p>
            <a:pPr>
              <a:buFont typeface="Arial" pitchFamily="34" charset="0"/>
              <a:buNone/>
            </a:pPr>
            <a:r>
              <a:rPr lang="ru-RU" sz="3600" dirty="0" smtClean="0"/>
              <a:t>       Москва</a:t>
            </a:r>
          </a:p>
          <a:p>
            <a:pPr>
              <a:buFont typeface="Arial" pitchFamily="34" charset="0"/>
              <a:buNone/>
            </a:pPr>
            <a:endParaRPr lang="ru-RU" sz="3600" dirty="0" smtClean="0"/>
          </a:p>
          <a:p>
            <a:pPr>
              <a:buFont typeface="Arial" pitchFamily="34" charset="0"/>
              <a:buNone/>
            </a:pPr>
            <a:r>
              <a:rPr lang="ru-RU" sz="3600" dirty="0" smtClean="0"/>
              <a:t>       Ока</a:t>
            </a:r>
          </a:p>
          <a:p>
            <a:pPr>
              <a:buFont typeface="Arial" pitchFamily="34" charset="0"/>
              <a:buNone/>
            </a:pPr>
            <a:r>
              <a:rPr lang="ru-RU" sz="3600" dirty="0" smtClean="0"/>
              <a:t>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2428868"/>
            <a:ext cx="357188" cy="4286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286380" y="3429000"/>
            <a:ext cx="428625" cy="50006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57818" y="1500174"/>
            <a:ext cx="428625" cy="428625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 descr="Картинка 17 из 63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071942"/>
            <a:ext cx="2827849" cy="2786058"/>
          </a:xfrm>
          <a:prstGeom prst="rect">
            <a:avLst/>
          </a:prstGeom>
          <a:noFill/>
        </p:spPr>
      </p:pic>
      <p:pic>
        <p:nvPicPr>
          <p:cNvPr id="6146" name="Picture 2" descr="Картинка 2 из 15216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2"/>
          <a:stretch>
            <a:fillRect/>
          </a:stretch>
        </p:blipFill>
        <p:spPr bwMode="auto">
          <a:xfrm>
            <a:off x="4225908" y="4143380"/>
            <a:ext cx="4708538" cy="2605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522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1000108"/>
            <a:ext cx="4000528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Москва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4214818"/>
            <a:ext cx="38560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Кремль</a:t>
            </a: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2571744"/>
            <a:ext cx="33463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>сердце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+mj-ea"/>
              <a:cs typeface="+mj-cs"/>
            </a:endParaRPr>
          </a:p>
        </p:txBody>
      </p:sp>
      <p:pic>
        <p:nvPicPr>
          <p:cNvPr id="7" name="Picture 2" descr="Картинка 17 из 63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071942"/>
            <a:ext cx="2827849" cy="278605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857752" y="2000240"/>
            <a:ext cx="4000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Москвы</a:t>
            </a:r>
            <a:endParaRPr kumimoji="0" lang="ru-RU" sz="8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00042"/>
            <a:ext cx="42023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Кремль</a:t>
            </a: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1857364"/>
            <a:ext cx="33463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>сердце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+mj-ea"/>
              <a:cs typeface="+mj-cs"/>
            </a:endParaRPr>
          </a:p>
        </p:txBody>
      </p:sp>
      <p:pic>
        <p:nvPicPr>
          <p:cNvPr id="23" name="Picture 2" descr="Картинка 8 из 76585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288522"/>
            <a:ext cx="4786346" cy="3569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205 -0.00555 -0.07674 0.06476 -0.1217 0.0555 C -0.16632 0.04625 -0.24496 0.00046 -0.2684 -0.05574 C -0.29184 -0.11193 -0.2849 -0.22086 -0.26215 -0.28168 C -0.23941 -0.34251 -0.20434 -0.395 -0.13177 -0.41998 C -0.0592 -0.44496 0.09983 -0.45907 0.17326 -0.43178 C 0.2467 -0.40449 0.2776 -0.32308 0.30885 -0.25624 C 0.3401 -0.18941 0.37344 -0.10129 0.36076 -0.0303 C 0.34809 0.0407 0.29115 0.15032 0.23264 0.17021 C 0.17448 0.1901 0.04983 0.11679 0.01129 0.08927 C -0.02726 0.06175 0.02205 0.00555 0 0 Z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-0.01226 C -0.01598 -0.01781 -0.07066 0.05273 -0.11563 0.04348 C -0.16025 0.03423 -0.23889 -0.01179 -0.26233 -0.06776 C -0.28577 -0.12396 -0.27882 -0.23288 -0.25608 -0.29371 C -0.23334 -0.35453 -0.19827 -0.40703 -0.1257 -0.43201 C -0.05313 -0.45721 0.1059 -0.47109 0.17934 -0.4438 C 0.25277 -0.41651 0.28368 -0.3351 0.31493 -0.2685 C 0.34618 -0.20143 0.37951 -0.11332 0.36684 -0.04232 C 0.35416 0.02868 0.29722 0.1383 0.23871 0.15819 C 0.18055 0.17808 0.0559 0.10477 0.01736 0.07724 C -0.02118 0.04972 0.02812 -0.00671 0.00607 -0.01226 Z " pathEditMode="relative" rAng="0" ptsTypes="aaaaaa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1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205 -0.00555 -0.07674 0.06476 -0.1217 0.0555 C -0.16632 0.04625 -0.24496 0.00046 -0.2684 -0.05574 C -0.29184 -0.11193 -0.2849 -0.22086 -0.26215 -0.28168 C -0.23941 -0.34251 -0.20434 -0.395 -0.13177 -0.41998 C -0.0592 -0.44496 0.09983 -0.45907 0.17326 -0.43178 C 0.2467 -0.40449 0.2776 -0.32308 0.30885 -0.25624 C 0.3401 -0.18941 0.37344 -0.10129 0.36076 -0.0303 C 0.34809 0.0407 0.29115 0.15032 0.23264 0.17021 C 0.17448 0.1901 0.04983 0.11679 0.01129 0.08927 C -0.02726 0.06175 0.02205 0.00555 0 0 Z " pathEditMode="relative" ptsTypes="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488" y="2071678"/>
            <a:ext cx="3000396" cy="2071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6956" y="5072074"/>
            <a:ext cx="8867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Кремль</a:t>
            </a: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крепость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i-main-pic" descr="Картинка 56 из 12760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79296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195</Words>
  <Application>Microsoft Office PowerPoint</Application>
  <PresentationFormat>Экран (4:3)</PresentationFormat>
  <Paragraphs>75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Москва-</vt:lpstr>
      <vt:lpstr>Слайд 2</vt:lpstr>
      <vt:lpstr>2. Кто изображён на гербе Москвы? </vt:lpstr>
      <vt:lpstr>3. Кто основал Москву ? </vt:lpstr>
      <vt:lpstr>4. В каком заведении культуры дети могут увидеть животных в Москве? </vt:lpstr>
      <vt:lpstr>5. Самое высокое здание в Москве?   </vt:lpstr>
      <vt:lpstr>6. На берегах какой реки стоит  город Москва? </vt:lpstr>
      <vt:lpstr>Москва</vt:lpstr>
      <vt:lpstr>Слайд 9</vt:lpstr>
      <vt:lpstr>Сравни</vt:lpstr>
      <vt:lpstr>Слайд 11</vt:lpstr>
      <vt:lpstr>Большой кремлёвский дворец</vt:lpstr>
      <vt:lpstr>Грановитая палата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</dc:title>
  <dc:creator>Asus</dc:creator>
  <cp:lastModifiedBy>Жанна</cp:lastModifiedBy>
  <cp:revision>28</cp:revision>
  <dcterms:created xsi:type="dcterms:W3CDTF">2012-04-22T06:03:33Z</dcterms:created>
  <dcterms:modified xsi:type="dcterms:W3CDTF">2014-04-28T13:44:52Z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648181</vt:lpwstr>
  </property>
  <property fmtid="{D5CDD505-2E9C-101B-9397-08002B2CF9AE}" pid="3" name="NXPowerLiteSettings">
    <vt:lpwstr>F24001F0002800</vt:lpwstr>
  </property>
  <property fmtid="{D5CDD505-2E9C-101B-9397-08002B2CF9AE}" pid="4" name="NXPowerLiteVersion">
    <vt:lpwstr>D4.3.1</vt:lpwstr>
  </property>
</Properties>
</file>