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рамка цв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0"/>
            <a:ext cx="8675688" cy="6770688"/>
          </a:xfrm>
          <a:prstGeom prst="rect">
            <a:avLst/>
          </a:prstGeom>
          <a:noFill/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258888" y="1052513"/>
            <a:ext cx="6858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6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4103" name="Picture 7" descr="nasek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3141663"/>
            <a:ext cx="2206625" cy="3424237"/>
          </a:xfrm>
          <a:prstGeom prst="rect">
            <a:avLst/>
          </a:prstGeom>
          <a:noFill/>
        </p:spPr>
      </p:pic>
      <p:pic>
        <p:nvPicPr>
          <p:cNvPr id="4104" name="Picture 8" descr="star1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4300" y="5084763"/>
            <a:ext cx="495300" cy="438150"/>
          </a:xfrm>
          <a:prstGeom prst="rect">
            <a:avLst/>
          </a:prstGeom>
          <a:noFill/>
        </p:spPr>
      </p:pic>
      <p:pic>
        <p:nvPicPr>
          <p:cNvPr id="4105" name="Picture 9" descr="star1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5805488"/>
            <a:ext cx="495300" cy="438150"/>
          </a:xfrm>
          <a:prstGeom prst="rect">
            <a:avLst/>
          </a:prstGeom>
          <a:noFill/>
        </p:spPr>
      </p:pic>
      <p:pic>
        <p:nvPicPr>
          <p:cNvPr id="4106" name="Picture 10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908050"/>
            <a:ext cx="304800" cy="304800"/>
          </a:xfrm>
          <a:prstGeom prst="rect">
            <a:avLst/>
          </a:prstGeom>
          <a:noFill/>
        </p:spPr>
      </p:pic>
      <p:pic>
        <p:nvPicPr>
          <p:cNvPr id="4107" name="Picture 11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5661025"/>
            <a:ext cx="304800" cy="304800"/>
          </a:xfrm>
          <a:prstGeom prst="rect">
            <a:avLst/>
          </a:prstGeom>
          <a:noFill/>
        </p:spPr>
      </p:pic>
      <p:pic>
        <p:nvPicPr>
          <p:cNvPr id="4108" name="Picture 12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4109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3888" y="836613"/>
            <a:ext cx="304800" cy="304800"/>
          </a:xfrm>
          <a:prstGeom prst="rect">
            <a:avLst/>
          </a:prstGeom>
          <a:noFill/>
        </p:spPr>
      </p:pic>
      <p:pic>
        <p:nvPicPr>
          <p:cNvPr id="4110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9788" y="5661025"/>
            <a:ext cx="304800" cy="3048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353543" y="1268760"/>
            <a:ext cx="4681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Берегите воду!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9872" y="24928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Тест №11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ist3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2163"/>
            <a:ext cx="3708400" cy="3525837"/>
          </a:xfrm>
          <a:prstGeom prst="rect">
            <a:avLst/>
          </a:prstGeom>
          <a:noFill/>
        </p:spPr>
      </p:pic>
      <p:pic>
        <p:nvPicPr>
          <p:cNvPr id="8198" name="Picture 6" descr="list3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0"/>
            <a:ext cx="3563937" cy="3387725"/>
          </a:xfrm>
          <a:prstGeom prst="rect">
            <a:avLst/>
          </a:prstGeom>
          <a:noFill/>
        </p:spPr>
      </p:pic>
      <p:pic>
        <p:nvPicPr>
          <p:cNvPr id="8203" name="Picture 11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3716338"/>
            <a:ext cx="304800" cy="304800"/>
          </a:xfrm>
          <a:prstGeom prst="rect">
            <a:avLst/>
          </a:prstGeom>
          <a:noFill/>
        </p:spPr>
      </p:pic>
      <p:pic>
        <p:nvPicPr>
          <p:cNvPr id="8204" name="Picture 12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6165850"/>
            <a:ext cx="304800" cy="304800"/>
          </a:xfrm>
          <a:prstGeom prst="rect">
            <a:avLst/>
          </a:prstGeom>
          <a:noFill/>
        </p:spPr>
      </p:pic>
      <p:pic>
        <p:nvPicPr>
          <p:cNvPr id="8205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</p:spPr>
      </p:pic>
      <p:pic>
        <p:nvPicPr>
          <p:cNvPr id="8206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88913"/>
            <a:ext cx="304800" cy="304800"/>
          </a:xfrm>
          <a:prstGeom prst="rect">
            <a:avLst/>
          </a:prstGeom>
          <a:noFill/>
        </p:spPr>
      </p:pic>
      <p:pic>
        <p:nvPicPr>
          <p:cNvPr id="8207" name="Picture 15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875" y="6237288"/>
            <a:ext cx="304800" cy="304800"/>
          </a:xfrm>
          <a:prstGeom prst="rect">
            <a:avLst/>
          </a:prstGeom>
          <a:noFill/>
        </p:spPr>
      </p:pic>
      <p:pic>
        <p:nvPicPr>
          <p:cNvPr id="8208" name="Picture 16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405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1560" y="620688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1. Почему запасы воды на Земле сокращаются?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2204864"/>
            <a:ext cx="48245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Она загрязняется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Она испаряется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Она заерзает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Она утекает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ist3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2163"/>
            <a:ext cx="3708400" cy="3525837"/>
          </a:xfrm>
          <a:prstGeom prst="rect">
            <a:avLst/>
          </a:prstGeom>
          <a:noFill/>
        </p:spPr>
      </p:pic>
      <p:pic>
        <p:nvPicPr>
          <p:cNvPr id="8198" name="Picture 6" descr="list3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0"/>
            <a:ext cx="3563937" cy="3387725"/>
          </a:xfrm>
          <a:prstGeom prst="rect">
            <a:avLst/>
          </a:prstGeom>
          <a:noFill/>
        </p:spPr>
      </p:pic>
      <p:pic>
        <p:nvPicPr>
          <p:cNvPr id="8203" name="Picture 11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3716338"/>
            <a:ext cx="304800" cy="304800"/>
          </a:xfrm>
          <a:prstGeom prst="rect">
            <a:avLst/>
          </a:prstGeom>
          <a:noFill/>
        </p:spPr>
      </p:pic>
      <p:pic>
        <p:nvPicPr>
          <p:cNvPr id="8204" name="Picture 12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6165850"/>
            <a:ext cx="304800" cy="304800"/>
          </a:xfrm>
          <a:prstGeom prst="rect">
            <a:avLst/>
          </a:prstGeom>
          <a:noFill/>
        </p:spPr>
      </p:pic>
      <p:pic>
        <p:nvPicPr>
          <p:cNvPr id="8205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</p:spPr>
      </p:pic>
      <p:pic>
        <p:nvPicPr>
          <p:cNvPr id="8206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88913"/>
            <a:ext cx="304800" cy="304800"/>
          </a:xfrm>
          <a:prstGeom prst="rect">
            <a:avLst/>
          </a:prstGeom>
          <a:noFill/>
        </p:spPr>
      </p:pic>
      <p:pic>
        <p:nvPicPr>
          <p:cNvPr id="8207" name="Picture 15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875" y="6237288"/>
            <a:ext cx="304800" cy="304800"/>
          </a:xfrm>
          <a:prstGeom prst="rect">
            <a:avLst/>
          </a:prstGeom>
          <a:noFill/>
        </p:spPr>
      </p:pic>
      <p:pic>
        <p:nvPicPr>
          <p:cNvPr id="8208" name="Picture 16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405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1560" y="620688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2. Основной источник загрязнения воды – это: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2204864"/>
            <a:ext cx="48245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Животные 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Растения 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Фабрики и заводы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ручьи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ist3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2163"/>
            <a:ext cx="3708400" cy="3525837"/>
          </a:xfrm>
          <a:prstGeom prst="rect">
            <a:avLst/>
          </a:prstGeom>
          <a:noFill/>
        </p:spPr>
      </p:pic>
      <p:pic>
        <p:nvPicPr>
          <p:cNvPr id="8198" name="Picture 6" descr="list3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0"/>
            <a:ext cx="3563937" cy="3387725"/>
          </a:xfrm>
          <a:prstGeom prst="rect">
            <a:avLst/>
          </a:prstGeom>
          <a:noFill/>
        </p:spPr>
      </p:pic>
      <p:pic>
        <p:nvPicPr>
          <p:cNvPr id="8203" name="Picture 11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3716338"/>
            <a:ext cx="304800" cy="304800"/>
          </a:xfrm>
          <a:prstGeom prst="rect">
            <a:avLst/>
          </a:prstGeom>
          <a:noFill/>
        </p:spPr>
      </p:pic>
      <p:pic>
        <p:nvPicPr>
          <p:cNvPr id="8204" name="Picture 12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6165850"/>
            <a:ext cx="304800" cy="304800"/>
          </a:xfrm>
          <a:prstGeom prst="rect">
            <a:avLst/>
          </a:prstGeom>
          <a:noFill/>
        </p:spPr>
      </p:pic>
      <p:pic>
        <p:nvPicPr>
          <p:cNvPr id="8205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</p:spPr>
      </p:pic>
      <p:pic>
        <p:nvPicPr>
          <p:cNvPr id="8206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88913"/>
            <a:ext cx="304800" cy="304800"/>
          </a:xfrm>
          <a:prstGeom prst="rect">
            <a:avLst/>
          </a:prstGeom>
          <a:noFill/>
        </p:spPr>
      </p:pic>
      <p:pic>
        <p:nvPicPr>
          <p:cNvPr id="8207" name="Picture 15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875" y="6237288"/>
            <a:ext cx="304800" cy="304800"/>
          </a:xfrm>
          <a:prstGeom prst="rect">
            <a:avLst/>
          </a:prstGeom>
          <a:noFill/>
        </p:spPr>
      </p:pic>
      <p:pic>
        <p:nvPicPr>
          <p:cNvPr id="8208" name="Picture 16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405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1560" y="620688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3. Какое утверждение верно?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2204864"/>
            <a:ext cx="71287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Воду можно не экономить – её на Земле много.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 Морскую </a:t>
            </a:r>
            <a:r>
              <a:rPr lang="ru-RU" sz="3200" b="1" dirty="0" smtClean="0"/>
              <a:t>воду можно </a:t>
            </a:r>
            <a:r>
              <a:rPr lang="ru-RU" sz="3200" b="1" dirty="0" smtClean="0"/>
              <a:t>использовать в быту.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Человеку нужна пресная вода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Загрязнённая вода не вредна для человека.</a:t>
            </a:r>
            <a:endParaRPr lang="ru-RU" sz="3200" b="1" dirty="0" smtClean="0"/>
          </a:p>
          <a:p>
            <a:pPr marL="514350" indent="-514350"/>
            <a:endParaRPr lang="ru-RU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ist3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2163"/>
            <a:ext cx="3708400" cy="3525837"/>
          </a:xfrm>
          <a:prstGeom prst="rect">
            <a:avLst/>
          </a:prstGeom>
          <a:noFill/>
        </p:spPr>
      </p:pic>
      <p:pic>
        <p:nvPicPr>
          <p:cNvPr id="8198" name="Picture 6" descr="list3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0"/>
            <a:ext cx="3563937" cy="3387725"/>
          </a:xfrm>
          <a:prstGeom prst="rect">
            <a:avLst/>
          </a:prstGeom>
          <a:noFill/>
        </p:spPr>
      </p:pic>
      <p:pic>
        <p:nvPicPr>
          <p:cNvPr id="8203" name="Picture 11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3716338"/>
            <a:ext cx="304800" cy="304800"/>
          </a:xfrm>
          <a:prstGeom prst="rect">
            <a:avLst/>
          </a:prstGeom>
          <a:noFill/>
        </p:spPr>
      </p:pic>
      <p:pic>
        <p:nvPicPr>
          <p:cNvPr id="8204" name="Picture 12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6165850"/>
            <a:ext cx="304800" cy="304800"/>
          </a:xfrm>
          <a:prstGeom prst="rect">
            <a:avLst/>
          </a:prstGeom>
          <a:noFill/>
        </p:spPr>
      </p:pic>
      <p:pic>
        <p:nvPicPr>
          <p:cNvPr id="8205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</p:spPr>
      </p:pic>
      <p:pic>
        <p:nvPicPr>
          <p:cNvPr id="8206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88913"/>
            <a:ext cx="304800" cy="304800"/>
          </a:xfrm>
          <a:prstGeom prst="rect">
            <a:avLst/>
          </a:prstGeom>
          <a:noFill/>
        </p:spPr>
      </p:pic>
      <p:pic>
        <p:nvPicPr>
          <p:cNvPr id="8207" name="Picture 15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875" y="6237288"/>
            <a:ext cx="304800" cy="304800"/>
          </a:xfrm>
          <a:prstGeom prst="rect">
            <a:avLst/>
          </a:prstGeom>
          <a:noFill/>
        </p:spPr>
      </p:pic>
      <p:pic>
        <p:nvPicPr>
          <p:cNvPr id="8208" name="Picture 16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405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1560" y="620688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4.  Как ты можешь содействовать охране воды?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2204864"/>
            <a:ext cx="7128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Следить за тем, чтобы из крана напрасно не бежала вода.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 Строить очистительные сооружения на заводе.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Использовать в быту морскую воду.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Не купаться в реках и озёрах.</a:t>
            </a:r>
            <a:endParaRPr lang="ru-RU" sz="3200" b="1" dirty="0" smtClean="0"/>
          </a:p>
          <a:p>
            <a:pPr marL="514350" indent="-514350"/>
            <a:endParaRPr lang="ru-RU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ist3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2163"/>
            <a:ext cx="3708400" cy="3525837"/>
          </a:xfrm>
          <a:prstGeom prst="rect">
            <a:avLst/>
          </a:prstGeom>
          <a:noFill/>
        </p:spPr>
      </p:pic>
      <p:pic>
        <p:nvPicPr>
          <p:cNvPr id="8198" name="Picture 6" descr="list3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0"/>
            <a:ext cx="3563937" cy="3387725"/>
          </a:xfrm>
          <a:prstGeom prst="rect">
            <a:avLst/>
          </a:prstGeom>
          <a:noFill/>
        </p:spPr>
      </p:pic>
      <p:pic>
        <p:nvPicPr>
          <p:cNvPr id="8203" name="Picture 11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3716338"/>
            <a:ext cx="304800" cy="304800"/>
          </a:xfrm>
          <a:prstGeom prst="rect">
            <a:avLst/>
          </a:prstGeom>
          <a:noFill/>
        </p:spPr>
      </p:pic>
      <p:pic>
        <p:nvPicPr>
          <p:cNvPr id="8204" name="Picture 12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6165850"/>
            <a:ext cx="304800" cy="304800"/>
          </a:xfrm>
          <a:prstGeom prst="rect">
            <a:avLst/>
          </a:prstGeom>
          <a:noFill/>
        </p:spPr>
      </p:pic>
      <p:pic>
        <p:nvPicPr>
          <p:cNvPr id="8205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</p:spPr>
      </p:pic>
      <p:pic>
        <p:nvPicPr>
          <p:cNvPr id="8206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88913"/>
            <a:ext cx="304800" cy="304800"/>
          </a:xfrm>
          <a:prstGeom prst="rect">
            <a:avLst/>
          </a:prstGeom>
          <a:noFill/>
        </p:spPr>
      </p:pic>
      <p:pic>
        <p:nvPicPr>
          <p:cNvPr id="8207" name="Picture 15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875" y="6237288"/>
            <a:ext cx="304800" cy="304800"/>
          </a:xfrm>
          <a:prstGeom prst="rect">
            <a:avLst/>
          </a:prstGeom>
          <a:noFill/>
        </p:spPr>
      </p:pic>
      <p:pic>
        <p:nvPicPr>
          <p:cNvPr id="8208" name="Picture 16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405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1560" y="620688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5.  Как ты поступишь, если обнаружишь неисправный кран?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2708920"/>
            <a:ext cx="7128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Отремонтирую самостоятельно.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Отключу воду в доме.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Сообщу взрослым.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Не буду обращать внимание.</a:t>
            </a:r>
            <a:endParaRPr lang="ru-RU" sz="3200" b="1" dirty="0" smtClean="0"/>
          </a:p>
          <a:p>
            <a:pPr marL="514350" indent="-514350"/>
            <a:endParaRPr lang="ru-RU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ist3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2163"/>
            <a:ext cx="3708400" cy="3525837"/>
          </a:xfrm>
          <a:prstGeom prst="rect">
            <a:avLst/>
          </a:prstGeom>
          <a:noFill/>
        </p:spPr>
      </p:pic>
      <p:pic>
        <p:nvPicPr>
          <p:cNvPr id="8198" name="Picture 6" descr="list3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0"/>
            <a:ext cx="3563937" cy="3387725"/>
          </a:xfrm>
          <a:prstGeom prst="rect">
            <a:avLst/>
          </a:prstGeom>
          <a:noFill/>
        </p:spPr>
      </p:pic>
      <p:pic>
        <p:nvPicPr>
          <p:cNvPr id="8203" name="Picture 11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3716338"/>
            <a:ext cx="304800" cy="304800"/>
          </a:xfrm>
          <a:prstGeom prst="rect">
            <a:avLst/>
          </a:prstGeom>
          <a:noFill/>
        </p:spPr>
      </p:pic>
      <p:pic>
        <p:nvPicPr>
          <p:cNvPr id="8204" name="Picture 12" descr="star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6165850"/>
            <a:ext cx="304800" cy="304800"/>
          </a:xfrm>
          <a:prstGeom prst="rect">
            <a:avLst/>
          </a:prstGeom>
          <a:noFill/>
        </p:spPr>
      </p:pic>
      <p:pic>
        <p:nvPicPr>
          <p:cNvPr id="8205" name="Picture 13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</p:spPr>
      </p:pic>
      <p:pic>
        <p:nvPicPr>
          <p:cNvPr id="8206" name="Picture 14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88913"/>
            <a:ext cx="304800" cy="304800"/>
          </a:xfrm>
          <a:prstGeom prst="rect">
            <a:avLst/>
          </a:prstGeom>
          <a:noFill/>
        </p:spPr>
      </p:pic>
      <p:pic>
        <p:nvPicPr>
          <p:cNvPr id="8207" name="Picture 15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875" y="6237288"/>
            <a:ext cx="304800" cy="304800"/>
          </a:xfrm>
          <a:prstGeom prst="rect">
            <a:avLst/>
          </a:prstGeom>
          <a:noFill/>
        </p:spPr>
      </p:pic>
      <p:pic>
        <p:nvPicPr>
          <p:cNvPr id="8208" name="Picture 16" descr="звёздочк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405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1560" y="620688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6</a:t>
            </a:r>
            <a:r>
              <a:rPr lang="ru-RU" sz="4000" b="1" dirty="0" smtClean="0">
                <a:solidFill>
                  <a:srgbClr val="FF0000"/>
                </a:solidFill>
              </a:rPr>
              <a:t>.  Как можно экономить воду?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1988840"/>
            <a:ext cx="71287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Тратить меньше воды при приготовлении пищи.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Закрывать кран, когда чистишь зубы.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Не мыть руки, если считаешь, что они достаточно чистые.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3200" b="1" dirty="0" smtClean="0"/>
              <a:t>Отключать воду, когда </a:t>
            </a:r>
            <a:r>
              <a:rPr lang="ru-RU" sz="3200" b="1" smtClean="0"/>
              <a:t>намыливаешь мочалку.</a:t>
            </a:r>
            <a:endParaRPr lang="ru-RU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181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2013-08-08T11:28:53Z</dcterms:created>
  <dcterms:modified xsi:type="dcterms:W3CDTF">2013-08-08T11:50:12Z</dcterms:modified>
</cp:coreProperties>
</file>