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260" r:id="rId6"/>
    <p:sldId id="263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66"/>
    <a:srgbClr val="978AF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685E-DF73-47A4-9201-0B0736736DA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0AFB-004F-4F9B-BDCE-6259E466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9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0AFB-004F-4F9B-BDCE-6259E466B0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8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0AFB-004F-4F9B-BDCE-6259E466B0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2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0AFB-004F-4F9B-BDCE-6259E466B0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2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47211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Трудности реализации «Основ светской этики» в курсе ОРКСЭ.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309634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Анализ учебника «Основы светской этики»</a:t>
            </a:r>
          </a:p>
          <a:p>
            <a:pPr algn="ctr"/>
            <a:r>
              <a:rPr lang="ru-RU" sz="3000" dirty="0" smtClean="0">
                <a:solidFill>
                  <a:srgbClr val="0070C0"/>
                </a:solidFill>
              </a:rPr>
              <a:t>Учитель нач. классов</a:t>
            </a:r>
          </a:p>
          <a:p>
            <a:pPr algn="ctr"/>
            <a:r>
              <a:rPr lang="ru-RU" sz="3000" dirty="0" smtClean="0">
                <a:solidFill>
                  <a:srgbClr val="0070C0"/>
                </a:solidFill>
              </a:rPr>
              <a:t>Горячева Виктория</a:t>
            </a:r>
          </a:p>
          <a:p>
            <a:pPr algn="ctr"/>
            <a:r>
              <a:rPr lang="ru-RU" sz="3000" dirty="0" smtClean="0">
                <a:solidFill>
                  <a:srgbClr val="0070C0"/>
                </a:solidFill>
              </a:rPr>
              <a:t>Валериевна</a:t>
            </a:r>
            <a:r>
              <a:rPr lang="ru-RU" sz="3000" dirty="0" smtClean="0">
                <a:solidFill>
                  <a:schemeClr val="accent1"/>
                </a:solidFill>
              </a:rPr>
              <a:t> </a:t>
            </a:r>
            <a:endParaRPr lang="ru-RU" sz="3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Горячева\Documents\uкартин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6507"/>
            <a:ext cx="2016224" cy="26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рячева\Documents\курс прв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57058"/>
            <a:ext cx="1970827" cy="26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2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384376" cy="1162050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курса</a:t>
            </a:r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772816"/>
            <a:ext cx="3353162" cy="4464496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Курс  направлен на развитие у школьников 10–11 лет представлений о нравственных идеалах, составляющих основу религиозных и светских традиций многонациональной культуры России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67944" y="273050"/>
            <a:ext cx="4618856" cy="6396310"/>
          </a:xfrm>
          <a:ln w="76200"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Горячев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590465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Недостаточное обеспечение учебно-методического комплекта;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Учебники не достаточно яркие, иллюстрации </a:t>
            </a:r>
            <a:r>
              <a:rPr lang="ru-RU" dirty="0" smtClean="0"/>
              <a:t>скудные, чёрно-белые</a:t>
            </a:r>
            <a:r>
              <a:rPr lang="ru-RU" dirty="0"/>
              <a:t>, маленькие, </a:t>
            </a:r>
            <a:r>
              <a:rPr lang="ru-RU" dirty="0" smtClean="0"/>
              <a:t>карикатурные;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Текст </a:t>
            </a:r>
            <a:r>
              <a:rPr lang="ru-RU" dirty="0"/>
              <a:t>энциклопедический и не вызывает эмоционального отклика у </a:t>
            </a:r>
            <a:r>
              <a:rPr lang="ru-RU" dirty="0" smtClean="0"/>
              <a:t>детей;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 Есть необходимость некоторой доработки в части упрощения формулировок, они оказались достаточно сложными.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Сложности и </a:t>
            </a:r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трудности.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0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81138"/>
            <a:ext cx="7920880" cy="51882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Добродетель и порок.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5400" i="1" dirty="0">
                <a:solidFill>
                  <a:srgbClr val="7030A0"/>
                </a:solidFill>
              </a:rPr>
              <a:t>«Добро и зло»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4040188" cy="863600"/>
          </a:xfrm>
          <a:solidFill>
            <a:schemeClr val="bg1"/>
          </a:solidFill>
          <a:ln>
            <a:noFill/>
          </a:ln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sz="3400" dirty="0">
                <a:solidFill>
                  <a:srgbClr val="0070C0"/>
                </a:solidFill>
              </a:rPr>
              <a:t>Как автор определяет понятие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4100" b="1" dirty="0">
                <a:solidFill>
                  <a:srgbClr val="0070C0"/>
                </a:solidFill>
              </a:rPr>
              <a:t>"</a:t>
            </a:r>
            <a:r>
              <a:rPr lang="ru-RU" sz="5100" b="1" dirty="0">
                <a:solidFill>
                  <a:srgbClr val="0070C0"/>
                </a:solidFill>
              </a:rPr>
              <a:t>добро"?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 rot="10800000" flipV="1">
            <a:off x="4427984" y="1196752"/>
            <a:ext cx="4536504" cy="360040"/>
          </a:xfrm>
          <a:noFill/>
          <a:ln>
            <a:noFill/>
          </a:ln>
        </p:spPr>
        <p:txBody>
          <a:bodyPr>
            <a:noAutofit/>
          </a:bodyPr>
          <a:lstStyle/>
          <a:p>
            <a:pPr marL="109728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70C0"/>
                </a:solidFill>
              </a:rPr>
              <a:t>А вот </a:t>
            </a:r>
            <a:r>
              <a:rPr lang="ru-RU" sz="2400" dirty="0" smtClean="0">
                <a:solidFill>
                  <a:srgbClr val="0070C0"/>
                </a:solidFill>
              </a:rPr>
              <a:t>определение </a:t>
            </a:r>
            <a:r>
              <a:rPr lang="ru-RU" sz="3600" b="1" dirty="0" smtClean="0">
                <a:solidFill>
                  <a:srgbClr val="0070C0"/>
                </a:solidFill>
              </a:rPr>
              <a:t>«зла</a:t>
            </a:r>
            <a:r>
              <a:rPr lang="ru-RU" sz="3600" b="1" dirty="0">
                <a:solidFill>
                  <a:srgbClr val="0070C0"/>
                </a:solidFill>
              </a:rPr>
              <a:t>»: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0" y="1988841"/>
            <a:ext cx="4040188" cy="3888431"/>
          </a:xfrm>
        </p:spPr>
        <p:txBody>
          <a:bodyPr>
            <a:noAutofit/>
          </a:bodyPr>
          <a:lstStyle/>
          <a:p>
            <a:r>
              <a:rPr lang="ru-RU" sz="2800" dirty="0"/>
              <a:t>"</a:t>
            </a:r>
            <a:r>
              <a:rPr lang="ru-RU" sz="3200" b="1" dirty="0"/>
              <a:t>Добро</a:t>
            </a:r>
            <a:r>
              <a:rPr lang="ru-RU" sz="2800" dirty="0"/>
              <a:t> - это нравственная ценность, которая относится к человеческой деятельности, образец поступков людей и отношений между  ними" (С. 12).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139952" y="1916832"/>
            <a:ext cx="4536503" cy="4032448"/>
          </a:xfrm>
        </p:spPr>
        <p:txBody>
          <a:bodyPr>
            <a:normAutofit/>
          </a:bodyPr>
          <a:lstStyle/>
          <a:p>
            <a:r>
              <a:rPr lang="ru-RU" sz="2800" dirty="0"/>
              <a:t>"</a:t>
            </a:r>
            <a:r>
              <a:rPr lang="ru-RU" sz="3200" b="1" dirty="0"/>
              <a:t>Зло</a:t>
            </a:r>
            <a:r>
              <a:rPr lang="ru-RU" sz="3200" dirty="0"/>
              <a:t> </a:t>
            </a:r>
            <a:r>
              <a:rPr lang="ru-RU" sz="2800" dirty="0"/>
              <a:t>- это противоположность добра, это то, что мораль стремится устранить и исправить». </a:t>
            </a:r>
          </a:p>
        </p:txBody>
      </p:sp>
    </p:spTree>
    <p:extLst>
      <p:ext uri="{BB962C8B-B14F-4D97-AF65-F5344CB8AC3E}">
        <p14:creationId xmlns:p14="http://schemas.microsoft.com/office/powerpoint/2010/main" val="38678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20880" cy="54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Обратим внимание на иллюстрации.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Справедливость.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3200" dirty="0" smtClean="0"/>
              <a:t>нужны </a:t>
            </a:r>
            <a:r>
              <a:rPr lang="ru-RU" sz="3200" dirty="0"/>
              <a:t>яркие и красочные рабочие тетради с репродукциями великих </a:t>
            </a:r>
            <a:r>
              <a:rPr lang="ru-RU" sz="3200" dirty="0" smtClean="0"/>
              <a:t>произведений искусства, </a:t>
            </a:r>
            <a:r>
              <a:rPr lang="ru-RU" sz="3200" dirty="0"/>
              <a:t>страничками - проектами, ребусами, кроссвордами, рассчитанными на данный </a:t>
            </a:r>
            <a:r>
              <a:rPr lang="ru-RU" sz="3200" dirty="0" smtClean="0"/>
              <a:t>модуль;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3200" dirty="0" smtClean="0"/>
              <a:t>нужны </a:t>
            </a:r>
            <a:r>
              <a:rPr lang="ru-RU" sz="3200" dirty="0"/>
              <a:t>творческие интересные </a:t>
            </a:r>
            <a:r>
              <a:rPr lang="ru-RU" sz="3200" dirty="0" smtClean="0"/>
              <a:t>задания;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3200" dirty="0"/>
              <a:t>Скорректировать </a:t>
            </a:r>
            <a:r>
              <a:rPr lang="ru-RU" sz="3200" dirty="0" smtClean="0"/>
              <a:t>тексты с </a:t>
            </a:r>
            <a:r>
              <a:rPr lang="ru-RU" sz="3200" dirty="0"/>
              <a:t>учётом возрастных особенностей.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Что же нужно этому курсу?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5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0" indent="-274320">
              <a:buClr>
                <a:srgbClr val="0BD0D9"/>
              </a:buClr>
              <a:buSzPct val="95000"/>
              <a:buNone/>
            </a:pPr>
            <a:r>
              <a:rPr lang="ru-RU" sz="6000" b="1" i="1" dirty="0">
                <a:ln>
                  <a:solidFill>
                    <a:srgbClr val="FF000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«Дети должны жить в мире  красоты, игры,</a:t>
            </a:r>
          </a:p>
          <a:p>
            <a:pPr marL="274320" lvl="0" indent="-274320">
              <a:buClr>
                <a:srgbClr val="0BD0D9"/>
              </a:buClr>
              <a:buSzPct val="95000"/>
              <a:buNone/>
            </a:pPr>
            <a:r>
              <a:rPr lang="ru-RU" sz="6000" b="1" i="1" dirty="0">
                <a:ln>
                  <a:solidFill>
                    <a:srgbClr val="FF000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сказки, музыки,</a:t>
            </a:r>
          </a:p>
          <a:p>
            <a:pPr marL="274320" lvl="0" indent="-274320">
              <a:buClr>
                <a:srgbClr val="0BD0D9"/>
              </a:buClr>
              <a:buSzPct val="95000"/>
              <a:buNone/>
            </a:pPr>
            <a:r>
              <a:rPr lang="ru-RU" sz="6000" b="1" i="1" dirty="0">
                <a:ln>
                  <a:solidFill>
                    <a:srgbClr val="FF000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рисунка, фантазии,</a:t>
            </a:r>
          </a:p>
          <a:p>
            <a:pPr marL="274320" lvl="0" indent="-274320">
              <a:buClr>
                <a:srgbClr val="0BD0D9"/>
              </a:buClr>
              <a:buSzPct val="95000"/>
              <a:buNone/>
            </a:pPr>
            <a:r>
              <a:rPr lang="ru-RU" sz="6000" b="1" i="1" dirty="0">
                <a:ln>
                  <a:solidFill>
                    <a:srgbClr val="FF000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творчества».</a:t>
            </a:r>
          </a:p>
          <a:p>
            <a:pPr marL="274320" lvl="0" indent="-274320">
              <a:buClr>
                <a:srgbClr val="0BD0D9"/>
              </a:buClr>
              <a:buSzPct val="95000"/>
              <a:buNone/>
            </a:pPr>
            <a:r>
              <a:rPr lang="ru-RU" sz="6000" b="1" i="1" dirty="0">
                <a:ln>
                  <a:solidFill>
                    <a:srgbClr val="FF000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В.А. Сухомлинский</a:t>
            </a: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Вывод</a:t>
            </a:r>
            <a:r>
              <a:rPr lang="ru-RU" sz="66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66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/>
                <a:cs typeface="Times New Roman"/>
              </a:rPr>
            </a:br>
            <a:endParaRPr lang="ru-RU" sz="6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615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</TotalTime>
  <Words>243</Words>
  <Application>Microsoft Office PowerPoint</Application>
  <PresentationFormat>Экран (4:3)</PresentationFormat>
  <Paragraphs>33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Трудности реализации «Основ светской этики» в курсе ОРКСЭ.</vt:lpstr>
      <vt:lpstr>Цель курса.</vt:lpstr>
      <vt:lpstr>Сложности и трудности.</vt:lpstr>
      <vt:lpstr>Добродетель и порок.</vt:lpstr>
      <vt:lpstr>«Добро и зло»</vt:lpstr>
      <vt:lpstr>Обратим внимание на иллюстрации.</vt:lpstr>
      <vt:lpstr>Справедливость.</vt:lpstr>
      <vt:lpstr>Что же нужно этому курсу?</vt:lpstr>
      <vt:lpstr>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Трудности реализации «Основ светской этики» в курсе ОРКСЭ.</dc:title>
  <dc:creator>Виктория Горячева</dc:creator>
  <cp:lastModifiedBy>Виктория Горячева</cp:lastModifiedBy>
  <cp:revision>39</cp:revision>
  <dcterms:created xsi:type="dcterms:W3CDTF">2014-04-24T05:11:03Z</dcterms:created>
  <dcterms:modified xsi:type="dcterms:W3CDTF">2014-04-28T11:24:35Z</dcterms:modified>
</cp:coreProperties>
</file>