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  <p:sldMasterId id="2147483861" r:id="rId2"/>
  </p:sldMasterIdLst>
  <p:notesMasterIdLst>
    <p:notesMasterId r:id="rId10"/>
  </p:notesMasterIdLst>
  <p:sldIdLst>
    <p:sldId id="256" r:id="rId3"/>
    <p:sldId id="281" r:id="rId4"/>
    <p:sldId id="267" r:id="rId5"/>
    <p:sldId id="283" r:id="rId6"/>
    <p:sldId id="285" r:id="rId7"/>
    <p:sldId id="298" r:id="rId8"/>
    <p:sldId id="278" r:id="rId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8193" autoAdjust="0"/>
    <p:restoredTop sz="94600"/>
  </p:normalViewPr>
  <p:slideViewPr>
    <p:cSldViewPr>
      <p:cViewPr varScale="1">
        <p:scale>
          <a:sx n="71" d="100"/>
          <a:sy n="71" d="100"/>
        </p:scale>
        <p:origin x="-10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0C35E-52EF-40FE-88C6-BEEBE46B31D2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D25CD-7EB9-4113-B3D9-DFFE57115D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17C55-95EB-4B3F-A799-FDD9D5E8F6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399457-ED5F-4DD3-A229-5FB3DDCB40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F87486-4D70-427B-A549-D9C13CA799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7FD4D03-A28B-426F-A5F2-F7BCF1725D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23E51F-B759-4D16-91E0-28951C2B5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3D6098-5B03-4007-8353-A33386680F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D07785-4FBD-4457-9802-2BD7EEA6EA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C50146-D641-4BFF-ADA0-38F02E177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724C47-C90D-4B55-87E1-0CEB5454C2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769BE4-9ADC-465D-8CC3-99CE17399A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1F1226-4CEB-42F8-9BD5-64D8F761B3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153B1E-848E-457D-99BD-6FE6FEB484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8BB99D-17CA-4B00-9719-8966C7B600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A918A2-12CC-4A46-9553-5EE20395C8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C81E17-99ED-4924-AF07-8CCC91A22C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FF076-5686-4568-AC72-52136A7D6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A869E-CCD6-4798-805F-018F6D58C8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24037D-A31D-448E-8B87-C63B103E63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15E0FB-E5A4-4C05-8EF0-C46F851F06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3086ED-11BC-48D6-836B-E941FA0136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9F9075-242D-4ED4-8536-F6574D2075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355B7D-2E2E-4E80-8F35-3252E24297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78450E6-4BFC-43CF-AE16-5F483114D3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4E25415-630D-4289-8181-EFA56F07FB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36520B3-1DB0-4A70-94F8-0CABEBA88E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3188" y="3357562"/>
            <a:ext cx="6286500" cy="85725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Особенности проектной деятельности учащихся начальных классов.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4546" y="785794"/>
            <a:ext cx="6643734" cy="478634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i="1" dirty="0" smtClean="0">
                <a:solidFill>
                  <a:schemeClr val="folHlink"/>
                </a:solidFill>
              </a:rPr>
              <a:t>                                          Скажи и я забуду.</a:t>
            </a:r>
          </a:p>
          <a:p>
            <a:pPr eaLnBrk="1" hangingPunct="1"/>
            <a:r>
              <a:rPr lang="ru-RU" sz="1800" i="1" dirty="0" smtClean="0">
                <a:solidFill>
                  <a:schemeClr val="folHlink"/>
                </a:solidFill>
              </a:rPr>
              <a:t>                                          Покажи и я  запомню.</a:t>
            </a:r>
          </a:p>
          <a:p>
            <a:pPr eaLnBrk="1" hangingPunct="1"/>
            <a:r>
              <a:rPr lang="ru-RU" sz="1800" i="1" dirty="0" smtClean="0">
                <a:solidFill>
                  <a:schemeClr val="folHlink"/>
                </a:solidFill>
              </a:rPr>
              <a:t>                                          Вовлеки и я научусь.</a:t>
            </a:r>
          </a:p>
          <a:p>
            <a:pPr eaLnBrk="1" hangingPunct="1"/>
            <a:r>
              <a:rPr lang="ru-RU" sz="1400" dirty="0" smtClean="0"/>
              <a:t>                                                                         Китайская пословица.</a:t>
            </a:r>
          </a:p>
          <a:p>
            <a:pPr eaLnBrk="1" hangingPunct="1"/>
            <a:endParaRPr lang="ru-RU" sz="1400" dirty="0" smtClean="0"/>
          </a:p>
          <a:p>
            <a:pPr eaLnBrk="1" hangingPunct="1"/>
            <a:endParaRPr lang="ru-RU" sz="1400" dirty="0" smtClean="0"/>
          </a:p>
          <a:p>
            <a:pPr eaLnBrk="1" hangingPunct="1"/>
            <a:endParaRPr lang="ru-RU" sz="1400" dirty="0" smtClean="0"/>
          </a:p>
          <a:p>
            <a:pPr eaLnBrk="1" hangingPunct="1"/>
            <a:endParaRPr lang="ru-RU" sz="1400" dirty="0" smtClean="0"/>
          </a:p>
          <a:p>
            <a:pPr eaLnBrk="1" hangingPunct="1"/>
            <a:endParaRPr lang="ru-RU" sz="1400" dirty="0" smtClean="0"/>
          </a:p>
          <a:p>
            <a:pPr eaLnBrk="1" hangingPunct="1"/>
            <a:endParaRPr lang="ru-RU" sz="1400" dirty="0" smtClean="0"/>
          </a:p>
          <a:p>
            <a:pPr eaLnBrk="1" hangingPunct="1"/>
            <a:endParaRPr lang="ru-RU" sz="1400" dirty="0" smtClean="0"/>
          </a:p>
          <a:p>
            <a:pPr eaLnBrk="1" hangingPunct="1"/>
            <a:endParaRPr lang="ru-RU" sz="1400" dirty="0" smtClean="0"/>
          </a:p>
          <a:p>
            <a:pPr eaLnBrk="1" hangingPunct="1"/>
            <a:r>
              <a:rPr lang="ru-RU" sz="1600" dirty="0" smtClean="0"/>
              <a:t>Санкт-Петербург 2013 год</a:t>
            </a:r>
          </a:p>
          <a:p>
            <a:pPr eaLnBrk="1" hangingPunct="1"/>
            <a:r>
              <a:rPr lang="ru-RU" sz="1600" dirty="0" smtClean="0"/>
              <a:t>Лицей № 590</a:t>
            </a:r>
          </a:p>
          <a:p>
            <a:pPr eaLnBrk="1" hangingPunct="1"/>
            <a:r>
              <a:rPr lang="ru-RU" sz="1600" dirty="0" smtClean="0"/>
              <a:t>Учитель начальных классов</a:t>
            </a:r>
          </a:p>
          <a:p>
            <a:pPr eaLnBrk="1" hangingPunct="1"/>
            <a:r>
              <a:rPr lang="ru-RU" sz="1600" dirty="0" err="1" smtClean="0"/>
              <a:t>Чувилина</a:t>
            </a:r>
            <a:r>
              <a:rPr lang="ru-RU" sz="1600" dirty="0" smtClean="0"/>
              <a:t> В.А. </a:t>
            </a:r>
          </a:p>
        </p:txBody>
      </p:sp>
      <p:sp>
        <p:nvSpPr>
          <p:cNvPr id="4" name="Скругленный прямоугольник 3">
            <a:hlinkClick r:id="rId2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anchor="ctr"/>
          <a:lstStyle/>
          <a:p>
            <a:pPr algn="ctr">
              <a:defRPr/>
            </a:pPr>
            <a:r>
              <a:rPr lang="en-US" sz="2000" u="sng">
                <a:solidFill>
                  <a:srgbClr val="3333CC"/>
                </a:solidFill>
              </a:rPr>
              <a:t>900igr.net</a:t>
            </a:r>
            <a:endParaRPr lang="ru-RU" sz="2000" u="sng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357298"/>
            <a:ext cx="8001000" cy="514353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Формирование позитивной самооценки, самоуважения.</a:t>
            </a:r>
          </a:p>
          <a:p>
            <a:r>
              <a:rPr lang="ru-RU" sz="1800" dirty="0" smtClean="0"/>
              <a:t>Формирование коммуникативной компетентности в сотрудничестве (умение вести диалог, координировать свои действия с партнёрами по совместной деятельности, сопереживать, доброжелательно, чутко относиться друг к другу)</a:t>
            </a:r>
          </a:p>
          <a:p>
            <a:r>
              <a:rPr lang="ru-RU" sz="1800" dirty="0" smtClean="0"/>
              <a:t>Формирование способности к организации деятельности и управлению ею(воспитание целеустремлённости и настойчивости, умения самостоятельно и совместно планировать и принимать решения)</a:t>
            </a:r>
          </a:p>
          <a:p>
            <a:r>
              <a:rPr lang="ru-RU" sz="1800" dirty="0" smtClean="0"/>
              <a:t>Формирование умения решать творческие задания, развивать творческую  инициативу.</a:t>
            </a:r>
          </a:p>
          <a:p>
            <a:r>
              <a:rPr lang="ru-RU" sz="1800" dirty="0" smtClean="0"/>
              <a:t>Формирование умения работать с информацией.</a:t>
            </a:r>
          </a:p>
          <a:p>
            <a:r>
              <a:rPr lang="ru-RU" sz="1800" dirty="0" smtClean="0"/>
              <a:t>Формирование умения грамотно, ярко презентовать итог своей деятельности.</a:t>
            </a:r>
          </a:p>
          <a:p>
            <a:r>
              <a:rPr lang="ru-RU" sz="1800" dirty="0" smtClean="0"/>
              <a:t>Способствовать развитию самостоятельной познавательной деятельности в процессе работы над проектами.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Задачи, реализующиеся в ходе проектной деятельности.</a:t>
            </a:r>
            <a:endParaRPr lang="ru-RU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Рекомендуемые проекты. 2 класс.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Окружающий мир.</a:t>
            </a:r>
          </a:p>
          <a:p>
            <a:r>
              <a:rPr lang="ru-RU" i="1" dirty="0" smtClean="0"/>
              <a:t>Родной город.</a:t>
            </a:r>
          </a:p>
          <a:p>
            <a:r>
              <a:rPr lang="ru-RU" i="1" dirty="0" smtClean="0"/>
              <a:t>Красная книга или возьмём под защиту</a:t>
            </a:r>
          </a:p>
          <a:p>
            <a:r>
              <a:rPr lang="ru-RU" i="1" dirty="0" smtClean="0"/>
              <a:t>Профессии.</a:t>
            </a:r>
          </a:p>
          <a:p>
            <a:r>
              <a:rPr lang="ru-RU" i="1" dirty="0" smtClean="0"/>
              <a:t>Родословная.</a:t>
            </a:r>
          </a:p>
          <a:p>
            <a:r>
              <a:rPr lang="ru-RU" i="1" dirty="0" smtClean="0"/>
              <a:t>Города России.</a:t>
            </a:r>
          </a:p>
          <a:p>
            <a:r>
              <a:rPr lang="ru-RU" i="1" dirty="0" smtClean="0"/>
              <a:t>Страны мира.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93189" name="Rectangle 5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</a:rPr>
              <a:t>Литература.</a:t>
            </a:r>
          </a:p>
          <a:p>
            <a:r>
              <a:rPr lang="ru-RU" sz="1800" i="1" dirty="0" smtClean="0"/>
              <a:t>По страницам детских журналов.</a:t>
            </a:r>
          </a:p>
          <a:p>
            <a:r>
              <a:rPr lang="ru-RU" sz="1800" i="1" dirty="0" smtClean="0"/>
              <a:t>День Победы- 9 Мая.</a:t>
            </a:r>
          </a:p>
          <a:p>
            <a:r>
              <a:rPr lang="ru-RU" sz="1800" i="1" dirty="0" smtClean="0"/>
              <a:t>Мой любимый писатель-сказочник.</a:t>
            </a:r>
          </a:p>
          <a:p>
            <a:endParaRPr lang="ru-RU" dirty="0" smtClean="0"/>
          </a:p>
        </p:txBody>
      </p:sp>
      <p:sp>
        <p:nvSpPr>
          <p:cNvPr id="93190" name="Rectangle 6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Русский язык.</a:t>
            </a:r>
          </a:p>
          <a:p>
            <a:r>
              <a:rPr lang="ru-RU" sz="1800" i="1" dirty="0" smtClean="0"/>
              <a:t>Пишем письмо.</a:t>
            </a:r>
          </a:p>
          <a:p>
            <a:r>
              <a:rPr lang="ru-RU" sz="1800" i="1" dirty="0" smtClean="0"/>
              <a:t>В словари за частями речи.</a:t>
            </a:r>
          </a:p>
        </p:txBody>
      </p:sp>
      <p:sp>
        <p:nvSpPr>
          <p:cNvPr id="93191" name="Rectangle 7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Математика.</a:t>
            </a:r>
          </a:p>
          <a:p>
            <a:r>
              <a:rPr lang="ru-RU" sz="2000" i="1" dirty="0" smtClean="0"/>
              <a:t>Математика вокруг нас. «Узоры и орнаменты на посуде».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700"/>
                            </p:stCondLst>
                            <p:childTnLst>
                              <p:par>
                                <p:cTn id="1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00"/>
                            </p:stCondLst>
                            <p:childTnLst>
                              <p:par>
                                <p:cTn id="1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0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00"/>
                            </p:stCondLst>
                            <p:childTnLst>
                              <p:par>
                                <p:cTn id="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00"/>
                            </p:stCondLst>
                            <p:childTnLst>
                              <p:par>
                                <p:cTn id="2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93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00"/>
                            </p:stCondLst>
                            <p:childTnLst>
                              <p:par>
                                <p:cTn id="3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93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00"/>
                            </p:stCondLst>
                            <p:childTnLst>
                              <p:par>
                                <p:cTn id="3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3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700"/>
                            </p:stCondLst>
                            <p:childTnLst>
                              <p:par>
                                <p:cTn id="3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700"/>
                            </p:stCondLst>
                            <p:childTnLst>
                              <p:par>
                                <p:cTn id="4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700"/>
                            </p:stCondLst>
                            <p:childTnLst>
                              <p:par>
                                <p:cTn id="4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00"/>
                            </p:stCondLst>
                            <p:childTnLst>
                              <p:par>
                                <p:cTn id="5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700"/>
                            </p:stCondLst>
                            <p:childTnLst>
                              <p:par>
                                <p:cTn id="5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700"/>
                            </p:stCondLst>
                            <p:childTnLst>
                              <p:par>
                                <p:cTn id="5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700"/>
                            </p:stCondLst>
                            <p:childTnLst>
                              <p:par>
                                <p:cTn id="6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700"/>
                            </p:stCondLst>
                            <p:childTnLst>
                              <p:par>
                                <p:cTn id="6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93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00"/>
                            </p:stCondLst>
                            <p:childTnLst>
                              <p:par>
                                <p:cTn id="7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93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Цель проекта : - закрепить знания детей о геометрических фигурах </a:t>
            </a:r>
          </a:p>
          <a:p>
            <a:r>
              <a:rPr lang="ru-RU" sz="2000" dirty="0" smtClean="0"/>
              <a:t>–уточнить понятия узор и орнамент </a:t>
            </a:r>
          </a:p>
          <a:p>
            <a:r>
              <a:rPr lang="ru-RU" sz="2000" dirty="0" smtClean="0"/>
              <a:t> -развивать творческие способности</a:t>
            </a:r>
          </a:p>
          <a:p>
            <a:r>
              <a:rPr lang="ru-RU" sz="2000" dirty="0" smtClean="0"/>
              <a:t>-учить детей самостоятельно искать нужную информацию в разных источниках</a:t>
            </a:r>
          </a:p>
          <a:p>
            <a:r>
              <a:rPr lang="ru-RU" sz="2000" dirty="0" smtClean="0"/>
              <a:t>-учить работать в группах, обмениваться информацией, выражать свою току зрения, обосновывать её</a:t>
            </a:r>
          </a:p>
          <a:p>
            <a:r>
              <a:rPr lang="ru-RU" sz="2000" dirty="0" smtClean="0"/>
              <a:t>-анализировать собственные творческие и деловые возможности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Проект 2 класс </a:t>
            </a:r>
            <a:b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« Узоры и орнаменты на посуде»</a:t>
            </a:r>
            <a:endParaRPr lang="ru-RU" sz="2800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357298"/>
            <a:ext cx="8001000" cy="5286412"/>
          </a:xfrm>
        </p:spPr>
        <p:txBody>
          <a:bodyPr/>
          <a:lstStyle/>
          <a:p>
            <a:r>
              <a:rPr lang="ru-RU" sz="2000" dirty="0" smtClean="0"/>
              <a:t>Определение темы</a:t>
            </a:r>
          </a:p>
          <a:p>
            <a:r>
              <a:rPr lang="ru-RU" sz="2000" dirty="0" smtClean="0"/>
              <a:t>Распределение по группам по желанию уч-ся</a:t>
            </a:r>
          </a:p>
          <a:p>
            <a:r>
              <a:rPr lang="ru-RU" sz="2000" dirty="0" smtClean="0"/>
              <a:t>Уточнение источников информации</a:t>
            </a:r>
          </a:p>
          <a:p>
            <a:r>
              <a:rPr lang="ru-RU" sz="2000" dirty="0" smtClean="0"/>
              <a:t>Разработка критериев оценки результатов работы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Класс определил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</a:rPr>
              <a:t>подтемы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ru-RU" sz="1800" dirty="0" smtClean="0"/>
              <a:t>1 Золотая Хохлома</a:t>
            </a:r>
          </a:p>
          <a:p>
            <a:pPr>
              <a:buNone/>
            </a:pPr>
            <a:r>
              <a:rPr lang="ru-RU" sz="1800" dirty="0" smtClean="0"/>
              <a:t>2 Виды орнаментов</a:t>
            </a:r>
          </a:p>
          <a:p>
            <a:pPr>
              <a:buNone/>
            </a:pPr>
            <a:r>
              <a:rPr lang="ru-RU" sz="1800" dirty="0" smtClean="0"/>
              <a:t>3 Из прошлого в настоящее</a:t>
            </a:r>
          </a:p>
          <a:p>
            <a:pPr>
              <a:buNone/>
            </a:pPr>
            <a:r>
              <a:rPr lang="ru-RU" sz="1800" dirty="0" smtClean="0"/>
              <a:t>4 Как создают посуду из керамики и фаянса</a:t>
            </a:r>
          </a:p>
          <a:p>
            <a:pPr>
              <a:buNone/>
            </a:pPr>
            <a:r>
              <a:rPr lang="ru-RU" sz="1800" dirty="0" smtClean="0"/>
              <a:t>5 Применение посуды в декорировании квартиры</a:t>
            </a:r>
          </a:p>
          <a:p>
            <a:pPr>
              <a:buNone/>
            </a:pPr>
            <a:r>
              <a:rPr lang="ru-RU" sz="1800" dirty="0" smtClean="0"/>
              <a:t>6 Старинная посуда</a:t>
            </a:r>
          </a:p>
          <a:p>
            <a:pPr>
              <a:buNone/>
            </a:pPr>
            <a:r>
              <a:rPr lang="ru-RU" sz="1800" dirty="0" smtClean="0"/>
              <a:t>7 Посуда народов мира.</a:t>
            </a:r>
          </a:p>
          <a:p>
            <a:pPr>
              <a:buNone/>
            </a:pPr>
            <a:r>
              <a:rPr lang="ru-RU" sz="1800" dirty="0" smtClean="0"/>
              <a:t>8 Гжельские мастера</a:t>
            </a:r>
          </a:p>
          <a:p>
            <a:pPr>
              <a:buNone/>
            </a:pPr>
            <a:r>
              <a:rPr lang="ru-RU" sz="1800" dirty="0" smtClean="0"/>
              <a:t>9 Царские сервизы.</a:t>
            </a:r>
          </a:p>
          <a:p>
            <a:pPr>
              <a:buNone/>
            </a:pPr>
            <a:r>
              <a:rPr lang="ru-RU" sz="1800" dirty="0" smtClean="0"/>
              <a:t>10 Посуда, посвящённая знаменательным датам.</a:t>
            </a:r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1 Этап работы.</a:t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Разработка проекта.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Мои документы\Мои рисунки\2013-04-08, Питер2013\Питер2013 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85728"/>
            <a:ext cx="2071701" cy="1643074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Мои документы\Мои рисунки\2013-04-08, Питер2013\Питер2013 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85728"/>
            <a:ext cx="2071702" cy="1643074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Мои документы\Мои рисунки\2013-04-08, Питер2013\Питер2013 0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285728"/>
            <a:ext cx="2000264" cy="1643074"/>
          </a:xfrm>
          <a:prstGeom prst="rect">
            <a:avLst/>
          </a:prstGeom>
          <a:noFill/>
        </p:spPr>
      </p:pic>
      <p:pic>
        <p:nvPicPr>
          <p:cNvPr id="1029" name="Picture 5" descr="C:\Documents and Settings\Администратор\Мои документы\Мои рисунки\2013-04-08, Питер2013\Питер2013 00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071678"/>
            <a:ext cx="2143139" cy="1714512"/>
          </a:xfrm>
          <a:prstGeom prst="rect">
            <a:avLst/>
          </a:prstGeom>
          <a:noFill/>
        </p:spPr>
      </p:pic>
      <p:pic>
        <p:nvPicPr>
          <p:cNvPr id="1030" name="Picture 6" descr="C:\Documents and Settings\Администратор\Мои документы\Мои рисунки\2013-04-08, Питер2013\Питер2013 0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0298" y="2071678"/>
            <a:ext cx="2071702" cy="1785950"/>
          </a:xfrm>
          <a:prstGeom prst="rect">
            <a:avLst/>
          </a:prstGeom>
          <a:noFill/>
        </p:spPr>
      </p:pic>
      <p:pic>
        <p:nvPicPr>
          <p:cNvPr id="1033" name="Picture 9" descr="C:\Documents and Settings\Администратор\Мои документы\Мои рисунки\2013-04-08, Питер2013\Питер2013 01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92" y="285728"/>
            <a:ext cx="1857388" cy="1643074"/>
          </a:xfrm>
          <a:prstGeom prst="rect">
            <a:avLst/>
          </a:prstGeom>
          <a:noFill/>
        </p:spPr>
      </p:pic>
      <p:pic>
        <p:nvPicPr>
          <p:cNvPr id="1034" name="Picture 10" descr="C:\Documents and Settings\Администратор\Мои документы\Мои рисунки\2013-04-08, Питер2013\Питер2013 01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4143380"/>
            <a:ext cx="1928825" cy="2000264"/>
          </a:xfrm>
          <a:prstGeom prst="rect">
            <a:avLst/>
          </a:prstGeom>
          <a:noFill/>
        </p:spPr>
      </p:pic>
      <p:pic>
        <p:nvPicPr>
          <p:cNvPr id="1035" name="Picture 11" descr="C:\Documents and Settings\Администратор\Мои документы\Мои рисунки\2013-04-08, Питер2013\Питер2013 01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14546" y="4214818"/>
            <a:ext cx="2143140" cy="1928826"/>
          </a:xfrm>
          <a:prstGeom prst="rect">
            <a:avLst/>
          </a:prstGeom>
          <a:noFill/>
        </p:spPr>
      </p:pic>
      <p:pic>
        <p:nvPicPr>
          <p:cNvPr id="1036" name="Picture 12" descr="C:\Documents and Settings\Администратор\Мои документы\Мои рисунки\2013-04-08, Питер2013\Питер2013 015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4876" y="2000240"/>
            <a:ext cx="2043110" cy="1857388"/>
          </a:xfrm>
          <a:prstGeom prst="rect">
            <a:avLst/>
          </a:prstGeom>
          <a:noFill/>
        </p:spPr>
      </p:pic>
      <p:pic>
        <p:nvPicPr>
          <p:cNvPr id="1037" name="Picture 13" descr="C:\Documents and Settings\Администратор\Мои документы\Мои рисунки\2013-04-08, Питер2013\Питер2013 017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58016" y="2071678"/>
            <a:ext cx="2000264" cy="1765300"/>
          </a:xfrm>
          <a:prstGeom prst="rect">
            <a:avLst/>
          </a:prstGeom>
          <a:noFill/>
        </p:spPr>
      </p:pic>
      <p:pic>
        <p:nvPicPr>
          <p:cNvPr id="1040" name="Picture 16" descr="C:\Documents and Settings\Администратор\Мои документы\Мои рисунки\2013-04-08, Питер2013\Питер2013 020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15140" y="4143380"/>
            <a:ext cx="2214578" cy="2000264"/>
          </a:xfrm>
          <a:prstGeom prst="rect">
            <a:avLst/>
          </a:prstGeom>
          <a:noFill/>
        </p:spPr>
      </p:pic>
      <p:pic>
        <p:nvPicPr>
          <p:cNvPr id="1042" name="Picture 18" descr="C:\Documents and Settings\Администратор\Мои документы\Мои рисунки\2013-04-08, Питер2013\Питер2013 018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00562" y="4214818"/>
            <a:ext cx="2143140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200" dirty="0" smtClean="0"/>
              <a:t> </a:t>
            </a:r>
          </a:p>
          <a:p>
            <a:pPr eaLnBrk="1" hangingPunct="1"/>
            <a:r>
              <a:rPr lang="ru-RU" sz="2200" dirty="0" smtClean="0"/>
              <a:t>Находить источники информации </a:t>
            </a:r>
          </a:p>
          <a:p>
            <a:pPr eaLnBrk="1" hangingPunct="1"/>
            <a:r>
              <a:rPr lang="ru-RU" sz="2200" dirty="0" smtClean="0"/>
              <a:t>Извлекать информацию, относящуюся к теме</a:t>
            </a:r>
          </a:p>
          <a:p>
            <a:pPr eaLnBrk="1" hangingPunct="1"/>
            <a:r>
              <a:rPr lang="ru-RU" sz="2200" dirty="0" smtClean="0"/>
              <a:t>Планировать работу над проектом</a:t>
            </a:r>
          </a:p>
          <a:p>
            <a:pPr eaLnBrk="1" hangingPunct="1"/>
            <a:r>
              <a:rPr lang="ru-RU" sz="2200" dirty="0" smtClean="0"/>
              <a:t>Сотрудничать друг с другом (работа в </a:t>
            </a:r>
            <a:r>
              <a:rPr lang="ru-RU" sz="2200" dirty="0" err="1" smtClean="0"/>
              <a:t>паре,группе</a:t>
            </a:r>
            <a:r>
              <a:rPr lang="ru-RU" sz="2200" dirty="0" smtClean="0"/>
              <a:t>)</a:t>
            </a:r>
          </a:p>
          <a:p>
            <a:pPr eaLnBrk="1" hangingPunct="1"/>
            <a:r>
              <a:rPr lang="ru-RU" sz="2200" dirty="0" smtClean="0"/>
              <a:t>Доводить начатое дело до конца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</a:rPr>
              <a:t>Участвуя в проектной деятельности мы научились: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1294</TotalTime>
  <Words>375</Words>
  <Application>Microsoft Office PowerPoint</Application>
  <PresentationFormat>Экран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Открытая</vt:lpstr>
      <vt:lpstr>1_Открытая</vt:lpstr>
      <vt:lpstr>Особенности проектной деятельности учащихся начальных классов.</vt:lpstr>
      <vt:lpstr>Задачи, реализующиеся в ходе проектной деятельности.</vt:lpstr>
      <vt:lpstr>Рекомендуемые проекты. 2 класс.</vt:lpstr>
      <vt:lpstr>Проект 2 класс  « Узоры и орнаменты на посуде»</vt:lpstr>
      <vt:lpstr>1 Этап работы. Разработка проекта.</vt:lpstr>
      <vt:lpstr>Слайд 6</vt:lpstr>
      <vt:lpstr>Участвуя в проектной деятельности мы научились:</vt:lpstr>
    </vt:vector>
  </TitlesOfParts>
  <Manager/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Пользователь</dc:creator>
  <cp:keywords/>
  <dc:description/>
  <cp:lastModifiedBy>User</cp:lastModifiedBy>
  <cp:revision>139</cp:revision>
  <dcterms:created xsi:type="dcterms:W3CDTF">2007-11-03T08:18:54Z</dcterms:created>
  <dcterms:modified xsi:type="dcterms:W3CDTF">2013-05-04T13:21:47Z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TC010690771049</vt:lpwstr>
  </property>
</Properties>
</file>