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Теория проектов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Виды проектов</c:v>
                </c:pt>
                <c:pt idx="1">
                  <c:v>Виды продукта</c:v>
                </c:pt>
                <c:pt idx="2">
                  <c:v>Этапы проекта</c:v>
                </c:pt>
                <c:pt idx="3">
                  <c:v>Определение проекта</c:v>
                </c:pt>
                <c:pt idx="4">
                  <c:v>Отчёт о проекте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4</c:v>
                </c:pt>
                <c:pt idx="2">
                  <c:v>14</c:v>
                </c:pt>
                <c:pt idx="3">
                  <c:v>22</c:v>
                </c:pt>
                <c:pt idx="4">
                  <c:v>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6683008963502"/>
          <c:y val="0.10646023975256307"/>
          <c:w val="0.32046377457534791"/>
          <c:h val="0.8642506771857250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Кому нужны </a:t>
            </a:r>
            <a:r>
              <a:rPr lang="ru-RU" dirty="0" smtClean="0"/>
              <a:t>проекты </a:t>
            </a:r>
          </a:p>
          <a:p>
            <a:pPr>
              <a:defRPr/>
            </a:pPr>
            <a:r>
              <a:rPr lang="ru-RU" dirty="0" smtClean="0"/>
              <a:t>(в %)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Кому нужны проекты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Без ответа</c:v>
                </c:pt>
                <c:pt idx="1">
                  <c:v>Ученикам</c:v>
                </c:pt>
                <c:pt idx="2">
                  <c:v>Учителям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62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933169910364974"/>
          <c:y val="0.39385363954588226"/>
          <c:w val="0.33180037636804832"/>
          <c:h val="0.3283641514524091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5942-EBCD-47EB-8FDE-03CDF6956EB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39A9-43B2-4EF6-8183-11F8C8CB3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9;&#1090;&#1072;&#1074;&#1082;&#1072;_&#1083;&#1080;&#1089;&#1090;%20&#1087;&#1088;&#1086;&#1076;&#1074;&#1080;&#1078;&#1077;&#1085;&#1080;&#1103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УУД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начальной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Ковалева Галина Сергеевна, </a:t>
            </a:r>
            <a:r>
              <a:rPr lang="ru-RU" dirty="0" smtClean="0"/>
              <a:t>руководитель Центра оценки качества  образования Института содержания и методов обучения РАО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132138" y="188913"/>
            <a:ext cx="59039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ru-RU" sz="4000">
                <a:solidFill>
                  <a:srgbClr val="FF0000"/>
                </a:solidFill>
              </a:rPr>
              <a:t>Проект спецификации и инструментария </a:t>
            </a:r>
          </a:p>
        </p:txBody>
      </p:sp>
      <p:sp>
        <p:nvSpPr>
          <p:cNvPr id="46083" name="AutoShape 17"/>
          <p:cNvSpPr>
            <a:spLocks noChangeArrowheads="1"/>
          </p:cNvSpPr>
          <p:nvPr/>
        </p:nvSpPr>
        <p:spPr bwMode="auto">
          <a:xfrm>
            <a:off x="7308850" y="3860800"/>
            <a:ext cx="1512888" cy="205263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EEF7F8"/>
              </a:gs>
              <a:gs pos="100000">
                <a:srgbClr val="FAFDF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ru-RU"/>
              <a:t>здоровье,</a:t>
            </a:r>
          </a:p>
          <a:p>
            <a:pPr algn="ctr">
              <a:lnSpc>
                <a:spcPct val="85000"/>
              </a:lnSpc>
            </a:pPr>
            <a:r>
              <a:rPr lang="ru-RU"/>
              <a:t>отношения,</a:t>
            </a:r>
          </a:p>
          <a:p>
            <a:pPr algn="ctr">
              <a:lnSpc>
                <a:spcPct val="85000"/>
              </a:lnSpc>
            </a:pPr>
            <a:r>
              <a:rPr lang="ru-RU"/>
              <a:t>мотивы,</a:t>
            </a:r>
          </a:p>
          <a:p>
            <a:pPr algn="ctr">
              <a:lnSpc>
                <a:spcPct val="85000"/>
              </a:lnSpc>
            </a:pPr>
            <a:r>
              <a:rPr lang="ru-RU"/>
              <a:t>интересы,</a:t>
            </a:r>
          </a:p>
          <a:p>
            <a:pPr algn="ctr">
              <a:lnSpc>
                <a:spcPct val="85000"/>
              </a:lnSpc>
            </a:pPr>
            <a:r>
              <a:rPr lang="ru-RU"/>
              <a:t>поведение,</a:t>
            </a:r>
          </a:p>
          <a:p>
            <a:pPr algn="ctr">
              <a:lnSpc>
                <a:spcPct val="85000"/>
              </a:lnSpc>
            </a:pPr>
            <a:r>
              <a:rPr lang="ru-RU"/>
              <a:t>прилежание,</a:t>
            </a:r>
          </a:p>
          <a:p>
            <a:pPr algn="ctr">
              <a:lnSpc>
                <a:spcPct val="85000"/>
              </a:lnSpc>
            </a:pPr>
            <a:r>
              <a:rPr lang="ru-RU"/>
              <a:t>условия …</a:t>
            </a:r>
          </a:p>
        </p:txBody>
      </p:sp>
      <p:pic>
        <p:nvPicPr>
          <p:cNvPr id="46084" name="Picture 25" descr="TR010362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223202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26"/>
          <p:cNvSpPr txBox="1">
            <a:spLocks noChangeArrowheads="1"/>
          </p:cNvSpPr>
          <p:nvPr/>
        </p:nvSpPr>
        <p:spPr bwMode="auto">
          <a:xfrm>
            <a:off x="1042988" y="112553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БУКЛЕТ</a:t>
            </a:r>
          </a:p>
        </p:txBody>
      </p:sp>
      <p:sp>
        <p:nvSpPr>
          <p:cNvPr id="36896" name="Document"/>
          <p:cNvSpPr>
            <a:spLocks noEditPoints="1" noChangeArrowheads="1"/>
          </p:cNvSpPr>
          <p:nvPr/>
        </p:nvSpPr>
        <p:spPr bwMode="auto">
          <a:xfrm>
            <a:off x="1547813" y="2349500"/>
            <a:ext cx="1547812" cy="18002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/>
              <a:t>Я – школьник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отношения,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мотивы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интересы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ориентация на образец «хоро-шего» ученика</a:t>
            </a:r>
          </a:p>
        </p:txBody>
      </p:sp>
      <p:sp>
        <p:nvSpPr>
          <p:cNvPr id="46087" name="server"/>
          <p:cNvSpPr>
            <a:spLocks noEditPoints="1" noChangeArrowheads="1"/>
          </p:cNvSpPr>
          <p:nvPr/>
        </p:nvSpPr>
        <p:spPr bwMode="auto">
          <a:xfrm>
            <a:off x="4500563" y="3860800"/>
            <a:ext cx="1511300" cy="2160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8" name="Form"/>
          <p:cNvSpPr>
            <a:spLocks noEditPoints="1" noChangeArrowheads="1"/>
          </p:cNvSpPr>
          <p:nvPr/>
        </p:nvSpPr>
        <p:spPr bwMode="auto">
          <a:xfrm>
            <a:off x="7235825" y="1196975"/>
            <a:ext cx="1800225" cy="24479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901" name="Document"/>
          <p:cNvSpPr>
            <a:spLocks noEditPoints="1" noChangeArrowheads="1"/>
          </p:cNvSpPr>
          <p:nvPr/>
        </p:nvSpPr>
        <p:spPr bwMode="auto">
          <a:xfrm>
            <a:off x="179388" y="3933825"/>
            <a:ext cx="1547812" cy="18002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600"/>
              <a:t>Моральное сознание и нормы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нормы и нравственная ориентация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эмпатия</a:t>
            </a:r>
          </a:p>
        </p:txBody>
      </p:sp>
      <p:sp>
        <p:nvSpPr>
          <p:cNvPr id="36902" name="Document"/>
          <p:cNvSpPr>
            <a:spLocks noEditPoints="1" noChangeArrowheads="1"/>
          </p:cNvSpPr>
          <p:nvPr/>
        </p:nvSpPr>
        <p:spPr bwMode="auto">
          <a:xfrm>
            <a:off x="1547813" y="4292600"/>
            <a:ext cx="1547812" cy="18002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/>
              <a:t>Ценности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здоровый образ жизни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охрана природы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чувство прекрасного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ценность труда</a:t>
            </a:r>
          </a:p>
        </p:txBody>
      </p:sp>
      <p:sp>
        <p:nvSpPr>
          <p:cNvPr id="36903" name="Form"/>
          <p:cNvSpPr>
            <a:spLocks noEditPoints="1" noChangeArrowheads="1"/>
          </p:cNvSpPr>
          <p:nvPr/>
        </p:nvSpPr>
        <p:spPr bwMode="auto">
          <a:xfrm>
            <a:off x="7164388" y="1341438"/>
            <a:ext cx="1800225" cy="24479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904" name="Form"/>
          <p:cNvSpPr>
            <a:spLocks noEditPoints="1" noChangeArrowheads="1"/>
          </p:cNvSpPr>
          <p:nvPr/>
        </p:nvSpPr>
        <p:spPr bwMode="auto">
          <a:xfrm>
            <a:off x="7000875" y="1412875"/>
            <a:ext cx="1892300" cy="24479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/>
              <a:t>АНКЕТЫ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Ученик,</a:t>
            </a:r>
          </a:p>
          <a:p>
            <a:pPr>
              <a:defRPr/>
            </a:pPr>
            <a:r>
              <a:rPr lang="ru-RU" dirty="0"/>
              <a:t>учитель, родители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6093" name="Text Box 41"/>
          <p:cNvSpPr txBox="1">
            <a:spLocks noChangeArrowheads="1"/>
          </p:cNvSpPr>
          <p:nvPr/>
        </p:nvSpPr>
        <p:spPr bwMode="auto">
          <a:xfrm>
            <a:off x="6156325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94" name="Text Box 43"/>
          <p:cNvSpPr txBox="1">
            <a:spLocks noChangeArrowheads="1"/>
          </p:cNvSpPr>
          <p:nvPr/>
        </p:nvSpPr>
        <p:spPr bwMode="auto">
          <a:xfrm>
            <a:off x="4427538" y="5445125"/>
            <a:ext cx="16573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/>
              <a:t>Лист самооценки</a:t>
            </a:r>
          </a:p>
        </p:txBody>
      </p:sp>
      <p:sp>
        <p:nvSpPr>
          <p:cNvPr id="36908" name="Document"/>
          <p:cNvSpPr>
            <a:spLocks noEditPoints="1" noChangeArrowheads="1"/>
          </p:cNvSpPr>
          <p:nvPr/>
        </p:nvSpPr>
        <p:spPr bwMode="auto">
          <a:xfrm>
            <a:off x="4787900" y="1341438"/>
            <a:ext cx="1296988" cy="194468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1100">
              <a:solidFill>
                <a:srgbClr val="292929"/>
              </a:solidFill>
            </a:endParaRPr>
          </a:p>
        </p:txBody>
      </p:sp>
      <p:sp>
        <p:nvSpPr>
          <p:cNvPr id="36911" name="Document"/>
          <p:cNvSpPr>
            <a:spLocks noEditPoints="1" noChangeArrowheads="1"/>
          </p:cNvSpPr>
          <p:nvPr/>
        </p:nvSpPr>
        <p:spPr bwMode="auto">
          <a:xfrm>
            <a:off x="4572000" y="1484313"/>
            <a:ext cx="1296988" cy="194468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1100">
              <a:solidFill>
                <a:srgbClr val="292929"/>
              </a:solidFill>
            </a:endParaRPr>
          </a:p>
        </p:txBody>
      </p:sp>
      <p:sp>
        <p:nvSpPr>
          <p:cNvPr id="36913" name="Document"/>
          <p:cNvSpPr>
            <a:spLocks noEditPoints="1" noChangeArrowheads="1"/>
          </p:cNvSpPr>
          <p:nvPr/>
        </p:nvSpPr>
        <p:spPr bwMode="auto">
          <a:xfrm>
            <a:off x="4427538" y="1628775"/>
            <a:ext cx="1296987" cy="19446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/>
              <a:t>Итоговые работы</a:t>
            </a:r>
            <a:endParaRPr lang="ru-RU" sz="1100">
              <a:solidFill>
                <a:srgbClr val="292929"/>
              </a:solidFill>
            </a:endParaRPr>
          </a:p>
        </p:txBody>
      </p:sp>
      <p:sp>
        <p:nvSpPr>
          <p:cNvPr id="36914" name="Document"/>
          <p:cNvSpPr>
            <a:spLocks noEditPoints="1" noChangeArrowheads="1"/>
          </p:cNvSpPr>
          <p:nvPr/>
        </p:nvSpPr>
        <p:spPr bwMode="auto">
          <a:xfrm>
            <a:off x="0" y="1989138"/>
            <a:ext cx="1547813" cy="18002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600"/>
              <a:t>Я и другие: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личностная самооценка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Я – гражданин  России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Я и другие</a:t>
            </a:r>
          </a:p>
          <a:p>
            <a:pPr>
              <a:buFontTx/>
              <a:buChar char="•"/>
              <a:defRPr/>
            </a:pPr>
            <a:r>
              <a:rPr lang="ru-RU" sz="1100">
                <a:solidFill>
                  <a:srgbClr val="292929"/>
                </a:solidFill>
              </a:rPr>
              <a:t>Я и общее благополучие</a:t>
            </a:r>
          </a:p>
        </p:txBody>
      </p:sp>
      <p:sp>
        <p:nvSpPr>
          <p:cNvPr id="46099" name="AutoShape 51"/>
          <p:cNvSpPr>
            <a:spLocks noChangeArrowheads="1"/>
          </p:cNvSpPr>
          <p:nvPr/>
        </p:nvSpPr>
        <p:spPr bwMode="auto">
          <a:xfrm>
            <a:off x="539750" y="6308725"/>
            <a:ext cx="2303463" cy="404813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 урок</a:t>
            </a:r>
          </a:p>
        </p:txBody>
      </p:sp>
      <p:sp>
        <p:nvSpPr>
          <p:cNvPr id="46100" name="AutoShape 53"/>
          <p:cNvSpPr>
            <a:spLocks noChangeArrowheads="1"/>
          </p:cNvSpPr>
          <p:nvPr/>
        </p:nvSpPr>
        <p:spPr bwMode="auto">
          <a:xfrm>
            <a:off x="4067175" y="6165850"/>
            <a:ext cx="2303463" cy="576263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cs typeface="Arial" pitchFamily="34" charset="0"/>
              </a:rPr>
              <a:t>≈</a:t>
            </a:r>
            <a:r>
              <a:rPr lang="ru-RU"/>
              <a:t>15-20 мин после</a:t>
            </a:r>
          </a:p>
          <a:p>
            <a:pPr algn="ctr"/>
            <a:r>
              <a:rPr lang="ru-RU"/>
              <a:t>итоговой работы</a:t>
            </a:r>
          </a:p>
        </p:txBody>
      </p:sp>
      <p:sp>
        <p:nvSpPr>
          <p:cNvPr id="46101" name="AutoShape 54"/>
          <p:cNvSpPr>
            <a:spLocks noChangeArrowheads="1"/>
          </p:cNvSpPr>
          <p:nvPr/>
        </p:nvSpPr>
        <p:spPr bwMode="auto">
          <a:xfrm>
            <a:off x="6840538" y="6308725"/>
            <a:ext cx="2303462" cy="404813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cs typeface="Arial" pitchFamily="34" charset="0"/>
              </a:rPr>
              <a:t>≈</a:t>
            </a:r>
            <a:r>
              <a:rPr lang="ru-RU"/>
              <a:t>30-45 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132138" y="188913"/>
            <a:ext cx="59039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6156325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96" name="Document"/>
          <p:cNvSpPr>
            <a:spLocks noEditPoints="1" noChangeArrowheads="1"/>
          </p:cNvSpPr>
          <p:nvPr/>
        </p:nvSpPr>
        <p:spPr bwMode="auto">
          <a:xfrm>
            <a:off x="611188" y="909638"/>
            <a:ext cx="2519362" cy="41751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1100">
              <a:solidFill>
                <a:srgbClr val="292929"/>
              </a:solidFill>
            </a:endParaRPr>
          </a:p>
        </p:txBody>
      </p:sp>
      <p:sp>
        <p:nvSpPr>
          <p:cNvPr id="46097" name="Document"/>
          <p:cNvSpPr>
            <a:spLocks noEditPoints="1" noChangeArrowheads="1"/>
          </p:cNvSpPr>
          <p:nvPr/>
        </p:nvSpPr>
        <p:spPr bwMode="auto">
          <a:xfrm>
            <a:off x="466725" y="1125538"/>
            <a:ext cx="2519363" cy="41751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1100">
              <a:solidFill>
                <a:srgbClr val="292929"/>
              </a:solidFill>
            </a:endParaRPr>
          </a:p>
        </p:txBody>
      </p:sp>
      <p:sp>
        <p:nvSpPr>
          <p:cNvPr id="46098" name="Document"/>
          <p:cNvSpPr>
            <a:spLocks noEditPoints="1" noChangeArrowheads="1"/>
          </p:cNvSpPr>
          <p:nvPr/>
        </p:nvSpPr>
        <p:spPr bwMode="auto">
          <a:xfrm>
            <a:off x="250825" y="1341438"/>
            <a:ext cx="2520950" cy="41751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/>
              <a:t>Комплексные работы на </a:t>
            </a:r>
            <a:r>
              <a:rPr lang="ru-RU" dirty="0" err="1"/>
              <a:t>межпредметной</a:t>
            </a:r>
            <a:endParaRPr lang="ru-RU" dirty="0"/>
          </a:p>
          <a:p>
            <a:pPr algn="ctr">
              <a:defRPr/>
            </a:pPr>
            <a:r>
              <a:rPr lang="ru-RU" dirty="0"/>
              <a:t>основе:</a:t>
            </a:r>
          </a:p>
          <a:p>
            <a:pPr>
              <a:buFontTx/>
              <a:buChar char="•"/>
              <a:defRPr/>
            </a:pPr>
            <a:r>
              <a:rPr lang="ru-RU" sz="1600" dirty="0"/>
              <a:t>работа с текстом </a:t>
            </a:r>
          </a:p>
          <a:p>
            <a:pPr>
              <a:buFontTx/>
              <a:buChar char="•"/>
              <a:defRPr/>
            </a:pPr>
            <a:r>
              <a:rPr lang="ru-RU" sz="1600" dirty="0"/>
              <a:t>решение задач с использованием логических операций, моделей, знаково-символических средств, схем </a:t>
            </a:r>
            <a:r>
              <a:rPr lang="ru-RU" dirty="0"/>
              <a:t> </a:t>
            </a:r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3079" name="AutoShape 20"/>
          <p:cNvSpPr>
            <a:spLocks noChangeArrowheads="1"/>
          </p:cNvSpPr>
          <p:nvPr/>
        </p:nvSpPr>
        <p:spPr bwMode="auto">
          <a:xfrm>
            <a:off x="179388" y="6021388"/>
            <a:ext cx="3095625" cy="404812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 урок</a:t>
            </a:r>
          </a:p>
        </p:txBody>
      </p:sp>
      <p:pic>
        <p:nvPicPr>
          <p:cNvPr id="3080" name="Picture 10" descr="Картинка 156 из 28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484313"/>
            <a:ext cx="20907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4"/>
          <p:cNvSpPr>
            <a:spLocks noChangeArrowheads="1"/>
          </p:cNvSpPr>
          <p:nvPr/>
        </p:nvSpPr>
        <p:spPr bwMode="auto">
          <a:xfrm>
            <a:off x="5867400" y="6021388"/>
            <a:ext cx="3095625" cy="404812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 урок</a:t>
            </a:r>
          </a:p>
        </p:txBody>
      </p:sp>
      <p:sp>
        <p:nvSpPr>
          <p:cNvPr id="3082" name="AutoShape 25"/>
          <p:cNvSpPr>
            <a:spLocks noChangeArrowheads="1"/>
          </p:cNvSpPr>
          <p:nvPr/>
        </p:nvSpPr>
        <p:spPr bwMode="auto">
          <a:xfrm>
            <a:off x="6443663" y="3284538"/>
            <a:ext cx="2305050" cy="404812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Работа в группе</a:t>
            </a:r>
          </a:p>
        </p:txBody>
      </p:sp>
      <p:sp>
        <p:nvSpPr>
          <p:cNvPr id="3083" name="server"/>
          <p:cNvSpPr>
            <a:spLocks noEditPoints="1" noChangeArrowheads="1"/>
          </p:cNvSpPr>
          <p:nvPr/>
        </p:nvSpPr>
        <p:spPr bwMode="auto">
          <a:xfrm>
            <a:off x="8027988" y="3860800"/>
            <a:ext cx="933450" cy="13684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Text Box 29"/>
          <p:cNvSpPr txBox="1">
            <a:spLocks noChangeArrowheads="1"/>
          </p:cNvSpPr>
          <p:nvPr/>
        </p:nvSpPr>
        <p:spPr bwMode="auto">
          <a:xfrm>
            <a:off x="5580063" y="3789363"/>
            <a:ext cx="2376487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лист наблюдений</a:t>
            </a:r>
          </a:p>
        </p:txBody>
      </p:sp>
      <p:sp>
        <p:nvSpPr>
          <p:cNvPr id="3085" name="server"/>
          <p:cNvSpPr>
            <a:spLocks noEditPoints="1" noChangeArrowheads="1"/>
          </p:cNvSpPr>
          <p:nvPr/>
        </p:nvSpPr>
        <p:spPr bwMode="auto">
          <a:xfrm>
            <a:off x="7812088" y="4005263"/>
            <a:ext cx="933450" cy="13684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Text Box 32"/>
          <p:cNvSpPr txBox="1">
            <a:spLocks noChangeArrowheads="1"/>
          </p:cNvSpPr>
          <p:nvPr/>
        </p:nvSpPr>
        <p:spPr bwMode="auto">
          <a:xfrm>
            <a:off x="3779838" y="4581525"/>
            <a:ext cx="2447925" cy="5302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/>
              <a:t>лист продвижения по заданию</a:t>
            </a:r>
          </a:p>
        </p:txBody>
      </p:sp>
      <p:sp>
        <p:nvSpPr>
          <p:cNvPr id="3087" name="Text Box 33"/>
          <p:cNvSpPr txBox="1">
            <a:spLocks noChangeArrowheads="1"/>
          </p:cNvSpPr>
          <p:nvPr/>
        </p:nvSpPr>
        <p:spPr bwMode="auto">
          <a:xfrm>
            <a:off x="4427538" y="5084763"/>
            <a:ext cx="2160587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презентация</a:t>
            </a:r>
          </a:p>
        </p:txBody>
      </p:sp>
      <p:sp>
        <p:nvSpPr>
          <p:cNvPr id="3088" name="Text Box 41"/>
          <p:cNvSpPr txBox="1">
            <a:spLocks noChangeArrowheads="1"/>
          </p:cNvSpPr>
          <p:nvPr/>
        </p:nvSpPr>
        <p:spPr bwMode="auto">
          <a:xfrm>
            <a:off x="5508625" y="4149725"/>
            <a:ext cx="2160588" cy="3667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видеозапись</a:t>
            </a:r>
          </a:p>
        </p:txBody>
      </p:sp>
      <p:sp>
        <p:nvSpPr>
          <p:cNvPr id="3089" name="Text Box 42"/>
          <p:cNvSpPr txBox="1">
            <a:spLocks noChangeArrowheads="1"/>
          </p:cNvSpPr>
          <p:nvPr/>
        </p:nvSpPr>
        <p:spPr bwMode="auto">
          <a:xfrm>
            <a:off x="4427538" y="5445125"/>
            <a:ext cx="2447925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листы самооценки</a:t>
            </a:r>
          </a:p>
        </p:txBody>
      </p:sp>
      <p:sp>
        <p:nvSpPr>
          <p:cNvPr id="3090" name="server"/>
          <p:cNvSpPr>
            <a:spLocks noEditPoints="1" noChangeArrowheads="1"/>
          </p:cNvSpPr>
          <p:nvPr/>
        </p:nvSpPr>
        <p:spPr bwMode="auto">
          <a:xfrm>
            <a:off x="7524750" y="4292600"/>
            <a:ext cx="933450" cy="13684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948488" y="4868863"/>
            <a:ext cx="1008062" cy="936625"/>
            <a:chOff x="2304" y="1584"/>
            <a:chExt cx="1740" cy="1554"/>
          </a:xfrm>
        </p:grpSpPr>
        <p:sp>
          <p:nvSpPr>
            <p:cNvPr id="3098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7" name="Sound"/>
            <p:cNvSpPr>
              <a:spLocks noEditPoints="1" noChangeArrowheads="1"/>
            </p:cNvSpPr>
            <p:nvPr/>
          </p:nvSpPr>
          <p:spPr bwMode="auto">
            <a:xfrm>
              <a:off x="2723" y="1584"/>
              <a:ext cx="1008" cy="769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8" name="Photo"/>
            <p:cNvSpPr>
              <a:spLocks noEditPoints="1" noChangeArrowheads="1"/>
            </p:cNvSpPr>
            <p:nvPr/>
          </p:nvSpPr>
          <p:spPr bwMode="auto">
            <a:xfrm>
              <a:off x="3107" y="2040"/>
              <a:ext cx="937" cy="695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9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7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2" name="AutoShape 50"/>
          <p:cNvSpPr>
            <a:spLocks noChangeArrowheads="1"/>
          </p:cNvSpPr>
          <p:nvPr/>
        </p:nvSpPr>
        <p:spPr bwMode="auto">
          <a:xfrm>
            <a:off x="4932363" y="1341438"/>
            <a:ext cx="1441450" cy="1008062"/>
          </a:xfrm>
          <a:prstGeom prst="wedgeEllipseCallout">
            <a:avLst>
              <a:gd name="adj1" fmla="val 15088"/>
              <a:gd name="adj2" fmla="val 203227"/>
            </a:avLst>
          </a:prstGeom>
          <a:solidFill>
            <a:srgbClr val="F3FAFF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93" name="Text Box 51"/>
          <p:cNvSpPr txBox="1">
            <a:spLocks noChangeArrowheads="1"/>
          </p:cNvSpPr>
          <p:nvPr/>
        </p:nvSpPr>
        <p:spPr bwMode="auto">
          <a:xfrm>
            <a:off x="5076825" y="15573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i="1"/>
              <a:t>материалы наблюдений</a:t>
            </a:r>
          </a:p>
        </p:txBody>
      </p:sp>
      <p:sp>
        <p:nvSpPr>
          <p:cNvPr id="3094" name="AutoShape 52"/>
          <p:cNvSpPr>
            <a:spLocks noChangeArrowheads="1"/>
          </p:cNvSpPr>
          <p:nvPr/>
        </p:nvSpPr>
        <p:spPr bwMode="auto">
          <a:xfrm>
            <a:off x="3924300" y="2420938"/>
            <a:ext cx="1441450" cy="1008062"/>
          </a:xfrm>
          <a:prstGeom prst="wedgeEllipseCallout">
            <a:avLst>
              <a:gd name="adj1" fmla="val 22356"/>
              <a:gd name="adj2" fmla="val 185278"/>
            </a:avLst>
          </a:prstGeom>
          <a:solidFill>
            <a:srgbClr val="F3FAFF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95" name="Text Box 53"/>
          <p:cNvSpPr txBox="1">
            <a:spLocks noChangeArrowheads="1"/>
          </p:cNvSpPr>
          <p:nvPr/>
        </p:nvSpPr>
        <p:spPr bwMode="auto">
          <a:xfrm>
            <a:off x="4067175" y="26368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i="1"/>
              <a:t>работы учащихся</a:t>
            </a:r>
          </a:p>
        </p:txBody>
      </p:sp>
      <p:pic>
        <p:nvPicPr>
          <p:cNvPr id="3096" name="Picture 4" descr="1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652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" descr="Graph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87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903761" y="332656"/>
            <a:ext cx="4170116" cy="89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Проект спецификации </a:t>
            </a:r>
          </a:p>
          <a:p>
            <a:pPr marL="342900" indent="-342900" algn="ctr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и  инструментария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71813" y="214290"/>
            <a:ext cx="6072187" cy="5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Измерительные материалы для оценки </a:t>
            </a:r>
            <a:r>
              <a:rPr lang="ru-RU" sz="2800" b="1" dirty="0" err="1">
                <a:solidFill>
                  <a:srgbClr val="FF0000"/>
                </a:solidFill>
              </a:rPr>
              <a:t>метапредметных</a:t>
            </a:r>
            <a:r>
              <a:rPr lang="ru-RU" sz="2800" b="1" dirty="0">
                <a:solidFill>
                  <a:srgbClr val="FF0000"/>
                </a:solidFill>
              </a:rPr>
              <a:t> результатов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57224" y="1285875"/>
            <a:ext cx="807246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i="1" dirty="0">
                <a:solidFill>
                  <a:srgbClr val="FF0000"/>
                </a:solidFill>
              </a:rPr>
              <a:t>Работа в группах над проектами </a:t>
            </a:r>
          </a:p>
          <a:p>
            <a:pPr marL="0" lvl="1" indent="457200">
              <a:defRPr/>
            </a:pPr>
            <a:r>
              <a:rPr lang="ru-RU" b="1" u="sng" dirty="0"/>
              <a:t>1. Познавательный </a:t>
            </a:r>
            <a:r>
              <a:rPr lang="ru-RU" b="1" dirty="0"/>
              <a:t>«Что мы знаем о Земле»: Работа с источниками. Обработка текстов. </a:t>
            </a:r>
            <a:endParaRPr lang="ru-RU" dirty="0"/>
          </a:p>
          <a:p>
            <a:pPr>
              <a:defRPr/>
            </a:pPr>
            <a:r>
              <a:rPr lang="ru-RU" b="1" i="1" dirty="0"/>
              <a:t>Результат:</a:t>
            </a:r>
            <a:r>
              <a:rPr lang="ru-RU" b="1" dirty="0"/>
              <a:t> Плакат или презентация, содержащие Текст и рисунки</a:t>
            </a:r>
          </a:p>
          <a:p>
            <a:pPr>
              <a:defRPr/>
            </a:pPr>
            <a:r>
              <a:rPr lang="ru-RU" b="1" dirty="0"/>
              <a:t>Загадки и пословицы, математические задачи и др</a:t>
            </a:r>
            <a:r>
              <a:rPr lang="ru-RU" b="1" dirty="0" smtClean="0"/>
              <a:t>.</a:t>
            </a:r>
            <a:endParaRPr lang="ru-RU" b="1" dirty="0"/>
          </a:p>
          <a:p>
            <a:pPr indent="449263">
              <a:tabLst>
                <a:tab pos="0" algn="l"/>
              </a:tabLst>
              <a:defRPr/>
            </a:pPr>
            <a:r>
              <a:rPr lang="ru-RU" b="1" u="sng" dirty="0"/>
              <a:t>2. Опрос </a:t>
            </a:r>
            <a:r>
              <a:rPr lang="ru-RU" b="1" dirty="0"/>
              <a:t>«Что мы любим». Какие телепередачи мы смотрим, Какие книги читаем и т.д. Подготовка и проведение опроса. Обработка данных.</a:t>
            </a:r>
            <a:endParaRPr lang="ru-RU" dirty="0"/>
          </a:p>
          <a:p>
            <a:pPr>
              <a:defRPr/>
            </a:pPr>
            <a:r>
              <a:rPr lang="ru-RU" b="1" i="1" dirty="0"/>
              <a:t>Результат:</a:t>
            </a:r>
            <a:r>
              <a:rPr lang="ru-RU" b="1" dirty="0"/>
              <a:t> Плакат или презентация, содержащие заданные вопросы, форму для фиксации ответов, собранные данные, диаграмму с ответами, </a:t>
            </a:r>
            <a:r>
              <a:rPr lang="ru-RU" b="1" dirty="0" smtClean="0"/>
              <a:t>выводы</a:t>
            </a:r>
            <a:endParaRPr lang="ru-RU" b="1" dirty="0"/>
          </a:p>
          <a:p>
            <a:pPr indent="449263">
              <a:defRPr/>
            </a:pPr>
            <a:r>
              <a:rPr lang="ru-RU" b="1" u="sng" dirty="0"/>
              <a:t>3. Конструкторский </a:t>
            </a:r>
            <a:r>
              <a:rPr lang="ru-RU" b="1" dirty="0"/>
              <a:t>«Макет детской площадки в школьном дворе». Работа с пластилином, ЛЕГО или рисунок</a:t>
            </a:r>
            <a:endParaRPr lang="ru-RU" dirty="0"/>
          </a:p>
          <a:p>
            <a:pPr>
              <a:defRPr/>
            </a:pPr>
            <a:r>
              <a:rPr lang="ru-RU" b="1" i="1" dirty="0"/>
              <a:t>Результат:</a:t>
            </a:r>
            <a:r>
              <a:rPr lang="ru-RU" b="1" dirty="0"/>
              <a:t> Натуральный макет + </a:t>
            </a:r>
            <a:r>
              <a:rPr lang="ru-RU" b="1" dirty="0" smtClean="0"/>
              <a:t>фотоснимок + объяснения </a:t>
            </a:r>
            <a:r>
              <a:rPr lang="ru-RU" b="1" dirty="0"/>
              <a:t>в виде текста или </a:t>
            </a:r>
            <a:r>
              <a:rPr lang="ru-RU" b="1" dirty="0" smtClean="0"/>
              <a:t>презентации</a:t>
            </a:r>
            <a:endParaRPr lang="ru-RU" dirty="0"/>
          </a:p>
          <a:p>
            <a:pPr indent="449263">
              <a:defRPr/>
            </a:pPr>
            <a:r>
              <a:rPr lang="ru-RU" b="1" u="sng" dirty="0"/>
              <a:t>4. Социальный </a:t>
            </a:r>
            <a:r>
              <a:rPr lang="ru-RU" b="1" dirty="0"/>
              <a:t>«Помоги будущему </a:t>
            </a:r>
            <a:r>
              <a:rPr lang="ru-RU" b="1" dirty="0" smtClean="0"/>
              <a:t>первокласснику»</a:t>
            </a:r>
            <a:r>
              <a:rPr lang="ru-RU" b="1" dirty="0"/>
              <a:t> </a:t>
            </a:r>
            <a:r>
              <a:rPr lang="ru-RU" b="1" dirty="0" smtClean="0"/>
              <a:t>Подготовка </a:t>
            </a:r>
            <a:r>
              <a:rPr lang="ru-RU" b="1" dirty="0"/>
              <a:t>плана помощи и </a:t>
            </a:r>
            <a:r>
              <a:rPr lang="ru-RU" b="1" dirty="0" smtClean="0"/>
              <a:t>опеки </a:t>
            </a:r>
            <a:r>
              <a:rPr lang="ru-RU" b="1" i="1" dirty="0" smtClean="0"/>
              <a:t>Результат</a:t>
            </a:r>
            <a:r>
              <a:rPr lang="ru-RU" b="1" i="1" dirty="0"/>
              <a:t>: </a:t>
            </a:r>
            <a:r>
              <a:rPr lang="ru-RU" b="1" dirty="0"/>
              <a:t>Текст или презентация с планом </a:t>
            </a:r>
            <a:r>
              <a:rPr lang="ru-RU" b="1" dirty="0" smtClean="0"/>
              <a:t>опеки</a:t>
            </a:r>
          </a:p>
          <a:p>
            <a:pPr indent="449263">
              <a:defRPr/>
            </a:pPr>
            <a:endParaRPr lang="ru-RU" b="1" dirty="0" smtClean="0"/>
          </a:p>
          <a:p>
            <a:pPr indent="44926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Готовы ли наши дети к такому виду оценки? (Кружок «Мои первые проекты»)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Марафон «</a:t>
            </a:r>
            <a:r>
              <a:rPr lang="ru-RU" dirty="0" smtClean="0"/>
              <a:t>Т</a:t>
            </a:r>
            <a:r>
              <a:rPr lang="ru-RU" dirty="0" smtClean="0"/>
              <a:t>вои возможности»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880360" cy="27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0"/>
            <a:ext cx="520223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4787577" cy="26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39752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Работа с текстом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над проектом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Защита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Рефлексия (отчёт)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824536" cy="5184576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Анализ того, что обычно называют проектной деятельностью в начальной школе, выявил </a:t>
            </a:r>
            <a:r>
              <a:rPr lang="ru-RU" sz="1800" b="1" dirty="0" smtClean="0"/>
              <a:t>две крайности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Либо это </a:t>
            </a:r>
            <a:r>
              <a:rPr lang="ru-RU" sz="1800" b="1" dirty="0" smtClean="0"/>
              <a:t>механический перенос </a:t>
            </a:r>
            <a:r>
              <a:rPr lang="ru-RU" sz="1800" dirty="0" smtClean="0"/>
              <a:t>метода проектов в начальную школу из основной или старшей школы, либо </a:t>
            </a:r>
            <a:r>
              <a:rPr lang="ru-RU" sz="1800" b="1" dirty="0" smtClean="0"/>
              <a:t>простое присваивание названия «проект»</a:t>
            </a:r>
            <a:r>
              <a:rPr lang="ru-RU" sz="1800" dirty="0" smtClean="0"/>
              <a:t> всему, что только ни делается: самостоятельно решили несколько задач из учебника — «проект» и т. д. </a:t>
            </a:r>
          </a:p>
          <a:p>
            <a:endParaRPr lang="ru-RU" sz="1800" dirty="0" smtClean="0"/>
          </a:p>
          <a:p>
            <a:r>
              <a:rPr lang="ru-RU" sz="1800" dirty="0" smtClean="0"/>
              <a:t>В книге представлены </a:t>
            </a:r>
            <a:r>
              <a:rPr lang="ru-RU" sz="1800" b="1" dirty="0" smtClean="0"/>
              <a:t>разные типы проектных задач, технология их конструирования, методика их решения, система оценивания и формы предъявления учебных достижений как результатов решения проектных задач </a:t>
            </a:r>
            <a:r>
              <a:rPr lang="ru-RU" sz="1800" dirty="0" smtClean="0"/>
              <a:t>в рамках специально </a:t>
            </a:r>
            <a:r>
              <a:rPr lang="ru-RU" sz="1800" dirty="0" err="1" smtClean="0"/>
              <a:t>деятельностно</a:t>
            </a:r>
            <a:r>
              <a:rPr lang="ru-RU" sz="1800" dirty="0" smtClean="0"/>
              <a:t>  организованного образовательного пространства начальной школы.</a:t>
            </a:r>
          </a:p>
          <a:p>
            <a:endParaRPr lang="ru-RU" sz="1600" dirty="0"/>
          </a:p>
        </p:txBody>
      </p:sp>
      <p:pic>
        <p:nvPicPr>
          <p:cNvPr id="5" name="Содержимое 4" descr="http://standart.edu.ru/attachment.aspx?id=40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52839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ndart.edu.ru/images/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3141980" cy="8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«Всё узнаю, всё смогу»</a:t>
            </a:r>
            <a:br>
              <a:rPr lang="ru-RU" dirty="0" smtClean="0"/>
            </a:br>
            <a:r>
              <a:rPr lang="ru-RU" sz="2200" dirty="0" smtClean="0"/>
              <a:t>Пособие по проектной деятельности</a:t>
            </a:r>
            <a:br>
              <a:rPr lang="ru-RU" sz="2200" dirty="0" smtClean="0"/>
            </a:br>
            <a:r>
              <a:rPr lang="ru-RU" sz="2200" dirty="0" smtClean="0"/>
              <a:t>Горячев А.В., </a:t>
            </a:r>
            <a:r>
              <a:rPr lang="ru-RU" sz="2200" dirty="0" err="1" smtClean="0"/>
              <a:t>Иглина</a:t>
            </a:r>
            <a:r>
              <a:rPr lang="ru-RU" sz="2200" dirty="0" smtClean="0"/>
              <a:t> Н.И.</a:t>
            </a:r>
            <a:endParaRPr lang="ru-RU" sz="2200" dirty="0"/>
          </a:p>
        </p:txBody>
      </p:sp>
      <p:pic>
        <p:nvPicPr>
          <p:cNvPr id="7" name="Содержимое 6" descr="По книге Всё узнаю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92" r="16298" b="24586"/>
          <a:stretch>
            <a:fillRect/>
          </a:stretch>
        </p:blipFill>
        <p:spPr>
          <a:xfrm>
            <a:off x="0" y="1556792"/>
            <a:ext cx="3096344" cy="2880320"/>
          </a:xfrm>
        </p:spPr>
      </p:pic>
      <p:pic>
        <p:nvPicPr>
          <p:cNvPr id="8" name="Рисунок 7" descr="По книге Всё узнаю_014.jpg"/>
          <p:cNvPicPr>
            <a:picLocks noChangeAspect="1"/>
          </p:cNvPicPr>
          <p:nvPr/>
        </p:nvPicPr>
        <p:blipFill>
          <a:blip r:embed="rId3" cstate="print"/>
          <a:srcRect l="6942" t="5207" r="4547" b="4547"/>
          <a:stretch>
            <a:fillRect/>
          </a:stretch>
        </p:blipFill>
        <p:spPr>
          <a:xfrm>
            <a:off x="2915816" y="2098970"/>
            <a:ext cx="5976664" cy="4570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416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Оценка метапредметных УУД  Итоговая аттестация  в начальной школе </vt:lpstr>
      <vt:lpstr>Слайд 2</vt:lpstr>
      <vt:lpstr>Слайд 3</vt:lpstr>
      <vt:lpstr>Слайд 4</vt:lpstr>
      <vt:lpstr>Результаты анкетирования</vt:lpstr>
      <vt:lpstr>Марафон «Твои возможности»</vt:lpstr>
      <vt:lpstr>Слайд 7</vt:lpstr>
      <vt:lpstr>«Всё узнаю, всё смогу» Пособие по проектной деятельности Горячев А.В., Иглина Н.И.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метапредметных УУД</dc:title>
  <dc:creator>Admin</dc:creator>
  <cp:lastModifiedBy>Admin</cp:lastModifiedBy>
  <cp:revision>12</cp:revision>
  <dcterms:created xsi:type="dcterms:W3CDTF">2013-10-22T16:21:29Z</dcterms:created>
  <dcterms:modified xsi:type="dcterms:W3CDTF">2014-01-07T06:34:36Z</dcterms:modified>
</cp:coreProperties>
</file>