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59" r:id="rId5"/>
    <p:sldId id="262" r:id="rId6"/>
    <p:sldId id="263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E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«ИСПОЛЬЗОВАНИЕ СОВРЕМЕННЫХ ОБРАЗОВАТЕЛЬНЫХ ТЕХНОЛОГИЙ ДЛЯ ДОСТИЖЕНИЯ ПЛАНИРУЕМЫХ РЕЗУЛЬТАТОВ НАЧАЛЬНОГО ЕСТЕСТВЕННО-МАТЕМАТИЧЕСКОГО ОБРАЗОВАНИЯ»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8300" y="4345579"/>
            <a:ext cx="10337799" cy="112628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Использование проблемно-диалогического обучения младших </a:t>
            </a:r>
            <a:r>
              <a:rPr lang="ru-RU" sz="2000" b="1" dirty="0" smtClean="0"/>
              <a:t>школьников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000" b="1" dirty="0"/>
              <a:t>предметам «Математика» и «Окружающий мир</a:t>
            </a:r>
            <a:r>
              <a:rPr lang="ru-RU" sz="2000" b="1" dirty="0" smtClean="0"/>
              <a:t>»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00101"/>
            <a:ext cx="9144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82900" y="1014501"/>
            <a:ext cx="718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Российский государственный педагогический университет 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им. А.И. Герцена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Институт детства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начального естественно-математического образования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4399" y="5312251"/>
            <a:ext cx="3441700" cy="172354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Презентацию выполнили: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Голядкина Л.А.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учитель </a:t>
            </a:r>
            <a:r>
              <a:rPr lang="ru-RU" sz="1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начальных </a:t>
            </a:r>
            <a:r>
              <a:rPr lang="ru-RU" sz="1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классов</a:t>
            </a:r>
            <a:r>
              <a:rPr lang="ru-RU" sz="1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Забродина Н.А.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учитель начальных классов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6200" y="6307883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Санкт-Петербург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2014</a:t>
            </a:r>
            <a:endParaRPr lang="ru-RU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46100"/>
            <a:ext cx="8764588" cy="5816600"/>
          </a:xfrm>
        </p:spPr>
        <p:txBody>
          <a:bodyPr>
            <a:normAutofit fontScale="40000" lnSpcReduction="20000"/>
          </a:bodyPr>
          <a:lstStyle/>
          <a:p>
            <a:pPr marL="0" lvl="0" indent="0" algn="just">
              <a:buNone/>
            </a:pPr>
            <a:endParaRPr lang="ru-RU" dirty="0"/>
          </a:p>
          <a:p>
            <a:pPr lvl="0">
              <a:lnSpc>
                <a:spcPct val="150000"/>
              </a:lnSpc>
            </a:pPr>
            <a:r>
              <a:rPr lang="ru-RU" sz="7000" dirty="0" smtClean="0"/>
              <a:t>несоответствия </a:t>
            </a:r>
            <a:r>
              <a:rPr lang="ru-RU" sz="7000" dirty="0"/>
              <a:t>уровня обученности школьников их реальным возможностям;</a:t>
            </a:r>
          </a:p>
          <a:p>
            <a:pPr lvl="0">
              <a:lnSpc>
                <a:spcPct val="150000"/>
              </a:lnSpc>
            </a:pPr>
            <a:r>
              <a:rPr lang="ru-RU" sz="7000" dirty="0"/>
              <a:t>низкий уровень мотивации; </a:t>
            </a:r>
          </a:p>
          <a:p>
            <a:pPr lvl="0">
              <a:lnSpc>
                <a:spcPct val="150000"/>
              </a:lnSpc>
            </a:pPr>
            <a:r>
              <a:rPr lang="ru-RU" sz="7000" dirty="0"/>
              <a:t>снижение или отсутствие интереса к предмету; </a:t>
            </a:r>
            <a:endParaRPr lang="ru-RU" sz="7000" dirty="0" smtClean="0"/>
          </a:p>
          <a:p>
            <a:pPr lvl="0">
              <a:lnSpc>
                <a:spcPct val="150000"/>
              </a:lnSpc>
            </a:pPr>
            <a:r>
              <a:rPr lang="ru-RU" sz="7000" dirty="0" smtClean="0"/>
              <a:t>высокий </a:t>
            </a:r>
            <a:r>
              <a:rPr lang="ru-RU" sz="7000" dirty="0"/>
              <a:t>уровень тревожности учащихся; </a:t>
            </a:r>
            <a:endParaRPr lang="ru-RU" sz="7000" dirty="0" smtClean="0"/>
          </a:p>
          <a:p>
            <a:pPr>
              <a:lnSpc>
                <a:spcPct val="150000"/>
              </a:lnSpc>
            </a:pPr>
            <a:r>
              <a:rPr lang="ru-RU" sz="7000" dirty="0"/>
              <a:t>быстрая утомляемость на уроках и, как следствие, перегрузка учащихся, ухудшение их здоровья. 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339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312" y="673100"/>
            <a:ext cx="7316788" cy="47809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b="1" dirty="0" smtClean="0"/>
              <a:t>Проблемное обучение </a:t>
            </a:r>
            <a:r>
              <a:rPr lang="ru-RU" sz="3600" dirty="0" smtClean="0"/>
              <a:t>- организация </a:t>
            </a:r>
            <a:r>
              <a:rPr lang="ru-RU" sz="3600" dirty="0"/>
              <a:t>учебных занятий, которая предполагает создание под руководством учителя проблемных ситуаций и активную самостоятельную деятельность </a:t>
            </a:r>
            <a:r>
              <a:rPr lang="ru-RU" sz="3600" dirty="0" smtClean="0"/>
              <a:t>учащихся.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675596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100798"/>
              </p:ext>
            </p:extLst>
          </p:nvPr>
        </p:nvGraphicFramePr>
        <p:xfrm>
          <a:off x="2324099" y="622301"/>
          <a:ext cx="8496300" cy="543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150"/>
                <a:gridCol w="4248150"/>
              </a:tblGrid>
              <a:tr h="15620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ПРОБЛЕМНО-ДИАЛОГИЧЕСКИЙ МЕТОД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5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ПОБУЖДЕНИЕ ОТ ПРОБЛЕМНОЙ СИТУАЦИИ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ПОДВЕДЕНИЕ К ТЕМЕ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935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ПОБУЖДЕНИЕ К ГИПОТЕЗЕ И ПРОВЕРКЕ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К З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ПОДВЕДЕНИЕ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НАНИЯМ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5238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1512" y="1092200"/>
            <a:ext cx="8915400" cy="34474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dirty="0"/>
              <a:t>Разрыв причинно – следственных </a:t>
            </a:r>
            <a:r>
              <a:rPr lang="ru-RU" sz="2800" dirty="0" smtClean="0"/>
              <a:t>связей;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Подход </a:t>
            </a:r>
            <a:r>
              <a:rPr lang="ru-RU" sz="2800" dirty="0"/>
              <a:t>к расположению фраз (с известного факта</a:t>
            </a:r>
            <a:r>
              <a:rPr lang="ru-RU" sz="2800" dirty="0" smtClean="0"/>
              <a:t>);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«Как объяснить тот факт, что </a:t>
            </a:r>
            <a:r>
              <a:rPr lang="ru-RU" sz="2800" dirty="0" smtClean="0"/>
              <a:t>…»; 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Проблемное задание на </a:t>
            </a:r>
            <a:r>
              <a:rPr lang="ru-RU" sz="2800" dirty="0" smtClean="0"/>
              <a:t>предположение: </a:t>
            </a:r>
            <a:r>
              <a:rPr lang="ru-RU" sz="2800" dirty="0"/>
              <a:t>«Как вы полагаете </a:t>
            </a:r>
            <a:r>
              <a:rPr lang="ru-RU" sz="2800" dirty="0" smtClean="0"/>
              <a:t>…»;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Конкретный пример, который нужно подтвердить или опровергнуть.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387600" y="568980"/>
            <a:ext cx="826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ВИДЫ ПРОБЛЕМНЫХ ЗАДАНИЙ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36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795675" cy="468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ПОЗНАВАТЕЛЬНЫЕ ЗАДАЧИ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97000"/>
            <a:ext cx="8915400" cy="46863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i="1" dirty="0"/>
              <a:t>Задачи с недостающими </a:t>
            </a:r>
            <a:r>
              <a:rPr lang="ru-RU" sz="2800" i="1" dirty="0" smtClean="0"/>
              <a:t>данными;</a:t>
            </a:r>
          </a:p>
          <a:p>
            <a:pPr>
              <a:lnSpc>
                <a:spcPct val="150000"/>
              </a:lnSpc>
            </a:pPr>
            <a:r>
              <a:rPr lang="ru-RU" sz="2800" i="1" dirty="0"/>
              <a:t>Задачи с излишними </a:t>
            </a:r>
            <a:r>
              <a:rPr lang="ru-RU" sz="2800" i="1" dirty="0" smtClean="0"/>
              <a:t>данными;</a:t>
            </a:r>
          </a:p>
          <a:p>
            <a:pPr>
              <a:lnSpc>
                <a:spcPct val="150000"/>
              </a:lnSpc>
            </a:pPr>
            <a:r>
              <a:rPr lang="ru-RU" sz="2800" i="1" dirty="0"/>
              <a:t>Задачи с несколькими </a:t>
            </a:r>
            <a:r>
              <a:rPr lang="ru-RU" sz="2800" i="1" dirty="0" smtClean="0"/>
              <a:t>решениями;</a:t>
            </a:r>
          </a:p>
          <a:p>
            <a:pPr>
              <a:lnSpc>
                <a:spcPct val="150000"/>
              </a:lnSpc>
            </a:pPr>
            <a:r>
              <a:rPr lang="ru-RU" sz="2800" i="1" dirty="0"/>
              <a:t>Задачи на </a:t>
            </a:r>
            <a:r>
              <a:rPr lang="ru-RU" sz="2800" i="1" dirty="0" smtClean="0"/>
              <a:t>доказательство;</a:t>
            </a:r>
          </a:p>
          <a:p>
            <a:pPr>
              <a:lnSpc>
                <a:spcPct val="150000"/>
              </a:lnSpc>
            </a:pPr>
            <a:r>
              <a:rPr lang="ru-RU" sz="2800" i="1" dirty="0"/>
              <a:t>Задачи на соображение, логическое рассуждение.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742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756692"/>
              </p:ext>
            </p:extLst>
          </p:nvPr>
        </p:nvGraphicFramePr>
        <p:xfrm>
          <a:off x="1635760" y="2617066"/>
          <a:ext cx="9906000" cy="2566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5500"/>
                <a:gridCol w="2413000"/>
                <a:gridCol w="2336800"/>
                <a:gridCol w="1790700"/>
              </a:tblGrid>
              <a:tr h="6200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D3E6EB"/>
                          </a:solidFill>
                          <a:effectLst/>
                        </a:rPr>
                        <a:t>ПРЕДМЕТ</a:t>
                      </a:r>
                      <a:endParaRPr lang="ru-RU" sz="2000" dirty="0">
                        <a:solidFill>
                          <a:srgbClr val="D3E6EB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СТАРТОВЫЙ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ИТОГОВЫЙ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203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МАТЕМАТИКА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0,70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0,89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highlight>
                            <a:srgbClr val="00FFFF"/>
                          </a:highlight>
                        </a:rPr>
                        <a:t>+ 0,19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2863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ОКРУЖАЮЩИЙ МИР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0,55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0,78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highlight>
                            <a:srgbClr val="00FFFF"/>
                          </a:highlight>
                        </a:rPr>
                        <a:t>+ 0,23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75180" y="578260"/>
            <a:ext cx="946658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данных стартового и итогового мониторинга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вторых  классов школы №346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691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7325" y="8019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>
                <a:solidFill>
                  <a:schemeClr val="accent3">
                    <a:lumMod val="75000"/>
                  </a:schemeClr>
                </a:solidFill>
              </a:rPr>
              <a:t>ДАННАЯ ТЕХНОЛОГИЯ ПОЗВОЛЯЕТ:</a:t>
            </a:r>
            <a:r>
              <a:rPr lang="ru-RU" sz="25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8712" y="1803400"/>
            <a:ext cx="8750300" cy="377762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ru-RU" sz="2800" dirty="0"/>
              <a:t>активизировать познавательную </a:t>
            </a:r>
            <a:r>
              <a:rPr lang="ru-RU" sz="2800" dirty="0" smtClean="0"/>
              <a:t>деятельность; </a:t>
            </a:r>
          </a:p>
          <a:p>
            <a:pPr algn="just">
              <a:lnSpc>
                <a:spcPct val="150000"/>
              </a:lnSpc>
            </a:pPr>
            <a:r>
              <a:rPr lang="ru-RU" sz="2800" dirty="0"/>
              <a:t>сформировать стойкую учебную </a:t>
            </a:r>
            <a:r>
              <a:rPr lang="ru-RU" sz="2800" dirty="0" smtClean="0"/>
              <a:t>мотивацию;</a:t>
            </a:r>
          </a:p>
          <a:p>
            <a:pPr algn="just">
              <a:lnSpc>
                <a:spcPct val="150000"/>
              </a:lnSpc>
            </a:pPr>
            <a:r>
              <a:rPr lang="ru-RU" sz="2800" dirty="0"/>
              <a:t>использовать полученные навыки организации самостоятельной работы </a:t>
            </a:r>
            <a:r>
              <a:rPr lang="ru-RU" sz="28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800" dirty="0"/>
              <a:t>повысить самооценку </a:t>
            </a:r>
            <a:r>
              <a:rPr lang="ru-RU" sz="2800" dirty="0" smtClean="0"/>
              <a:t>учащихся.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6533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g-a.d-cd.net/dd6d64u-4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1003300"/>
            <a:ext cx="8151813" cy="5383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36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243</Words>
  <Application>Microsoft Office PowerPoint</Application>
  <PresentationFormat>Широкоэкранный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Tahoma</vt:lpstr>
      <vt:lpstr>Times New Roman</vt:lpstr>
      <vt:lpstr>Wingdings 3</vt:lpstr>
      <vt:lpstr>Легкий дым</vt:lpstr>
      <vt:lpstr>  «ИСПОЛЬЗОВАНИЕ СОВРЕМЕННЫХ ОБРАЗОВАТЕЛЬНЫХ ТЕХНОЛОГИЙ ДЛЯ ДОСТИЖЕНИЯ ПЛАНИРУЕМЫХ РЕЗУЛЬТАТОВ НАЧАЛЬНОГО ЕСТЕСТВЕННО-МАТЕМАТИЧЕСКОГО ОБРАЗОВАНИЯ» </vt:lpstr>
      <vt:lpstr>Презентация PowerPoint</vt:lpstr>
      <vt:lpstr>Презентация PowerPoint</vt:lpstr>
      <vt:lpstr>Презентация PowerPoint</vt:lpstr>
      <vt:lpstr>Презентация PowerPoint</vt:lpstr>
      <vt:lpstr>ПОЗНАВАТЕЛЬНЫЕ ЗАДАЧИ</vt:lpstr>
      <vt:lpstr>Презентация PowerPoint</vt:lpstr>
      <vt:lpstr>ДАННАЯ ТЕХНОЛОГИЯ ПОЗВОЛЯЕТ: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СОВРЕМЕННЫХ ОБРАЗОВАТЕЛЬНЫХ ТЕХНОЛОГИЙ ДЛЯ ДОСТИЖЕНИЯ ПЛАНИРУЕМЫХ РЕЗУЛЬТАТОВ НАЧАЛЬНОГО ЕСТЕСТВЕННО-МАТЕМАТИЧЕСКОГО ОБРАЗОВАНИЯ»</dc:title>
  <dc:creator>n z</dc:creator>
  <cp:lastModifiedBy>n z</cp:lastModifiedBy>
  <cp:revision>14</cp:revision>
  <dcterms:created xsi:type="dcterms:W3CDTF">2014-04-17T17:23:29Z</dcterms:created>
  <dcterms:modified xsi:type="dcterms:W3CDTF">2014-04-17T20:32:16Z</dcterms:modified>
</cp:coreProperties>
</file>