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78" r:id="rId2"/>
    <p:sldId id="292" r:id="rId3"/>
    <p:sldId id="293" r:id="rId4"/>
    <p:sldId id="294" r:id="rId5"/>
    <p:sldId id="301" r:id="rId6"/>
    <p:sldId id="295" r:id="rId7"/>
    <p:sldId id="304" r:id="rId8"/>
    <p:sldId id="302" r:id="rId9"/>
    <p:sldId id="296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30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B2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AA9B1-EDB4-4259-AA30-6C8222C8DF7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57261-C356-45BB-918C-DBB06CDB3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57261-C356-45BB-918C-DBB06CDB377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57261-C356-45BB-918C-DBB06CDB377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5502-7AA4-4F4D-A93E-6FE6BF9DDCE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1B240F-35D2-457C-BB50-A967968EF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5502-7AA4-4F4D-A93E-6FE6BF9DDCE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240F-35D2-457C-BB50-A967968EF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5502-7AA4-4F4D-A93E-6FE6BF9DDCE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240F-35D2-457C-BB50-A967968EF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7A5502-7AA4-4F4D-A93E-6FE6BF9DDCE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C1B240F-35D2-457C-BB50-A967968EF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5502-7AA4-4F4D-A93E-6FE6BF9DDCE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240F-35D2-457C-BB50-A967968EF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5502-7AA4-4F4D-A93E-6FE6BF9DDCE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240F-35D2-457C-BB50-A967968EF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240F-35D2-457C-BB50-A967968EF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5502-7AA4-4F4D-A93E-6FE6BF9DDCE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5502-7AA4-4F4D-A93E-6FE6BF9DDCE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240F-35D2-457C-BB50-A967968EF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5502-7AA4-4F4D-A93E-6FE6BF9DDCE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240F-35D2-457C-BB50-A967968EF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7A5502-7AA4-4F4D-A93E-6FE6BF9DDCE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1B240F-35D2-457C-BB50-A967968EF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5502-7AA4-4F4D-A93E-6FE6BF9DDCE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1B240F-35D2-457C-BB50-A967968EF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07A5502-7AA4-4F4D-A93E-6FE6BF9DDCE9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C1B240F-35D2-457C-BB50-A967968EF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cover dir="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pPr algn="ctr"/>
            <a:r>
              <a:rPr lang="ru-RU" sz="60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Цепь питания водоёма:</a:t>
            </a:r>
            <a:endParaRPr lang="ru-RU" sz="60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" name="Содержимое 17" descr="1302630348_0_52535_31aa754d_l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6012160" y="3140968"/>
            <a:ext cx="2694306" cy="3521968"/>
          </a:xfrm>
        </p:spPr>
      </p:pic>
      <p:pic>
        <p:nvPicPr>
          <p:cNvPr id="5" name="Содержимое 4" descr="рыбка.gif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915816" y="1196752"/>
            <a:ext cx="3168352" cy="1727365"/>
          </a:xfrm>
        </p:spPr>
      </p:pic>
      <p:pic>
        <p:nvPicPr>
          <p:cNvPr id="7" name="Рисунок 6" descr="0_679b3_ee6ccb98_XL.png"/>
          <p:cNvPicPr>
            <a:picLocks noChangeAspect="1"/>
          </p:cNvPicPr>
          <p:nvPr/>
        </p:nvPicPr>
        <p:blipFill>
          <a:blip r:embed="rId4" cstate="email">
            <a:lum bright="-30000"/>
          </a:blip>
          <a:stretch>
            <a:fillRect/>
          </a:stretch>
        </p:blipFill>
        <p:spPr>
          <a:xfrm>
            <a:off x="0" y="2924944"/>
            <a:ext cx="2877925" cy="3689648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2363626">
            <a:off x="5918214" y="2787327"/>
            <a:ext cx="1296144" cy="39487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8461010">
            <a:off x="1812585" y="2736253"/>
            <a:ext cx="1378184" cy="414336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77072"/>
          </a:xfrm>
        </p:spPr>
        <p:txBody>
          <a:bodyPr>
            <a:noAutofit/>
          </a:bodyPr>
          <a:lstStyle/>
          <a:p>
            <a:r>
              <a:rPr lang="ru-RU" sz="66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люди могут нарушить природное равновесие в водоёме?</a:t>
            </a:r>
            <a:endParaRPr lang="ru-RU" sz="66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Рисунок 8" descr="Безымянный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74382" y="2132856"/>
            <a:ext cx="4169618" cy="428544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febd79a5aad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99592" y="1916832"/>
            <a:ext cx="7344816" cy="4467200"/>
          </a:xfrm>
          <a:ln w="38100"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6490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4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 Предприятия сбрасывают в реки яды и химикаты. От этого гибнет рыба.</a:t>
            </a:r>
            <a:r>
              <a:rPr lang="ru-RU" sz="40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40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Навоз смывается дождями в воду и отравляет рыбу.</a:t>
            </a:r>
            <a:endParaRPr lang="ru-RU" sz="40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Содержимое 5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857364"/>
            <a:ext cx="7707250" cy="4536504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dcca84642f8c2b1035cb02fe88e1b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1988840"/>
            <a:ext cx="7286676" cy="4608512"/>
          </a:xfrm>
          <a:ln w="38100"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Autofit/>
          </a:bodyPr>
          <a:lstStyle/>
          <a:p>
            <a:pPr algn="just"/>
            <a:r>
              <a:rPr lang="ru-RU" sz="40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 Мусор, выбрасываемый в водоем, загрязняет его и убивает обитателей. </a:t>
            </a:r>
            <a:endParaRPr lang="ru-RU" sz="40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5445-3329-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2428868"/>
            <a:ext cx="6912768" cy="4155216"/>
          </a:xfrm>
          <a:ln w="38100"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7920880" cy="242886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r>
              <a:rPr lang="ru-RU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Из-за вредных выбросов в воздух образуются кислотные дожди, которые попадают в водоём, вызывая гибель рыбы.</a:t>
            </a:r>
            <a:endParaRPr lang="ru-RU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1049834-12674497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07704" y="1988840"/>
            <a:ext cx="5094631" cy="470404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Поставь себя на место планеты!</a:t>
            </a:r>
            <a:endParaRPr lang="ru-RU" sz="54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2937707_flowers_32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285984" y="1571612"/>
            <a:ext cx="4929222" cy="4786346"/>
          </a:xfrm>
          <a:prstGeom prst="ellipse">
            <a:avLst/>
          </a:prstGeom>
          <a:ln w="190500" cmpd="sng">
            <a:solidFill>
              <a:srgbClr val="FF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/>
          </a:bodyPr>
          <a:lstStyle/>
          <a:p>
            <a:pPr algn="ctr"/>
            <a:r>
              <a:rPr lang="ru-RU" sz="40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 рвите  водные растения, любуйтесь их красотой в водоеме! </a:t>
            </a:r>
            <a:endParaRPr lang="ru-RU" sz="40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>
            <a:stCxn id="4" idx="3"/>
            <a:endCxn id="4" idx="7"/>
          </p:cNvCxnSpPr>
          <p:nvPr/>
        </p:nvCxnSpPr>
        <p:spPr>
          <a:xfrm rot="5400000" flipH="1" flipV="1">
            <a:off x="3058366" y="2222042"/>
            <a:ext cx="3384458" cy="3485486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9559480_kanalisazia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3108" y="1571612"/>
            <a:ext cx="5014156" cy="4743120"/>
          </a:xfrm>
          <a:prstGeom prst="ellipse">
            <a:avLst/>
          </a:prstGeom>
          <a:ln w="190500">
            <a:solidFill>
              <a:srgbClr val="FF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Нельзя в водоемы спускать загрязнённые воды!</a:t>
            </a:r>
            <a:endParaRPr lang="ru-RU" sz="40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>
            <a:stCxn id="4" idx="3"/>
            <a:endCxn id="4" idx="7"/>
          </p:cNvCxnSpPr>
          <p:nvPr/>
        </p:nvCxnSpPr>
        <p:spPr>
          <a:xfrm rot="5400000" flipH="1" flipV="1">
            <a:off x="2973239" y="2170401"/>
            <a:ext cx="3353894" cy="3545542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807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3108" y="1643049"/>
            <a:ext cx="5000660" cy="4859909"/>
          </a:xfrm>
          <a:prstGeom prst="ellipse">
            <a:avLst/>
          </a:prstGeom>
          <a:ln w="190500">
            <a:solidFill>
              <a:srgbClr val="FF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Рыбу ловить только удочками и в определенное время!</a:t>
            </a:r>
            <a:endParaRPr lang="ru-RU" sz="40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>
            <a:stCxn id="4" idx="3"/>
            <a:endCxn id="4" idx="7"/>
          </p:cNvCxnSpPr>
          <p:nvPr/>
        </p:nvCxnSpPr>
        <p:spPr>
          <a:xfrm rot="5400000" flipH="1" flipV="1">
            <a:off x="2925200" y="2305004"/>
            <a:ext cx="3436475" cy="353600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0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 бросать мусор в водоём!</a:t>
            </a:r>
            <a:endParaRPr lang="ru-RU" sz="40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Содержимое 5" descr="tiberriverpollution0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000232" y="1500174"/>
            <a:ext cx="5143536" cy="4847145"/>
          </a:xfrm>
          <a:prstGeom prst="ellipse">
            <a:avLst/>
          </a:prstGeom>
          <a:ln w="190500">
            <a:solidFill>
              <a:srgbClr val="FF0000"/>
            </a:solidFill>
          </a:ln>
        </p:spPr>
      </p:pic>
      <p:cxnSp>
        <p:nvCxnSpPr>
          <p:cNvPr id="8" name="Прямая соединительная линия 7"/>
          <p:cNvCxnSpPr>
            <a:stCxn id="6" idx="3"/>
            <a:endCxn id="6" idx="7"/>
          </p:cNvCxnSpPr>
          <p:nvPr/>
        </p:nvCxnSpPr>
        <p:spPr>
          <a:xfrm rot="5400000" flipH="1" flipV="1">
            <a:off x="2858274" y="2105233"/>
            <a:ext cx="3427451" cy="3637028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теперь давайте проверим наши знания:</a:t>
            </a:r>
            <a:endParaRPr lang="ru-RU" sz="54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4" descr="Безымянный.gif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-20000" contrast="40000"/>
          </a:blip>
          <a:stretch>
            <a:fillRect/>
          </a:stretch>
        </p:blipFill>
        <p:spPr>
          <a:xfrm rot="645256">
            <a:off x="351052" y="1987176"/>
            <a:ext cx="7981478" cy="4919890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36912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только тогда нас будет окружать вот  такая красота!</a:t>
            </a:r>
            <a:endParaRPr lang="ru-RU" sz="54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07704" y="1556792"/>
            <a:ext cx="5354919" cy="48691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Берегите водоёмы Земли!</a:t>
            </a:r>
            <a:endParaRPr lang="ru-RU" sz="60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67944" y="3212976"/>
            <a:ext cx="72008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904656"/>
          </a:xfrm>
        </p:spPr>
        <p:txBody>
          <a:bodyPr>
            <a:normAutofit fontScale="90000"/>
          </a:bodyPr>
          <a:lstStyle/>
          <a:p>
            <a:pPr marL="457200" indent="450215">
              <a:lnSpc>
                <a:spcPct val="150000"/>
              </a:lnSpc>
              <a:spcAft>
                <a:spcPts val="0"/>
              </a:spcAft>
            </a:pPr>
            <a:r>
              <a:rPr lang="ru-RU" sz="27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         Список использованной литературы:</a:t>
            </a:r>
            <a:br>
              <a:rPr lang="ru-RU" sz="27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</a:br>
            <a:r>
              <a:rPr lang="ru-RU" sz="27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1. Дмитриева О.И., Поурочные разработки по курсу «Окружающий мир» Москва «ВАКО», 2009.</a:t>
            </a:r>
            <a:br>
              <a:rPr lang="ru-RU" sz="27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</a:br>
            <a:r>
              <a:rPr lang="ru-RU" sz="27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2. Интернет ресурс:  http://ekol-ush.narod.ru/08.htm</a:t>
            </a:r>
            <a:br>
              <a:rPr lang="ru-RU" sz="27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</a:br>
            <a:r>
              <a:rPr lang="ru-RU" sz="27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3. Интернет ресурс: http://shkolazhizni.ru/archive/0/n-4256/</a:t>
            </a:r>
            <a:br>
              <a:rPr lang="ru-RU" sz="27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</a:br>
            <a:r>
              <a:rPr lang="ru-RU" sz="27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4. Интернет ресурс:  http://www.ebio.ru/eko02.html</a:t>
            </a:r>
            <a:br>
              <a:rPr lang="ru-RU" sz="27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</a:br>
            <a:r>
              <a:rPr lang="ru-RU" sz="27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5. Интернет ресурс: http://www.ecologylife.ru/</a:t>
            </a:r>
            <a:br>
              <a:rPr lang="ru-RU" sz="27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</a:br>
            <a:r>
              <a:rPr lang="ru-RU" sz="27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6.  Интернет ресурс:  </a:t>
            </a:r>
            <a:r>
              <a:rPr lang="en-US" sz="27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http</a:t>
            </a:r>
            <a:r>
              <a:rPr lang="ru-RU" sz="27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://</a:t>
            </a:r>
            <a:r>
              <a:rPr lang="en-US" sz="27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www</a:t>
            </a:r>
            <a:r>
              <a:rPr lang="ru-RU" sz="27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.</a:t>
            </a:r>
            <a:r>
              <a:rPr lang="en-US" sz="2700" b="1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moi</a:t>
            </a:r>
            <a:r>
              <a:rPr lang="ru-RU" sz="27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-</a:t>
            </a:r>
            <a:r>
              <a:rPr lang="en-US" sz="2700" b="1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universitet</a:t>
            </a:r>
            <a:r>
              <a:rPr lang="ru-RU" sz="27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.</a:t>
            </a:r>
            <a:r>
              <a:rPr lang="en-US" sz="2700" b="1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ru</a:t>
            </a:r>
            <a:r>
              <a:rPr lang="ru-RU" sz="27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  </a:t>
            </a:r>
            <a:br>
              <a:rPr lang="ru-RU" sz="27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</a:br>
            <a:r>
              <a:rPr lang="ru-RU" sz="27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7. Экология, здоровье и природопользование в России / Под. ред. Протасова В.Ф. - М. 1995.</a:t>
            </a:r>
            <a:r>
              <a:rPr lang="ru-RU" sz="2000" dirty="0" smtClean="0">
                <a:ea typeface="Calibri"/>
                <a:cs typeface="Times New Roman"/>
              </a:rPr>
              <a:t/>
            </a:r>
            <a:br>
              <a:rPr lang="ru-RU" sz="2000" dirty="0" smtClean="0">
                <a:ea typeface="Calibri"/>
                <a:cs typeface="Times New Roman"/>
              </a:rPr>
            </a:br>
            <a:endParaRPr lang="ru-RU" sz="24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sz="48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Четвёртый лишний:</a:t>
            </a:r>
            <a:endParaRPr lang="ru-RU" sz="48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4" descr="img_9.jpg"/>
          <p:cNvPicPr>
            <a:picLocks noGrp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1071546"/>
            <a:ext cx="3312000" cy="2160000"/>
          </a:xfrm>
          <a:ln w="38100">
            <a:solidFill>
              <a:schemeClr val="tx1"/>
            </a:solidFill>
          </a:ln>
        </p:spPr>
      </p:pic>
      <p:pic>
        <p:nvPicPr>
          <p:cNvPr id="6" name="Содержимое 5" descr="ostrice_previsla.jpg"/>
          <p:cNvPicPr>
            <a:picLocks noGrp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72066" y="1071546"/>
            <a:ext cx="3312000" cy="2160000"/>
          </a:xfrm>
          <a:ln w="38100">
            <a:solidFill>
              <a:schemeClr val="tx1"/>
            </a:solidFill>
          </a:ln>
        </p:spPr>
      </p:pic>
      <p:pic>
        <p:nvPicPr>
          <p:cNvPr id="7" name="Рисунок 6" descr="b7f3e3cd3fb09760f29ed8bf44858525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560" y="3933056"/>
            <a:ext cx="3312000" cy="216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63688" y="321297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Рогоз </a:t>
            </a:r>
            <a:endParaRPr lang="ru-RU" sz="3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321297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Осока </a:t>
            </a:r>
            <a:endParaRPr lang="ru-RU" sz="36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614364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Ромашка </a:t>
            </a:r>
            <a:endParaRPr lang="ru-RU" sz="36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6211669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Ряска </a:t>
            </a:r>
            <a:endParaRPr lang="ru-RU" sz="3600" dirty="0">
              <a:latin typeface="+mj-lt"/>
            </a:endParaRPr>
          </a:p>
        </p:txBody>
      </p:sp>
      <p:pic>
        <p:nvPicPr>
          <p:cNvPr id="11" name="Рисунок 10" descr="phoca_thumb_l_Lemna.jp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76056" y="3933056"/>
            <a:ext cx="3312000" cy="216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Autofit/>
          </a:bodyPr>
          <a:lstStyle/>
          <a:p>
            <a:pPr algn="ctr"/>
            <a:r>
              <a:rPr lang="ru-RU" sz="48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Четвёртый лишний:</a:t>
            </a:r>
            <a:endParaRPr lang="ru-RU" sz="48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4" descr="vitq-uhtga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000108"/>
            <a:ext cx="3466975" cy="2214578"/>
          </a:xfrm>
          <a:ln w="38100">
            <a:solidFill>
              <a:schemeClr val="tx1"/>
            </a:solidFill>
          </a:ln>
        </p:spPr>
      </p:pic>
      <p:pic>
        <p:nvPicPr>
          <p:cNvPr id="6" name="Содержимое 5" descr="9_ondatra_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143504" y="1000108"/>
            <a:ext cx="3429024" cy="2161000"/>
          </a:xfrm>
          <a:ln w="38100">
            <a:solidFill>
              <a:schemeClr val="tx1"/>
            </a:solidFill>
          </a:ln>
        </p:spPr>
      </p:pic>
      <p:pic>
        <p:nvPicPr>
          <p:cNvPr id="8" name="Рисунок 7" descr="83484845_3620784_bob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3929066"/>
            <a:ext cx="3429024" cy="226712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43042" y="328612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Заяц </a:t>
            </a:r>
            <a:endParaRPr lang="ru-RU" sz="3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321468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Ондатра </a:t>
            </a:r>
            <a:endParaRPr lang="ru-RU" sz="36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614364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Бобр </a:t>
            </a:r>
            <a:endParaRPr lang="ru-RU" sz="3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623731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Выдра </a:t>
            </a:r>
            <a:endParaRPr lang="ru-RU" sz="3600" dirty="0">
              <a:latin typeface="+mj-lt"/>
            </a:endParaRPr>
          </a:p>
        </p:txBody>
      </p:sp>
      <p:pic>
        <p:nvPicPr>
          <p:cNvPr id="12" name="Рисунок 11" descr="4m33ep8jpc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8064" y="3933056"/>
            <a:ext cx="3424464" cy="22412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sz="48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Четвёртый лишний</a:t>
            </a:r>
            <a:endParaRPr lang="ru-RU" sz="48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4" descr="32c5bdd8865c115e2cecdde9cc04f3b5.jpg"/>
          <p:cNvPicPr>
            <a:picLocks noGrp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932040" y="3933056"/>
            <a:ext cx="3528000" cy="2304000"/>
          </a:xfrm>
          <a:ln w="38100">
            <a:solidFill>
              <a:schemeClr val="tx1"/>
            </a:solidFill>
          </a:ln>
        </p:spPr>
      </p:pic>
      <p:pic>
        <p:nvPicPr>
          <p:cNvPr id="6" name="Содержимое 5" descr="800px-Carassius-carassius-1532.jpg"/>
          <p:cNvPicPr>
            <a:picLocks noGrp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32040" y="980727"/>
            <a:ext cx="3528000" cy="2304000"/>
          </a:xfrm>
          <a:ln w="38100">
            <a:solidFill>
              <a:schemeClr val="tx1"/>
            </a:solidFill>
          </a:ln>
        </p:spPr>
      </p:pic>
      <p:pic>
        <p:nvPicPr>
          <p:cNvPr id="7" name="Рисунок 6" descr="106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552" y="3933056"/>
            <a:ext cx="3531812" cy="23042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Рисунок 7" descr="1343736033_okun.jp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9552" y="980728"/>
            <a:ext cx="3531812" cy="2304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99592" y="621166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Щука </a:t>
            </a:r>
            <a:endParaRPr lang="ru-RU" sz="36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314096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Окунь </a:t>
            </a:r>
            <a:endParaRPr lang="ru-RU" sz="3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314096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Карась </a:t>
            </a:r>
            <a:endParaRPr lang="ru-RU" sz="36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621166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Дельфин 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pPr algn="ctr"/>
            <a:r>
              <a:rPr lang="ru-RU" sz="44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Строителями хаток и плотин  на пресных водоёмах являются:</a:t>
            </a:r>
            <a:endParaRPr lang="ru-RU" sz="44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" name="Содержимое 15" descr="610x610_trebujutsya_brigady_351569_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556792"/>
            <a:ext cx="2592288" cy="2592288"/>
          </a:xfrm>
          <a:ln w="38100">
            <a:solidFill>
              <a:schemeClr val="tx1"/>
            </a:solidFill>
          </a:ln>
        </p:spPr>
      </p:pic>
      <p:pic>
        <p:nvPicPr>
          <p:cNvPr id="17" name="Содержимое 16" descr="39553000.jpg"/>
          <p:cNvPicPr>
            <a:picLocks noGrp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6300192" y="1556792"/>
            <a:ext cx="2592000" cy="2592000"/>
          </a:xfrm>
          <a:ln w="38100">
            <a:solidFill>
              <a:schemeClr val="tx1"/>
            </a:solidFill>
          </a:ln>
        </p:spPr>
      </p:pic>
      <p:pic>
        <p:nvPicPr>
          <p:cNvPr id="18" name="Рисунок 17" descr="CostorFiber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87824" y="2996952"/>
            <a:ext cx="3109173" cy="22208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67544" y="436510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а). люди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3707904" y="537321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б). бобры</a:t>
            </a:r>
            <a:endParaRPr lang="ru-RU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6588224" y="443711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в). цапли</a:t>
            </a:r>
            <a:endParaRPr lang="ru-RU" sz="3600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Хищниками пресных водоёмов являются:</a:t>
            </a:r>
            <a:endParaRPr lang="ru-RU" sz="44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4" descr="прудовик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556792"/>
            <a:ext cx="2335643" cy="1728192"/>
          </a:xfrm>
          <a:ln w="38100">
            <a:solidFill>
              <a:schemeClr val="tx1"/>
            </a:solidFill>
          </a:ln>
        </p:spPr>
      </p:pic>
      <p:pic>
        <p:nvPicPr>
          <p:cNvPr id="8" name="Содержимое 7" descr="83a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323529" y="3645024"/>
            <a:ext cx="2339942" cy="1728000"/>
          </a:xfrm>
          <a:ln w="38100">
            <a:solidFill>
              <a:schemeClr val="tx1"/>
            </a:solidFill>
          </a:ln>
        </p:spPr>
      </p:pic>
      <p:pic>
        <p:nvPicPr>
          <p:cNvPr id="9" name="Рисунок 8" descr="d0bfd0bbd0b0d0b2d183d0bdd0b5d186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47864" y="3645024"/>
            <a:ext cx="2336400" cy="172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Рисунок 9" descr="поверхностное-натяжение.jp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47864" y="1556792"/>
            <a:ext cx="2336400" cy="172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Рисунок 10" descr="tradeboard3tDYnU_img.jpg"/>
          <p:cNvPicPr>
            <a:picLocks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00192" y="1556792"/>
            <a:ext cx="2336400" cy="172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Рисунок 11" descr="253356.jpg"/>
          <p:cNvPicPr>
            <a:picLocks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372200" y="3645024"/>
            <a:ext cx="2336400" cy="172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79512" y="5517232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а). прудовик, карась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5589240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б). водомерка, жук-плавунец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263680" y="5589240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в). речной рак, утка</a:t>
            </a:r>
            <a:endParaRPr lang="ru-RU" sz="32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Autofit/>
          </a:bodyPr>
          <a:lstStyle/>
          <a:p>
            <a:pPr algn="ctr"/>
            <a:r>
              <a:rPr lang="ru-RU" sz="44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Соедините точки между собой по порядку, и у вас получатся обитатели водоёмов: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x_d59350a9.jpg"/>
          <p:cNvPicPr>
            <a:picLocks noGrp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2204864"/>
            <a:ext cx="2592000" cy="3387080"/>
          </a:xfrm>
          <a:ln w="38100">
            <a:solidFill>
              <a:srgbClr val="C00000"/>
            </a:solidFill>
          </a:ln>
        </p:spPr>
      </p:pic>
      <p:pic>
        <p:nvPicPr>
          <p:cNvPr id="6" name="Содержимое 5" descr="bird_C.gif"/>
          <p:cNvPicPr>
            <a:picLocks noGrp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6228184" y="2204864"/>
            <a:ext cx="2592000" cy="3384000"/>
          </a:xfrm>
          <a:ln w="38100">
            <a:solidFill>
              <a:srgbClr val="B20033"/>
            </a:solidFill>
          </a:ln>
        </p:spPr>
      </p:pic>
      <p:pic>
        <p:nvPicPr>
          <p:cNvPr id="7" name="Рисунок 6" descr="aec5501755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75856" y="2204864"/>
            <a:ext cx="2592288" cy="3384376"/>
          </a:xfrm>
          <a:prstGeom prst="rect">
            <a:avLst/>
          </a:prstGeom>
          <a:ln w="38100">
            <a:solidFill>
              <a:srgbClr val="B20033"/>
            </a:solidFill>
            <a:prstDash val="solid"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8229600" cy="3672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5000" b="1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15000" b="1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1655</TotalTime>
  <Words>215</Words>
  <Application>Microsoft Office PowerPoint</Application>
  <PresentationFormat>Экран (4:3)</PresentationFormat>
  <Paragraphs>42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Цепь питания водоёма:</vt:lpstr>
      <vt:lpstr>А теперь давайте проверим наши знания:</vt:lpstr>
      <vt:lpstr>Четвёртый лишний:</vt:lpstr>
      <vt:lpstr>Четвёртый лишний:</vt:lpstr>
      <vt:lpstr>Четвёртый лишний</vt:lpstr>
      <vt:lpstr>Строителями хаток и плотин  на пресных водоёмах являются:</vt:lpstr>
      <vt:lpstr>Хищниками пресных водоёмов являются:</vt:lpstr>
      <vt:lpstr>Соедините точки между собой по порядку, и у вас получатся обитатели водоёмов:</vt:lpstr>
      <vt:lpstr>Молодцы!</vt:lpstr>
      <vt:lpstr>Как люди могут нарушить природное равновесие в водоёме?</vt:lpstr>
      <vt:lpstr>1. Предприятия сбрасывают в реки яды и химикаты. От этого гибнет рыба. </vt:lpstr>
      <vt:lpstr>2. Навоз смывается дождями в воду и отравляет рыбу.</vt:lpstr>
      <vt:lpstr>3. Мусор, выбрасываемый в водоем, загрязняет его и убивает обитателей. </vt:lpstr>
      <vt:lpstr>4. Из-за вредных выбросов в воздух образуются кислотные дожди, которые попадают в водоём, вызывая гибель рыбы.</vt:lpstr>
      <vt:lpstr>Поставь себя на место планеты!</vt:lpstr>
      <vt:lpstr>Не рвите  водные растения, любуйтесь их красотой в водоеме! </vt:lpstr>
      <vt:lpstr>Нельзя в водоемы спускать загрязнённые воды!</vt:lpstr>
      <vt:lpstr>Рыбу ловить только удочками и в определенное время!</vt:lpstr>
      <vt:lpstr>Не бросать мусор в водоём!</vt:lpstr>
      <vt:lpstr>И только тогда нас будет окружать вот  такая красота!</vt:lpstr>
      <vt:lpstr>Берегите водоёмы Земли!</vt:lpstr>
      <vt:lpstr>         Список использованной литературы: 1. Дмитриева О.И., Поурочные разработки по курсу «Окружающий мир» Москва «ВАКО», 2009. 2. Интернет ресурс:  http://ekol-ush.narod.ru/08.htm 3. Интернет ресурс: http://shkolazhizni.ru/archive/0/n-4256/ 4. Интернет ресурс:  http://www.ebio.ru/eko02.html 5. Интернет ресурс: http://www.ecologylife.ru/ 6.  Интернет ресурс:  http://www.moi-universitet.ru   7. Экология, здоровье и природопользование в России / Под. ред. Протасова В.Ф. - М. 1995.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Природное сообщество - водоём</dc:title>
  <dc:creator>Яна</dc:creator>
  <cp:lastModifiedBy>Яна</cp:lastModifiedBy>
  <cp:revision>139</cp:revision>
  <dcterms:created xsi:type="dcterms:W3CDTF">2014-04-19T08:17:41Z</dcterms:created>
  <dcterms:modified xsi:type="dcterms:W3CDTF">2014-04-30T08:34:29Z</dcterms:modified>
</cp:coreProperties>
</file>