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B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74948-DDE7-4D7E-BA31-69489023228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4FF0BA5-FAA7-4B7D-94F1-9A63E1BB1EF6}">
      <dgm:prSet phldrT="[Текст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Bookman Old Style" pitchFamily="18" charset="0"/>
            </a:rPr>
            <a:t>Вызов</a:t>
          </a:r>
          <a:endParaRPr lang="ru-RU" sz="2400" b="1" dirty="0">
            <a:solidFill>
              <a:schemeClr val="bg1"/>
            </a:solidFill>
            <a:latin typeface="Bookman Old Style" pitchFamily="18" charset="0"/>
          </a:endParaRPr>
        </a:p>
      </dgm:t>
    </dgm:pt>
    <dgm:pt modelId="{BF046B26-797A-4BC0-A649-6BD40A70BBD1}" type="parTrans" cxnId="{F91693BA-7CFA-4D6E-8036-D4B6A0427B68}">
      <dgm:prSet/>
      <dgm:spPr/>
      <dgm:t>
        <a:bodyPr/>
        <a:lstStyle/>
        <a:p>
          <a:endParaRPr lang="ru-RU"/>
        </a:p>
      </dgm:t>
    </dgm:pt>
    <dgm:pt modelId="{DD3FCFC1-3F7A-41C3-B512-B5FE00EB0E5B}" type="sibTrans" cxnId="{F91693BA-7CFA-4D6E-8036-D4B6A0427B68}">
      <dgm:prSet/>
      <dgm:spPr/>
      <dgm:t>
        <a:bodyPr/>
        <a:lstStyle/>
        <a:p>
          <a:endParaRPr lang="ru-RU"/>
        </a:p>
      </dgm:t>
    </dgm:pt>
    <dgm:pt modelId="{E7883A91-82B8-4BF0-8DF5-D62930379B0E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Bookman Old Style" pitchFamily="18" charset="0"/>
            </a:rPr>
            <a:t>Осмысление</a:t>
          </a:r>
          <a:endParaRPr lang="ru-RU" sz="2000" b="1" dirty="0">
            <a:solidFill>
              <a:schemeClr val="bg1"/>
            </a:solidFill>
            <a:latin typeface="Bookman Old Style" pitchFamily="18" charset="0"/>
          </a:endParaRPr>
        </a:p>
      </dgm:t>
    </dgm:pt>
    <dgm:pt modelId="{23937472-9086-4D96-9078-E0B461BE328A}" type="parTrans" cxnId="{01766480-7290-42E8-A3EA-E63CF2491AE3}">
      <dgm:prSet/>
      <dgm:spPr/>
      <dgm:t>
        <a:bodyPr/>
        <a:lstStyle/>
        <a:p>
          <a:endParaRPr lang="ru-RU"/>
        </a:p>
      </dgm:t>
    </dgm:pt>
    <dgm:pt modelId="{415FEC1A-7B72-47BA-9BF0-5F75AEC2A07B}" type="sibTrans" cxnId="{01766480-7290-42E8-A3EA-E63CF2491AE3}">
      <dgm:prSet/>
      <dgm:spPr/>
      <dgm:t>
        <a:bodyPr/>
        <a:lstStyle/>
        <a:p>
          <a:endParaRPr lang="ru-RU"/>
        </a:p>
      </dgm:t>
    </dgm:pt>
    <dgm:pt modelId="{20F40B64-7EBD-40B6-98CC-7BC98B62C6E0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Bookman Old Style" pitchFamily="18" charset="0"/>
            </a:rPr>
            <a:t>Рефлексия</a:t>
          </a:r>
          <a:endParaRPr lang="ru-RU" b="1" dirty="0">
            <a:solidFill>
              <a:schemeClr val="bg1"/>
            </a:solidFill>
            <a:latin typeface="Bookman Old Style" pitchFamily="18" charset="0"/>
          </a:endParaRPr>
        </a:p>
      </dgm:t>
    </dgm:pt>
    <dgm:pt modelId="{BDEE8654-F261-48C9-9E83-060A7B120846}" type="parTrans" cxnId="{0D69AC90-BC3A-4E0B-9A4F-C976A3FDBB98}">
      <dgm:prSet/>
      <dgm:spPr/>
      <dgm:t>
        <a:bodyPr/>
        <a:lstStyle/>
        <a:p>
          <a:endParaRPr lang="ru-RU"/>
        </a:p>
      </dgm:t>
    </dgm:pt>
    <dgm:pt modelId="{DC59EE67-03AF-4DF5-9D38-DA4E0C245B07}" type="sibTrans" cxnId="{0D69AC90-BC3A-4E0B-9A4F-C976A3FDBB98}">
      <dgm:prSet/>
      <dgm:spPr/>
      <dgm:t>
        <a:bodyPr/>
        <a:lstStyle/>
        <a:p>
          <a:endParaRPr lang="ru-RU"/>
        </a:p>
      </dgm:t>
    </dgm:pt>
    <dgm:pt modelId="{4660C5EB-0808-4960-891F-345F018338EE}" type="pres">
      <dgm:prSet presAssocID="{02F74948-DDE7-4D7E-BA31-694890232285}" presName="compositeShape" presStyleCnt="0">
        <dgm:presLayoutVars>
          <dgm:chMax val="7"/>
          <dgm:dir/>
          <dgm:resizeHandles val="exact"/>
        </dgm:presLayoutVars>
      </dgm:prSet>
      <dgm:spPr/>
    </dgm:pt>
    <dgm:pt modelId="{0A888F01-4321-42D0-B63A-CDD29C13B528}" type="pres">
      <dgm:prSet presAssocID="{74FF0BA5-FAA7-4B7D-94F1-9A63E1BB1EF6}" presName="circ1" presStyleLbl="vennNode1" presStyleIdx="0" presStyleCnt="3" custLinFactNeighborX="-5912" custLinFactNeighborY="-17035"/>
      <dgm:spPr/>
      <dgm:t>
        <a:bodyPr/>
        <a:lstStyle/>
        <a:p>
          <a:endParaRPr lang="ru-RU"/>
        </a:p>
      </dgm:t>
    </dgm:pt>
    <dgm:pt modelId="{258A56A0-2D11-4B29-9605-2ECB0FA7E14B}" type="pres">
      <dgm:prSet presAssocID="{74FF0BA5-FAA7-4B7D-94F1-9A63E1BB1EF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42AE9-30BB-4B56-8C85-8650CD01C2E5}" type="pres">
      <dgm:prSet presAssocID="{E7883A91-82B8-4BF0-8DF5-D62930379B0E}" presName="circ2" presStyleLbl="vennNode1" presStyleIdx="1" presStyleCnt="3"/>
      <dgm:spPr/>
      <dgm:t>
        <a:bodyPr/>
        <a:lstStyle/>
        <a:p>
          <a:endParaRPr lang="ru-RU"/>
        </a:p>
      </dgm:t>
    </dgm:pt>
    <dgm:pt modelId="{ED083996-BDDD-4C0F-9F1C-01A56DD067F1}" type="pres">
      <dgm:prSet presAssocID="{E7883A91-82B8-4BF0-8DF5-D62930379B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B9367-5612-44F9-B3E6-DA6FF1078C65}" type="pres">
      <dgm:prSet presAssocID="{20F40B64-7EBD-40B6-98CC-7BC98B62C6E0}" presName="circ3" presStyleLbl="vennNode1" presStyleIdx="2" presStyleCnt="3" custLinFactNeighborX="-334" custLinFactNeighborY="-222"/>
      <dgm:spPr/>
      <dgm:t>
        <a:bodyPr/>
        <a:lstStyle/>
        <a:p>
          <a:endParaRPr lang="ru-RU"/>
        </a:p>
      </dgm:t>
    </dgm:pt>
    <dgm:pt modelId="{3A8196A7-5D65-4953-B135-7D7139FE2E37}" type="pres">
      <dgm:prSet presAssocID="{20F40B64-7EBD-40B6-98CC-7BC98B62C6E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9AC90-BC3A-4E0B-9A4F-C976A3FDBB98}" srcId="{02F74948-DDE7-4D7E-BA31-694890232285}" destId="{20F40B64-7EBD-40B6-98CC-7BC98B62C6E0}" srcOrd="2" destOrd="0" parTransId="{BDEE8654-F261-48C9-9E83-060A7B120846}" sibTransId="{DC59EE67-03AF-4DF5-9D38-DA4E0C245B07}"/>
    <dgm:cxn modelId="{F91693BA-7CFA-4D6E-8036-D4B6A0427B68}" srcId="{02F74948-DDE7-4D7E-BA31-694890232285}" destId="{74FF0BA5-FAA7-4B7D-94F1-9A63E1BB1EF6}" srcOrd="0" destOrd="0" parTransId="{BF046B26-797A-4BC0-A649-6BD40A70BBD1}" sibTransId="{DD3FCFC1-3F7A-41C3-B512-B5FE00EB0E5B}"/>
    <dgm:cxn modelId="{2074D67E-5FE6-4221-81F2-38C5BDFDCB8F}" type="presOf" srcId="{20F40B64-7EBD-40B6-98CC-7BC98B62C6E0}" destId="{320B9367-5612-44F9-B3E6-DA6FF1078C65}" srcOrd="0" destOrd="0" presId="urn:microsoft.com/office/officeart/2005/8/layout/venn1"/>
    <dgm:cxn modelId="{B646125B-F98F-4E01-A3D0-A7DA7855B66D}" type="presOf" srcId="{E7883A91-82B8-4BF0-8DF5-D62930379B0E}" destId="{8EE42AE9-30BB-4B56-8C85-8650CD01C2E5}" srcOrd="0" destOrd="0" presId="urn:microsoft.com/office/officeart/2005/8/layout/venn1"/>
    <dgm:cxn modelId="{19F96CC8-FF2F-4E1A-95AF-6E21615FAA91}" type="presOf" srcId="{20F40B64-7EBD-40B6-98CC-7BC98B62C6E0}" destId="{3A8196A7-5D65-4953-B135-7D7139FE2E37}" srcOrd="1" destOrd="0" presId="urn:microsoft.com/office/officeart/2005/8/layout/venn1"/>
    <dgm:cxn modelId="{180944D1-238C-4391-AA6D-7FDBCA94DDFA}" type="presOf" srcId="{74FF0BA5-FAA7-4B7D-94F1-9A63E1BB1EF6}" destId="{258A56A0-2D11-4B29-9605-2ECB0FA7E14B}" srcOrd="1" destOrd="0" presId="urn:microsoft.com/office/officeart/2005/8/layout/venn1"/>
    <dgm:cxn modelId="{4AA5C217-9C4B-42C9-9AC9-3D7139ACB07A}" type="presOf" srcId="{E7883A91-82B8-4BF0-8DF5-D62930379B0E}" destId="{ED083996-BDDD-4C0F-9F1C-01A56DD067F1}" srcOrd="1" destOrd="0" presId="urn:microsoft.com/office/officeart/2005/8/layout/venn1"/>
    <dgm:cxn modelId="{4646E284-7803-4234-B3A9-5EF82E071652}" type="presOf" srcId="{02F74948-DDE7-4D7E-BA31-694890232285}" destId="{4660C5EB-0808-4960-891F-345F018338EE}" srcOrd="0" destOrd="0" presId="urn:microsoft.com/office/officeart/2005/8/layout/venn1"/>
    <dgm:cxn modelId="{564838D7-81F2-4E0E-B82B-FD3EA5250D03}" type="presOf" srcId="{74FF0BA5-FAA7-4B7D-94F1-9A63E1BB1EF6}" destId="{0A888F01-4321-42D0-B63A-CDD29C13B528}" srcOrd="0" destOrd="0" presId="urn:microsoft.com/office/officeart/2005/8/layout/venn1"/>
    <dgm:cxn modelId="{01766480-7290-42E8-A3EA-E63CF2491AE3}" srcId="{02F74948-DDE7-4D7E-BA31-694890232285}" destId="{E7883A91-82B8-4BF0-8DF5-D62930379B0E}" srcOrd="1" destOrd="0" parTransId="{23937472-9086-4D96-9078-E0B461BE328A}" sibTransId="{415FEC1A-7B72-47BA-9BF0-5F75AEC2A07B}"/>
    <dgm:cxn modelId="{24EA74A4-A95B-48E0-9122-0FE3C008118F}" type="presParOf" srcId="{4660C5EB-0808-4960-891F-345F018338EE}" destId="{0A888F01-4321-42D0-B63A-CDD29C13B528}" srcOrd="0" destOrd="0" presId="urn:microsoft.com/office/officeart/2005/8/layout/venn1"/>
    <dgm:cxn modelId="{D83C9564-C7C8-4ED8-96C6-F4C94015011D}" type="presParOf" srcId="{4660C5EB-0808-4960-891F-345F018338EE}" destId="{258A56A0-2D11-4B29-9605-2ECB0FA7E14B}" srcOrd="1" destOrd="0" presId="urn:microsoft.com/office/officeart/2005/8/layout/venn1"/>
    <dgm:cxn modelId="{8519104D-4220-4FBE-B63B-7B37241ACE58}" type="presParOf" srcId="{4660C5EB-0808-4960-891F-345F018338EE}" destId="{8EE42AE9-30BB-4B56-8C85-8650CD01C2E5}" srcOrd="2" destOrd="0" presId="urn:microsoft.com/office/officeart/2005/8/layout/venn1"/>
    <dgm:cxn modelId="{87815201-FEA9-43BF-8177-505BCF51AA49}" type="presParOf" srcId="{4660C5EB-0808-4960-891F-345F018338EE}" destId="{ED083996-BDDD-4C0F-9F1C-01A56DD067F1}" srcOrd="3" destOrd="0" presId="urn:microsoft.com/office/officeart/2005/8/layout/venn1"/>
    <dgm:cxn modelId="{60025F8A-B5E9-4ACA-95CB-26AF840A73E4}" type="presParOf" srcId="{4660C5EB-0808-4960-891F-345F018338EE}" destId="{320B9367-5612-44F9-B3E6-DA6FF1078C65}" srcOrd="4" destOrd="0" presId="urn:microsoft.com/office/officeart/2005/8/layout/venn1"/>
    <dgm:cxn modelId="{A06C1FA7-C211-4600-9DB2-E92F9299B147}" type="presParOf" srcId="{4660C5EB-0808-4960-891F-345F018338EE}" destId="{3A8196A7-5D65-4953-B135-7D7139FE2E3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888F01-4321-42D0-B63A-CDD29C13B528}">
      <dsp:nvSpPr>
        <dsp:cNvPr id="0" name=""/>
        <dsp:cNvSpPr/>
      </dsp:nvSpPr>
      <dsp:spPr>
        <a:xfrm>
          <a:off x="1728195" y="0"/>
          <a:ext cx="2360503" cy="2360503"/>
        </a:xfrm>
        <a:prstGeom prst="ellipse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Bookman Old Style" pitchFamily="18" charset="0"/>
            </a:rPr>
            <a:t>Вызов</a:t>
          </a:r>
          <a:endParaRPr lang="ru-RU" sz="2400" b="1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2042929" y="413088"/>
        <a:ext cx="1731035" cy="1062226"/>
      </dsp:txXfrm>
    </dsp:sp>
    <dsp:sp modelId="{8EE42AE9-30BB-4B56-8C85-8650CD01C2E5}">
      <dsp:nvSpPr>
        <dsp:cNvPr id="0" name=""/>
        <dsp:cNvSpPr/>
      </dsp:nvSpPr>
      <dsp:spPr>
        <a:xfrm>
          <a:off x="2719496" y="1589405"/>
          <a:ext cx="2360503" cy="2360503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Bookman Old Style" pitchFamily="18" charset="0"/>
            </a:rPr>
            <a:t>Осмысление</a:t>
          </a:r>
          <a:endParaRPr lang="ru-RU" sz="2000" b="1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3441417" y="2199202"/>
        <a:ext cx="1416302" cy="1298276"/>
      </dsp:txXfrm>
    </dsp:sp>
    <dsp:sp modelId="{320B9367-5612-44F9-B3E6-DA6FF1078C65}">
      <dsp:nvSpPr>
        <dsp:cNvPr id="0" name=""/>
        <dsp:cNvSpPr/>
      </dsp:nvSpPr>
      <dsp:spPr>
        <a:xfrm>
          <a:off x="1008115" y="1584165"/>
          <a:ext cx="2360503" cy="236050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1"/>
              </a:solidFill>
              <a:latin typeface="Bookman Old Style" pitchFamily="18" charset="0"/>
            </a:rPr>
            <a:t>Рефлексия</a:t>
          </a:r>
          <a:endParaRPr lang="ru-RU" sz="1900" b="1" kern="1200" dirty="0">
            <a:solidFill>
              <a:schemeClr val="bg1"/>
            </a:solidFill>
            <a:latin typeface="Bookman Old Style" pitchFamily="18" charset="0"/>
          </a:endParaRPr>
        </a:p>
      </dsp:txBody>
      <dsp:txXfrm>
        <a:off x="1230396" y="2193962"/>
        <a:ext cx="1416302" cy="1298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62AD6-DF11-4166-BB13-B7C2DC1C85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907E8-5767-43E7-8DB3-D9B433CD4C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ACF5-4CB0-46D0-AD02-CE58EA358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D6D7-84D5-4D9F-A744-BB99BDF053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763AC-06C8-4451-A2F3-405E12434A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73C27-14F0-4A7B-B2D7-0B54B4D5D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E87AD-BFF7-45D3-88F6-8A2ADCD9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4010-7EBC-44E9-8078-A69FE70F0F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93587-F277-4BC0-A56F-D3DD50BB67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C4BD-14FC-41AB-B13B-A895BEC863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90C5-BECA-4B65-B187-8CA5A0FB3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DBDF49-58E3-4E2F-A776-E96437ADCF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92696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МУНИЦИПАЛЬНОЕ БЮДЖЕТНОЕ ОБЩЕОБРАЗОВАТЕЛЬНОЕ УЧРЕЖДЕНИЕ  «СРЕДНЯЯ ОБЩЕОБРАЗОВАТЕЛЬНАЯ ШКОЛА» С.ШОШКА</a:t>
            </a:r>
            <a:endParaRPr lang="ru-RU" sz="16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pPr algn="ctr"/>
            <a:r>
              <a:rPr lang="ru-RU" sz="2400" b="1" dirty="0" smtClean="0"/>
              <a:t>Республиканский конкурс «Учитель года – 2014»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</a:p>
          <a:p>
            <a:endParaRPr lang="ru-RU" sz="2400" dirty="0" smtClean="0"/>
          </a:p>
          <a:p>
            <a:pPr algn="ctr"/>
            <a:r>
              <a:rPr lang="ru-RU" sz="2400" b="1" dirty="0" smtClean="0"/>
              <a:t> «ИСПОЛЬЗОВАНИЕ ТЕХНОЛОГИИ РАЗВИТИЯ </a:t>
            </a:r>
          </a:p>
          <a:p>
            <a:pPr algn="ctr"/>
            <a:r>
              <a:rPr lang="ru-RU" sz="2400" b="1" dirty="0" smtClean="0"/>
              <a:t>КРИТИЧЕСКОГО МЫШЛЕНИЯ В УЧЕБНОМ ПРОЦЕССЕ </a:t>
            </a:r>
          </a:p>
          <a:p>
            <a:pPr algn="ctr"/>
            <a:r>
              <a:rPr lang="ru-RU" sz="2400" b="1" dirty="0" smtClean="0"/>
              <a:t>КАК УСЛОВИЕ РЕАЛИЗАЦИИ</a:t>
            </a:r>
          </a:p>
          <a:p>
            <a:pPr algn="ctr"/>
            <a:r>
              <a:rPr lang="ru-RU" sz="2400" b="1" dirty="0" smtClean="0"/>
              <a:t> ТРЕБОВАНИЙ ФГОС НОО»</a:t>
            </a:r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  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Литературное чтение, 2 класс.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Тема «Л.Н. Толстой. </a:t>
            </a:r>
            <a:r>
              <a:rPr lang="ru-RU" sz="2400" b="1" dirty="0" err="1" smtClean="0">
                <a:solidFill>
                  <a:srgbClr val="002060"/>
                </a:solidFill>
                <a:latin typeface="Bookman Old Style" pitchFamily="18" charset="0"/>
              </a:rPr>
              <a:t>Филипок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Прием "</a:t>
            </a:r>
            <a:r>
              <a:rPr lang="ru-RU" sz="2400" b="1" dirty="0" err="1" smtClean="0">
                <a:solidFill>
                  <a:srgbClr val="002060"/>
                </a:solidFill>
                <a:latin typeface="Bookman Old Style" pitchFamily="18" charset="0"/>
              </a:rPr>
              <a:t>Синквейн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" на </a:t>
            </a:r>
            <a:r>
              <a:rPr lang="ru-RU" sz="24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стадии «Рефлексия»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148" y="2708920"/>
            <a:ext cx="71752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мальчик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маленький, шустрый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бежал, споткнулся, испугался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очень хочет попасть в школу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Bookman Old Style" pitchFamily="18" charset="0"/>
              </a:rPr>
              <a:t>ученик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5689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Урок во 2 классе. Тема «Л.Н. Толстой. «Котёнок».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Приём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«РАФТ» на стадии </a:t>
            </a:r>
            <a:r>
              <a:rPr lang="ru-RU" sz="2400" b="1" i="1" u="sng" dirty="0">
                <a:solidFill>
                  <a:srgbClr val="002060"/>
                </a:solidFill>
                <a:latin typeface="Bookman Old Style" pitchFamily="18" charset="0"/>
              </a:rPr>
              <a:t>«Рефлексия</a:t>
            </a:r>
            <a:r>
              <a:rPr lang="ru-RU" sz="24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».</a:t>
            </a:r>
          </a:p>
          <a:p>
            <a:endParaRPr lang="ru-RU" dirty="0">
              <a:latin typeface="Bookman Old Style" pitchFamily="18" charset="0"/>
            </a:endParaRPr>
          </a:p>
          <a:p>
            <a:endParaRPr lang="ru-RU" sz="2000" dirty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rcRect b="53717"/>
          <a:stretch/>
        </p:blipFill>
        <p:spPr bwMode="auto">
          <a:xfrm>
            <a:off x="323528" y="2060848"/>
            <a:ext cx="4896544" cy="4536504"/>
          </a:xfrm>
          <a:prstGeom prst="rect">
            <a:avLst/>
          </a:prstGeom>
          <a:noFill/>
          <a:ln w="9525">
            <a:solidFill>
              <a:schemeClr val="accent4">
                <a:alpha val="44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12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3313712" cy="5256584"/>
          </a:xfrm>
          <a:prstGeom prst="rect">
            <a:avLst/>
          </a:prstGeom>
          <a:noFill/>
          <a:ln w="9525">
            <a:solidFill>
              <a:schemeClr val="tx2">
                <a:alpha val="57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97" y="1042216"/>
            <a:ext cx="4392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800" dirty="0" smtClean="0"/>
              <a:t> интерес к изучаемому материалу</a:t>
            </a:r>
          </a:p>
          <a:p>
            <a:endParaRPr lang="ru-RU" sz="28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2800" dirty="0"/>
              <a:t> </a:t>
            </a:r>
            <a:r>
              <a:rPr lang="ru-RU" sz="2800" dirty="0" smtClean="0"/>
              <a:t>эффективность восприятия информации</a:t>
            </a:r>
          </a:p>
          <a:p>
            <a:endParaRPr lang="ru-RU" sz="28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2800" dirty="0" smtClean="0"/>
              <a:t>сотрудничество</a:t>
            </a:r>
            <a:endParaRPr lang="ru-RU" sz="28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4714876" y="2526244"/>
            <a:ext cx="721220" cy="360040"/>
          </a:xfrm>
          <a:prstGeom prst="rightArrow">
            <a:avLst>
              <a:gd name="adj1" fmla="val 50000"/>
              <a:gd name="adj2" fmla="val 4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436096" y="2037621"/>
            <a:ext cx="3707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Bookman Old Style" pitchFamily="18" charset="0"/>
              </a:rPr>
              <a:t>ф</a:t>
            </a: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ормирование совокупности УУД</a:t>
            </a: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244961" y="1180387"/>
            <a:ext cx="432048" cy="3312368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060848"/>
            <a:ext cx="64807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Новые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стандарты и технология критического мышления акцентируют внимание на личностно- ориентированном обучении.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4"/>
            <a:ext cx="882047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>
                <a:solidFill>
                  <a:srgbClr val="003BB0"/>
                </a:solidFill>
                <a:latin typeface="Bookman Old Style" pitchFamily="18" charset="0"/>
              </a:rPr>
              <a:t>личностных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b="1" dirty="0">
                <a:latin typeface="Bookman Old Style" pitchFamily="18" charset="0"/>
              </a:rPr>
              <a:t>(развитие коммуникативных способностей, культуры общения, умение аргументировано отстаивать свою точку зрения</a:t>
            </a:r>
            <a:r>
              <a:rPr lang="ru-RU" sz="2800" b="1" dirty="0" smtClean="0">
                <a:latin typeface="Bookman Old Style" pitchFamily="18" charset="0"/>
              </a:rPr>
              <a:t>)</a:t>
            </a:r>
          </a:p>
          <a:p>
            <a:endParaRPr lang="ru-RU" sz="2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b="1" dirty="0" err="1">
                <a:solidFill>
                  <a:srgbClr val="003BB0"/>
                </a:solidFill>
                <a:latin typeface="Bookman Old Style" pitchFamily="18" charset="0"/>
              </a:rPr>
              <a:t>метапредметных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b="1" dirty="0">
                <a:latin typeface="Bookman Old Style" pitchFamily="18" charset="0"/>
              </a:rPr>
              <a:t>(формирование умения использовать </a:t>
            </a:r>
            <a:r>
              <a:rPr lang="ru-RU" sz="2800" b="1" dirty="0" err="1">
                <a:latin typeface="Bookman Old Style" pitchFamily="18" charset="0"/>
              </a:rPr>
              <a:t>знако-символические</a:t>
            </a:r>
            <a:r>
              <a:rPr lang="ru-RU" sz="2800" b="1" dirty="0">
                <a:latin typeface="Bookman Old Style" pitchFamily="18" charset="0"/>
              </a:rPr>
              <a:t> средства для дальнейшего моделирования, овладение навыками смыслового чтения, овладение логическими действиями сравнения, анализа, синтеза, </a:t>
            </a:r>
            <a:r>
              <a:rPr lang="ru-RU" sz="2800" b="1" dirty="0" smtClean="0">
                <a:latin typeface="Bookman Old Style" pitchFamily="18" charset="0"/>
              </a:rPr>
              <a:t>обобщения)</a:t>
            </a:r>
          </a:p>
          <a:p>
            <a:endParaRPr lang="ru-RU" sz="2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3BB0"/>
                </a:solidFill>
                <a:latin typeface="Bookman Old Style" pitchFamily="18" charset="0"/>
              </a:rPr>
              <a:t>предметных </a:t>
            </a:r>
            <a:r>
              <a:rPr lang="ru-RU" sz="2800" b="1" dirty="0">
                <a:latin typeface="Bookman Old Style" pitchFamily="18" charset="0"/>
              </a:rPr>
              <a:t>(новые знания по конкретному предмету</a:t>
            </a:r>
            <a:r>
              <a:rPr lang="ru-RU" sz="2800" b="1" dirty="0" smtClean="0">
                <a:latin typeface="Bookman Old Style" pitchFamily="18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CEAAkGBxQSEhQUEBQVFRIUFRQXFRcUFRQYGBQXFRgXFhcVFRUYHCggGBolHRQUITEhJSkrLi4uFx8zODMsNygtLiwBCgoKDg0OGhAQGiwkHyQsLCwsLCwsLCwsLCwsLCwsLCwsLCwsLCwsLCwsLCwsLCwsLCwsLCwsLCwsLCwsLCw3N//AABEIANEA8QMBEQACEQEDEQH/xAAbAAABBQEBAAAAAAAAAAAAAAAAAQIEBQYDB//EAD8QAAEDAgQEBAMGBAUDBQAAAAEAAgMEEQUSIUEGMVFhEyIycUKBkQcUIzNSsUNiocEVcoLR8CRT4RYXNFTx/8QAGwEBAAIDAQEAAAAAAAAAAAAAAAEDAgQFBgf/xAAuEQACAgICAQMDAwQDAQEAAAAAAQIDBBESITEFQVETIjIUI6FhcYGRQlLh8Qb/2gAMAwEAAhEDEQA/APcUAIAQAgBACAEAlkAIAQAgC6ACUIGh4PJAV+I45TwAmaVrLc7lF2Sc8G4ggqrmB4c0b30TQ2WgeOo+qgaFUgW6AFAC6bAqkCIBUAIAQAgBACAEAIAQAgBACAEAIAQAgEQAoAhQFDxXxEKFjZHxuewuAcW/DfcqG9LslLZS8a8VAUd6R13zCzSDqwbkhVW3KvXaLK6nJ6MnhnEs8lK2GFzmsYPxZ3c3HcNutXKzVX9q09mxRiub29oqX4CavWVzhEOVybv91y3nuHaOjHF5dFnFSxU7RHE5400Db/2VH62cntr+Sz9Kl/8ABGRVF7xSvadrkq6HqDh7fyVvDUi0wziHEKf8y07PkCt+v1RPykv8mnZga7TNVg/G0MpDJQYZDs/QH2K6Fd8Jrpo0p1Sg+0aMVbP1t+oVvJFemd2lZECoAQCoAQAgBACAEAIAQAgBACAEAIAQAgEQAgEJUAwf2hcVTU2UUha4/E21z/RV2Wxgu+jOuuU2YuPHqyqY5kptn+FwNlyr89/i2tHRrxNPaRIosFykOeb6WLdvcBcq7MlPr29joV4qj2WLaVgaGNFmDWwWpKyUnuRsqCR2WBmNawA3sL9VlyIUV5HXWJJzqM+X8PR3UrKKjvsiXL2IEuCh+s7i5w1FtvZbEch1v9s15UKf5FdiOHVDhlgc9o2Jct+n1J9c3/BqWYX/AFRccBY3LRvLMRle7No1xJLQuxTnU2dJnMtxLYdtdHrME7XtDmEOaRcEcitvZrHVSAuoABSBUAIAQAgBACAEAIAQAgBACAQoAQCFAecfaVx792IpqbzTu0dl1LQf/wBVVr4osrjtmUwuCcnPkDSdS5/qN153JyXtqT2dqmha2i8ga/8AiEH2XNlZyN6MdHVVloIQCAEAIAQAgFJQFdVtlIIe1skZ5t3stqqzi/s6ZrWV7X3dj+DeKPuk4gc4/d5DYNdzjd012XocK+Ukoye2cXKp49o9da6/LkV0TSHKSBUJBACAEAIAQAgBACAEAIAQAgEKAS6EFTxLjbKSEyPPm5MH6nHkFjOSitszhFyekeY0tGPFdUVABqJdbHYbBeYzcyVsnFdJf1O9iY0YLbZaFy5jZv6QigkEAISCEAgBACACpAWUAa+TLz5deilIhmd4ywZs7GPacrw4eZu+oXW9LucbNM52fWnDaPYuG2PFNEJTdwY3XqLaL0qe+zhNaei0UkCoAQAgBACAEAIAQAgBACAEAIAQDSoIPIuNMcElWb+aOHyxtHxPO/dcvOscl9M6OJDT5DcPpHD8SY3ldrbZo6Lz9s1vijs1x62yctcvBAI69jbnspS2yH0iHQ4m2W41a9ps4FXzxprtLopjfH3Z3FUy9i4Ajqqvpy9kWc18jnVLB8bfqs/oWP8A4kO6HuyBiFa5gzxEPaPUze3UK2GPvqfRVO/3id48SaWtc5rmh3LRZTwLl+MeiI5dfhvskfeGWzZhl6/7rV+lNPWi5Ww1vZHrql0ZY4WMbtD2usoQT3siVjT6Jtge4KrX2ss8ozVfV5DNTuPMZoz7LpY1fSsRz7598T1vg6Quo4S43OQC/wAl6etfYv7HCn+TLsLMxBACAEAqAEAIAQAgBACAEAIAQAgItfLlje7o08vZCDwXhqlfLUzTT6Ma52UH30K4fqclFdeTr4K358GuikzC64DOwh6xMgQBe2vRStj2OnC1NFNNK1zQWuF7jYheg9OjGcGrFs4uZJxkuBKxThCjjGaeYtZtr+y344dK8RNV5FvyTsH4WoQ0Pib4gO5JWf6er/qYq21+5JreFKaVpDW5HEaEdUePS++JLssXuQuFIjHDJDWhto3nK51gC3ZWKK1orcu+iBxfg0IgM1NYtOjms1BvuFrW4cJfgtMuqyJJ6kzP1EPgweG8nUNc2+19lycuj6emjo49v1N7JctQY44jsefsubw2bnPRRY9h75mOqYxpnbGO4dYGy9FhY37K2cXJv/dej2nh6l8KmiZ0Y2/vZdRLSNBvbLJSQRMUxBlPG6WQ+VvOyAruG+JY61rnMa9mX9YtcdQgIJ46pxUeBZ/O2e3kv0ugNS119RyKAcgBACAEAIAQAgEQCXQBdAMmtY35WN0B45NO1zpS3k+SwtppyXmM+X78jvYcf2kWjW2AA5ALlPydGPgVRskEAoUryjGXhnP7MqeRtRUlw/DDjlK9ZiQShs4GRL7tG0q8JjmkD5hnA5NPL3stsoa2S4YGsFmNDR0GyEro6KCSHXYbHNbxASBsN/dSQ0Mo8HiiuGDyO1yHUApsjRieN6fxqrw26NY0FxG1uQWtk1qUWy2ibTSKnF4nzmCkg9b7ZiPgbuVyPT6PqPmzfy7uEeJ6phWARRU8cBaHNZY67uG69Glx6RxG22XACyIFQFHxXicUMQ8VokLiAyP9TttEBQT43VUuQzQMLZvLG1gALSdnWQD6SqkEzYaulY2OU3a9oBse9t0BtmNsAByGgQgddCQQCoAQAgBACARAFkAWQHGsbdjwN2n9lDGzxDDyRN4bhYh7iR815v1GOrHI7uG9wSNI7muOdNeBE2AugIdZVZXBvUfurq6nNoqssUUzdcPUvh07BaxcLn5r1tUOMTz8nykPxqeRkZfHY5fVfp2VxhJ6Mtw3xex9T4Uzixzx5A/QE9rqdGKkbe3/AD+6xM9mK4145ipcjBmN3WLxyCnRW5dmi4ernTRNedWOF2u6oZp7IHGAZFA54HmcRc7my18hvx8ltS72O+zzByyM1Eo/Fl5dm7ALLEqVUNIpyLHZLZsrLaKBHFAYzifizzNp6N2aZzg0vHpYPdQ2YSml7kL/ANPuD2yumdJNGCWhxu3Meix5Mp+q9lDg9dWiolqMQOaKJzixg67GylSLFavcdhXFVTiZe3KYo2Ou15FuXRHIiy7X4l1T4rXUpu4ioi3t6gFCmYxv35Nhg2NxVTbxO8w9TT6m+4WSZemn4LMKSRyAEAIAQAgBACAQoBCgPF+I6R9Pi5LgRBI0lp2uuR6nRuvkvJ0sG77tMnTVoFjsTZeehVKT0jszsUe2dKiKpEZkZCco1729l0oelW629Gm8+veuzlhtaJWZxyHO+1tlzrqZVzcX5Nuu1TjyQnDuCy1dYZ5Blpo/Tf4yF6LDxYqCk17HIychyk4o9KPbkOXsugayINcwySRx/Be7u9tlK8ldjPOPtg4TnkmjnpGEvZbLlFg0C3+ysKTd0NRIcPjMn5uQNd72CrZaUH2g8Ffe6SIQtu9uoA3cRzJVhU/JL+zPDJ6SmNPUuzOYRb+XssGWwQn2oQyOpWmEXIcNOqrlDnosU3HZb/Z9isssAZURGOSMW15OHUK2Ka8lEtNmrKyMTDcW4rJNL90pnZW2vNINh+kLFvRTZZxRD/wyNsfhxjLbUO3LupKr5Gpze+x0OJTsGV8WcjQOG/S6bMnKIsALWudNbzHUHkOygwb+CQxoAGQANPQDVCG2KDbkhBVYlAYXirphaRn5jRykbv8ANZRkXVW68noOFVwniZI3k4X9juFabqeyahIqAEAIAQAgBACAaUBmuPMI8enJaPxI/M3rpsqb6vqR4ltM+EtmAwedkhiz2s1/mHQ3XBoq4WyT+TsWy5QWjeTYvK2UeT/p7hp+nP2XoTja2YvG6bwap0TW5Yp3NLSOWvMLl3YvK9yN6u7VfE9GpoQxjGDk1oXRitRSNby2zoVJJExGN5yuh9bT9QpRhJbOdTV1MjCxrA0nQlZcivgdH0JdD4QdZ1ufdYFnsVeFYvUsz07o80kY0dsRsVZsp1sssJpnsaTLrI83d27LBsuijriNJ4sT2bkXaehHJEyZI5cGV7pYLSD8SMlju9lmjXLTFqsRQySH4Wk/PZSQYDh+K0TpD65nFxPYqlmhbLbLFQVnKp8SwMR1Gx3QlGR40r6ktbEYy1jiLububrGUtHV9Nxo2uXJpdGsoGZYYwb3Dd1ls5c/LRIQxFaL6HkQQgTOv2f1djPTn+G649jqrYvZ0K3tGwzrIsOiAEAIAQAgBACAQoBrmqAeP8acLz0lSaikYX08hvI0alh/UFqZGNGa5GzTe49M0eAcVxuhAqPhGjv8AfusIZMfFrSLJUvzX2X0kcNXG06OYCC09CFtKSa2ipx77Jo/bRCdCoSBKAh4oyQhroT5mm5aeTghiyO/G8v8ABeX9AN1Ji2xmBUkofJNPo+TQNHwjZCUi3soMxzOYQhlHwtIRV1TLeQG9+6zRRIncbTFtHIQL8hb3WRWzPUItFHb9IPsqWc5+Wd1BA1zgAS42DRcoPPgg00NXVNMkAa2JpOUPGrrbhZ8OjZWOmt9nTDK7xmEkZXsOV46FYtaKZQ4ktQYbHM5hAN4JderqbDla5VsTdp8G4usi8egBACAEAIAQAgEQAgGvaCCCLg/1QHn3EfCDonuqKQXabmSG2h7tWhlYcbPuS7NvHyXB8W+iPwhjjI/I45YnHS/wOvyKoxbZQf0ZvsvvgpfuQ8G4I+mx6romsmNlkDBmeQ1o3OildkSkktmK4q4zjyGOmBc+4sevYLajh2ceeujQln18uG+y/wCHscE8bMzHRy21BBC1pLT0blctrZc39vosS3SBB0CEnKoqGxsdI82a0EoYSZD4NYXMfM4WMriR1yqxFEiy4gpTLTysb6i0291JizD4BUZ4Bf1xnI4bi25VLOfNaZPUGBXY+8+E1jT5pXAD23Ux8ltK3I3GdlLTAvIa2Nmv0VxvLpGG4f8AMySUCwmcSAegJ1VMmaNz2yzUFI2WYMa57tA0EpolInfZ5RkQumd6pnE97C9lcvB0ox0jV2UmQ9ACAEAIAQAgBACARAFkAhCgHhn2gte2qcI4nMge9uYgeo/y2WndR27EbdV3XFlzS8Yz0IbHUx5mOaPCHxAbZllBuEVyLacd5E2o9Ger+IKitqAx1y13piabfVbeFlQX5Q2PWPR7K0uFq8exveGeDBDaSoGaT4W/C337rYyMnm9R6Rx8XE4L72mzS1c7IxmeANhYarSOhrQtLVsk9J16HmmidnZpB0BFxzF+SDZEr8TihF5Hi/6W6k9lKRi5FNBTTYi8OmaYqRhu1nxSEbnss0ips2kUYaAGiwGgCkxHlAYfiHhuaKU1FBYlx/EiPJ3cLFx2VTrUipdi8jTlkpZA7e3JYcDXeO/ksMFw6SSb71WARQxD8Np77lZJaL6q+JHxatdiL7atpGH5ykf2Rswtt10TAAAABZoFgOgVZqCgf86ICvhpzXy+DHcU8ZvI/wDWR8I6rOKNmmv3Z6JTwhjQ1os1oAHyVhtnRAOQAgBACAEAIAQAgBACAQoCsx67YXPZGJJGi7QRuoYPKabhKqxGV00rnRki13Dl2aFq8HZLUujo4vqEsbfGKezRM4doMOYPGl/HPx385PYLahXrpGnkZf1HuekVlPxLOZi2neXxN1Oe1/krY07NGeZGL6a0X9fWl8TS+Vtz6RpcO9lTJNPRt1zU48h0T5JGmNw8Oqa28b9nhYmaIdLh5knY10pieR+IL6vPZZJESfsaqg4Zgidny53/AKnaqSsugFIFCACgEsoAhHspB59jlc+tqHQtOWlhPnt8Z6LCUjXunrokgAABoAaOQGyrNMUD/wAnogKuISV8hhp7tp2m0sv6v5WqyMTZqq92eg4Zh8cEYjibZo/r3KzNvRMQAgFQAgBACAEAIAQAgBACARAIgMpxjxU2lb4UIDqh/paPhv8AEfqsoxcmV2WqtbkeeMpiSXzkySu1JdqG9gtuEEji25MrH/4OfmY4PjsHXDT0sVk20tlVcVJ8ZG1wbhdkfncfEEgBN/hP8q585bZ6PHrjGCSRe/c22aOeT0nf6rDybPExv2iwtM0Ls5Y/4XA217q+qKfk52ZZOC3EtOCeKy8/dqo2nb6HH+IOqmyDiyMa9WRXybgKs2RQgCyAEBGxC/hvy+rKbe9kB5xwq4mB5Pq8R+b3vuqp+Tn3fmy3GvJYlZWVznzyikpj5jrM4cmt3Hus4ovqr29m/wAKw5kEbY4wA1o1tudyVYbhMshIqAEAqAEAIAQAgEQBdAKgBACAQoDJ8Z8WClHhxeepf6Wj4b/EVMVt6K7bFBbZ55BCWl0kpzzP1e47dgtyEOJw7rnYx0M2Ym3ILJdlTWjoRcWKnz0E2nsnYPjktNI0yOL6e1iN291q20+51MXN/wCL2b+HEoXtziRuTnz5dlrcXs66s62YrHJWVkjnEfhsaQw9xuFuU16WzhZt6dmvYyPjuc0EgiSJ14njt1+izkuXRTTNwe0eq8DcVsrIrEgTs0e06E23C1GtM7UJbWzUgqDMcgEQCFAYHE+G6innfNRlropNXxu6/wAqxcdlM6uXgjtpq+fysjZEDo5x2G9rKOBhHHa8mw4dwJlKzK3zPdq955uKyS0bCSRbqSQQAgBACAS6AAUAIBr5Q31ED3KArqviCnj5yAno3UoCJHxXCXhrg5odye4Wb9UBetcDy1BQDkAXQFXxFizaWB8rth5R1OwUpd6MZPimzx11W5znSyeeok1/yjYdltwjpHFvs5yOTK6ZpIljuwjmNllt/BU64/IuG1DGNLSTmJvl3RCxE1tQ3lex6Hmp2vkw4SfhbHh46iybT9yOM/g4RNjieXPBMZ6E2HyUJLZm22tdkubEg9uWAWafi7LJsqUNPbGMYAMo5IS+zgaWzvEhJjmGoc3fsVhKG0X03uDPTuCccdVQXkFpGHK7vbdako6Z2qp81s0YWJaIUAj3WFzsgPNauqmrpnuMjoqeNxa0N+Mg21WEpaNay3T0hlbQStHiU87xJHqGnk63MFYqRVC577RteE8X+9UzJHCz9Q4dCNP7K03U9lyhIqAEAiAQoDKcdcSCniMcJvVPFo2jn7rF710W0xhKaU/BScJYrioblqIQ/o4nX5rGLk/JbfClL9vyXstNXyjzyshbfbnb3VhqnCXC4Gm9RUveegcf2VFmRXWtyZlGEpeCxwampH38JjSRzzC599VNV8LO4sSg4+TpjBpZGGKUts7QWHInQEEcljLJri9NjRA4WrXQyOo5jct1hcfiZtr1WxtPwYmqCACgMV9qVvuzM3LxAs4fkUZG/psxgYByHMDVbpwOT9xXSWBOwQC4fTtYwzuaHSOPl05LHpJtmacpTUUbLBOGogwSTtDpXi/YArSna32d6jFjCOmOxLhum0Nsjvh6E91irJFksWD8mJkiLHyMkFiD6TyI7Lcqe0cTKr4MiODotWC8e7eisKNp+fJ1hrY3cne4OybQ+nNd+w6asjYLucOwGtyockhCqcn0jcfZnhz2QvlkBaZXEtB2bsbLUse2dvHrcI6ZtQsDYAoBkrLgg8iCCgPNc/3KWSCZpDHOLo3gEixN9VW0zVure9odPi7CwiC8j3+VoANrnRQolMapNmu4Owg01M1j/Wbud2JJNlab68F6hIqAEAIDHcdVNRHkMT8kJ0eRsSpQKvCeG2H/AKovM045k6lo6hGiU9eDV4biV7MceY0P9j3WP9iP7mcxCnkbMW1EjiHHyW5W6Lzvq12RS04zNzGjB+UDKRjeTde68xZm5E/M2dBVQXhCucYniVmmzwNwV0vSvUZ1zasba0UX0bXQ6hija57H2s7zNc7e/wDsrfVf1Fc4TUumacNeBKxpfEJY9ZKZ2h6t6L0Ppl7tqbk2U2LT6NnQ1AkY14+IBdEwO6kFXxBgzKuF0UnI8j0I5FF0RJbWmecy8KV0Hl8krBoDvbur43a8nPswHJ7jpFfjEMsERdOwNa7Qdz2Viui/Y13hTj7o5UuMNELQ9pzsIIFuYWb7ia8VxsT+D0bB8fhnY2zg19rZXc9Fz5waPRVXxn7BiM17kjNENJBuz+YLEtZg6uXPM92bMwaMPbut6laRws6Sk1oYDbtoVcc9y0SuEX0WSVk8ZfJm2BuR2WpNtS6O5jwjKtbRc0FBGCPu1C5wBuHSBVuT92bCqrXhGjZ9+N9Imi3lHRRsz8HXhXFXzseJgBLG7K639CgL1AIQgOU9O14s9ocO4UEEOOCnp7ABkd+XIKdDSRNima7VrgfYqPBJ0ugC6kCoBUBWY8Gfd5fFALAxxN/ZRvRlCLlJRPNuA+JNSOjiLdW7JGal7mzdiyqTbNvilCLeNF6TqQP3Ck1AqIxV01/4jNQe45LXyalOtp/BnCWpIqKSbM250I0d7hfPcrGlVZx7OxXNNbFkqGDQm99hqsasa5vqLJlZHXkn8OUImj/GjPlJyE6aL3mJFyriprx8nIs89MvnxRNYW+VrSLELfjFJdIq2UfCmJta6SnebFjjkv8TT0QGoUgVAZL7QonGKMtkLGiRuaxsSCgO9dhtII4zUAvboW3JOqENEaWDD3aGO3eyzXIxdcWV8/DFJKbwSmN41Gynk/gp/T6e9lfjWG10RzNOaMtyuLdcw6kKIpN9k2ylGPSbKKiYXkRwMLn7t6HutpzUUchUznLtM2mEcD8nVTrn9I5BUSt34OlViKK3svqqijponOghZmaOgv9VQzdivYq43zytDnS2BHJo5dtFoTyH40bcKVrydI88L2vzuc24Dgeimq5uQsr0hJX/d65r7/hVA16Ztv3W+jUNUgC6Apsf4hjpQAfNK70MHM+/ZUXXRrjybX+zKMHJmU+4umeZaslzz6Wg2DB0Xj8/1aVkuMV/J0acfS2AwoN/Kkez5krWr9Xsr9t/5LJY6ZJjnrIx5JQ4DkHALqU//AKFrp1/yUSw/6kiHiepYfxoQ4dWldGr1mFj7SX+SiWM0TY+NILgS5o7kAXHMldGrJhZ+LX+yqUHEuf8AFof+436ra0yvZkPtaxjwqYRNPmlNvkq7ZJRN70+nndGXtswnDVFlZnHqGg72XCeW6rdnpfUKlZuB6Nwji4I8J/J3K+x6LvV2KyCkjyF1brnxZKjJpaoMuPCl5a8isysZVYPA2R7nSkBxuWNO60bvT6rbOctlsbpRWkdqWNg0gguf1PC2KqY1rUSuUnLyTjRzP9bwxvRmiuMTL8Y4lJQgFkRkaebzqGlYTnKK6N7Cx6rrFCezL4fxeJHhtYwNa70yRixadrla8Mn7vuOtl+hqEN0p7/qzeYZjL4HtjqXB0UlvBmHI9nFbSezz04uL00akm406aKTExFBhgnbOZ3Oc5jiWi+gty0QFlXDPSMd+jqsovsEXQgGw1C2U+iBj4GnmB8lGgOgqXwEEOLoybOa7X6KucECWynZDWte1oAmZqQN1SSaayAZIwEEHkdFAMmaeSMuaHMDLkgna61HjpsuV/Ea7wXAtlnP+kLONFcXvswllJrtkrFIo5qUGE5jCQ5pPPyrYRWmpF1hFZ4sLHjcC/uhJS8R8TiI+BT+eoOw5M7lauVlV48G5PTLIVuTKWioC0+JOfEnPNx5N7NXic71GeRJ+NHTppUUTVyzZ0KoJ0IpAyaoy23ceTRutrGxJ3vUFspssUPJX19N4t4srZah/IbQ9yeq9tgem148ffZy7bnJlX/7dV3/2AuqU7Kj7RMTbU1wa03bG1o9i4XWjmT0j0votGqZzft4LSkiDWNDdRYcl5m2XKRv8uXbFa/w3ZmmwP9D1XV9NzHCWp7aOV6hiqa3FLZNrKN9aGRiV3jsIdcbAcl6OSWt6PPa718GpwYtiIjnaM40znc9VXok0zeyAj1NdHH6nD2umzFy0UOKY/C9pY+Muido425X3WO0+hXk8Jfb0zzHG+FZo5iyCMywv1Y4C4AOxWlPHfLo9jh+t1KlK7bZuuC+HpxTPgrgDGdYxuxbVUZR8nns62iye6o6LPBa19NL91qXXB/JefibsCeqtNEXDG5K2ePaRtx/eyA70Md4p4j8JNkXkFVTHyjtcLaT6IOqkHOoZdjh2UME2aTPTRS/FGQD7LWl5JJeOY06IR+G25k5E8gsWzCc+K2UUss0n5kh9gq3I1JXN+GchTN3ufclRtmHOfydGwtHwhR2Y8mScAmEU5jPolGisibVMn4JuDsdBNNCT5XXdH7nZZmyZ2moY4nyGUPinc7WS2jgtXJxIXrTSZZCziTmRSWvG5kw7HVefyPQJt7hxRuQy0l3s5/ewDZ4cw91xMj0y2n8mjZhfGXg7scHekg+y58lxZfyOU09jlYMzztsO5W/hYMsiS1oottUEcIGOfJ4VP55T+ZN8MY3DT1Xt8PArx4r7Vv3OXZa5s12CYMymbZurjq555uK3yosrIDymo4UhyCOpDop9fxQLh3S/sq51qSN7Ez5Y78bRS1WC1lH5oz48PVuuntsuZfhLX/h36c6GT8RHUWOxy+WTyO3BXKsxpVva2Xyita8lxg9c6CUOGtt/1N3XfwMn6sWpdaPN52K65bXv/Q2uNM8WFs0Op0v/AM6hbpzzi2SWSExMfaQDMx36gNv3UGMltFTTajz3Lxo7N1CqkaE97O1rixGhWKMNstOFaqxdC43LdW+yui9m9TN8dGjWRcZbjqaDwPO+0oIMRHPNfkEBGbUPE1JNI2znsyuugLqABlVI3Z7dO5QFG/NHI9mRxOa46fVXRkQP/E/7RU/UQG+PY2c1w+SyUtgk4C9sjJoQb8yFRMkSob4tH/NCf2VckYTW4lW2tabZbucdgFXo0VB7JUNDUyelmUdTZZcC1Y7fuTBwzIdXzW9gp4lqo17ndmAQtc175Llmo1WSRnGGjnxNVxgMmZIM8bhvzB2UlhfQ5JmNcWghwv5gCgK2p4Zicbx5o3dWG39E0CBUYZVM08k7OjgAfqseEX5S/wBDb+SlrnRta4uZJTyAbXcCtW3Crse9Jf4LY2uJ1wShkqWgMBjhPrkPrf2G4Ctpx41R0kv9GEpuRtcOoGQMDI22A+p7k7q4xJdlICyA5VFO14s9ocO6Az1Vw46Ml1I8tP6HasPayEGWxrC4JTlrYTBJtKweUlVTqjLydDG9RuoWo6/yZjF+HqmlYJYpBNA06EG59lqrGcJbijqfq8bIrk7Zal7I2vA2O3AjlBaJB6XbH57Lovs860k+i5ngMclm6FvmZ3HRYEEXHmOa9kkTC8SCzg3YrGS2a9tTZybQyEXlc2JvTdQoGMaF7kiifHCSYGufIRq5yy1o2IwUfAVVW935sgaOgNlnxZkUlFHDU4gxjyXNjGZgO7h1RrQNLxrHaOOQc45G/IKAd8SkIdDM1pcLa27hAdTiEztY4T2zIBsdZVbxNHz/APKAWXEXDSWIH6IBtDPTseXNb4bnc77oBlAwNmljJBjeMw1FtVAFhfTQHLE1pO9rafNCNDKrGNPzWMHfmpJK6bG6fLd0z3308t0AU9VAXWbDM4kXueSAgY3BJVZYoqUss4HOeWh3QG7pIsrGt6ABAdkAiA5ywtcLOaCO4QD2MAsALAbBAPQAgBAIgBAcqina8Fr2hwOxCAzk/BkRe0se5jA4OMepaSPmmwQON8HLctRANWWDwOg5FZJg70uKtmp2yX/EjIB6kKH0B33mS3kdkjOutrhRrfgFZVYhCw+Zxkf0uslFjZxhqqqoOWCIsb1IsPqp3FAsaTgx7jmqZSf5W8vqo5fANJh2CwQ28NgBG+6jZAcQ0fi08jALm1wOpHJQSZ/AOIXPjEWQMkiAa7xNOW+qA71OIgH8Wra0/pZYoCD/AIvTbPnlN7XaDzQA3EHyZhHSyHLyL7i6AacMq5ubGsaRrc6hAcaPgCYEufVvGvIcgOl0BdQcGRgEF7zf/nVAT4eG6Ztvw7kDmST/AHQE6HD4mizY2gewQEgMHQfRAOsgBAFkAWQAgFQAgBACARACARQA3QEPFvyZf8pUoM814Y9P+o/us34CLriD0fIIgzMYB+cpIPWcM/LCrZJKCAVCBAhJ5TxB/wDPn/yhAVUP5rEBuuHvT/qQGvh5IB5QDUA4oACAVACAEAIBAgFQAgBACAE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s://encrypted-tbn1.gstatic.com/images?q=tbn:ANd9GcQ4Ulapsnm7wvb2hDjGx6wNhLvaEhSeBBBvm2-ccCsYGQhOXy6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2295525" cy="1990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83768" y="404664"/>
            <a:ext cx="66602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b="1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latin typeface="Bookman Old Style" pitchFamily="18" charset="0"/>
              </a:rPr>
              <a:t>думают </a:t>
            </a:r>
            <a:r>
              <a:rPr lang="ru-RU" sz="2800" b="1" i="1" dirty="0">
                <a:latin typeface="Bookman Old Style" pitchFamily="18" charset="0"/>
              </a:rPr>
              <a:t>и вспоминают про </a:t>
            </a:r>
            <a:r>
              <a:rPr lang="ru-RU" sz="2800" b="1" i="1" dirty="0" smtClean="0">
                <a:latin typeface="Bookman Old Style" pitchFamily="18" charset="0"/>
              </a:rPr>
              <a:t>себя 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latin typeface="Bookman Old Style" pitchFamily="18" charset="0"/>
              </a:rPr>
              <a:t>делятся </a:t>
            </a:r>
            <a:r>
              <a:rPr lang="ru-RU" sz="2800" b="1" i="1" dirty="0">
                <a:latin typeface="Bookman Old Style" pitchFamily="18" charset="0"/>
              </a:rPr>
              <a:t>рассуждениями друг с </a:t>
            </a:r>
            <a:r>
              <a:rPr lang="ru-RU" sz="2800" b="1" i="1" dirty="0" smtClean="0">
                <a:latin typeface="Bookman Old Style" pitchFamily="18" charset="0"/>
              </a:rPr>
              <a:t>другом 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latin typeface="Bookman Old Style" pitchFamily="18" charset="0"/>
              </a:rPr>
              <a:t>читают</a:t>
            </a:r>
            <a:r>
              <a:rPr lang="ru-RU" sz="2800" b="1" i="1" dirty="0">
                <a:latin typeface="Bookman Old Style" pitchFamily="18" charset="0"/>
              </a:rPr>
              <a:t>, пишут, обсуждают </a:t>
            </a:r>
            <a:r>
              <a:rPr lang="ru-RU" sz="2800" b="1" i="1" dirty="0" smtClean="0">
                <a:latin typeface="Bookman Old Style" pitchFamily="18" charset="0"/>
              </a:rPr>
              <a:t>прочитанное</a:t>
            </a:r>
          </a:p>
          <a:p>
            <a:pPr>
              <a:buFont typeface="Wingdings" pitchFamily="2" charset="2"/>
              <a:buChar char="v"/>
            </a:pPr>
            <a:endParaRPr lang="ru-RU" sz="2000" b="1" i="1" dirty="0" smtClean="0">
              <a:latin typeface="Bookman Old Style" pitchFamily="18" charset="0"/>
            </a:endParaRPr>
          </a:p>
          <a:p>
            <a:endParaRPr lang="ru-RU" sz="2000" b="1" i="1" dirty="0">
              <a:latin typeface="Bookman Old Style" pitchFamily="18" charset="0"/>
            </a:endParaRPr>
          </a:p>
          <a:p>
            <a:endParaRPr lang="ru-RU" sz="2000" b="1" i="1" dirty="0" smtClean="0">
              <a:latin typeface="Bookman Old Style" pitchFamily="18" charset="0"/>
            </a:endParaRPr>
          </a:p>
          <a:p>
            <a:endParaRPr lang="ru-RU" sz="2000" b="1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b="1" i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latin typeface="Bookman Old Style" pitchFamily="18" charset="0"/>
              </a:rPr>
              <a:t>педагог </a:t>
            </a:r>
            <a:r>
              <a:rPr lang="ru-RU" sz="2800" b="1" i="1" dirty="0">
                <a:latin typeface="Bookman Old Style" pitchFamily="18" charset="0"/>
              </a:rPr>
              <a:t>координирует их </a:t>
            </a:r>
            <a:r>
              <a:rPr lang="ru-RU" sz="2800" b="1" i="1" dirty="0" smtClean="0">
                <a:latin typeface="Bookman Old Style" pitchFamily="18" charset="0"/>
              </a:rPr>
              <a:t>   	работу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5126" name="AutoShape 6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2" name="AutoShape 12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4" name="AutoShape 14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6" name="AutoShape 16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8" name="Picture 18" descr="https://encrypted-tbn0.gstatic.com/images?q=tbn:ANd9GcT3VgMZ7ZkTD88gVChnOM0g0jt9cE_BtcHYOqxEV12nP-xNIF_b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185737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9552" y="6206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 rot="20588782">
            <a:off x="4499992" y="119675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80112" y="476672"/>
            <a:ext cx="3563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Bookman Old Style" pitchFamily="18" charset="0"/>
              </a:rPr>
              <a:t>восстановить в памяти, побудить, вспомнить все имеющиеся знания у детей по данной теме</a:t>
            </a:r>
          </a:p>
        </p:txBody>
      </p:sp>
      <p:sp>
        <p:nvSpPr>
          <p:cNvPr id="6" name="Стрелка вправо 5"/>
          <p:cNvSpPr/>
          <p:nvPr/>
        </p:nvSpPr>
        <p:spPr>
          <a:xfrm rot="1130989">
            <a:off x="5563823" y="324738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56176" y="3573016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соотнесение старой и новой информации</a:t>
            </a:r>
            <a:endParaRPr lang="ru-RU" sz="2400" b="1" dirty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20698451">
            <a:off x="1465849" y="3680821"/>
            <a:ext cx="419997" cy="1090737"/>
          </a:xfrm>
          <a:prstGeom prst="downArrow">
            <a:avLst>
              <a:gd name="adj1" fmla="val 50000"/>
              <a:gd name="adj2" fmla="val 338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91680" y="4581128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Выведение знания на уровень применения и понимания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0466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Окружающий мир, 1 класс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«Когда изобрели велосипед»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Стадия «Вызов». </a:t>
            </a:r>
            <a:r>
              <a:rPr lang="ru-RU" sz="2000" b="1" dirty="0" smtClean="0">
                <a:latin typeface="Bookman Old Style" pitchFamily="18" charset="0"/>
              </a:rPr>
              <a:t>Приём </a:t>
            </a:r>
            <a:r>
              <a:rPr lang="ru-RU" sz="2000" b="1" dirty="0" smtClean="0">
                <a:latin typeface="Bookman Old Style" pitchFamily="18" charset="0"/>
              </a:rPr>
              <a:t>«Верные и неверные утверждения»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700808"/>
            <a:ext cx="71287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Вопросы: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</a:t>
            </a:r>
            <a:r>
              <a:rPr lang="ru-RU" sz="2400" dirty="0"/>
              <a:t>первый велосипед изобрели 212 лет назад.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</a:t>
            </a:r>
            <a:r>
              <a:rPr lang="ru-RU" sz="2400" dirty="0"/>
              <a:t>он был деревянный.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</a:t>
            </a:r>
            <a:r>
              <a:rPr lang="ru-RU" sz="2400" dirty="0"/>
              <a:t>у велосипеда не было педалей.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</a:t>
            </a:r>
            <a:r>
              <a:rPr lang="ru-RU" sz="2400" dirty="0"/>
              <a:t>самокат, паук, </a:t>
            </a:r>
            <a:r>
              <a:rPr lang="ru-RU" sz="2400" dirty="0" err="1"/>
              <a:t>костотряс</a:t>
            </a:r>
            <a:r>
              <a:rPr lang="ru-RU" sz="2400" dirty="0"/>
              <a:t>, драндулет - это всё название одного транспорта.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</a:t>
            </a:r>
            <a:r>
              <a:rPr lang="ru-RU" sz="2400" dirty="0"/>
              <a:t>есть велосипед с одним колесом.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….</a:t>
            </a:r>
            <a:r>
              <a:rPr lang="ru-RU" sz="2400" dirty="0"/>
              <a:t>есть двухместный велосипед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</a:t>
            </a:r>
            <a:r>
              <a:rPr lang="ru-RU" sz="2400" dirty="0"/>
              <a:t>есть специальные дорожные знаки и правила для велосипедистов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….</a:t>
            </a:r>
            <a:r>
              <a:rPr lang="ru-RU" sz="2400" dirty="0"/>
              <a:t>на велосипеде по улицам можно ездить только с 14 лет.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2728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>
                <a:solidFill>
                  <a:srgbClr val="002060"/>
                </a:solidFill>
              </a:rPr>
              <a:t> </a:t>
            </a:r>
            <a:r>
              <a:rPr lang="ru-RU" sz="2000" b="1" i="1" u="sng" dirty="0">
                <a:solidFill>
                  <a:srgbClr val="002060"/>
                </a:solidFill>
                <a:latin typeface="Bookman Old Style" pitchFamily="18" charset="0"/>
              </a:rPr>
              <a:t>Подведение итогов урока. Рефлексия.</a:t>
            </a:r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Прием «Кластер» </a:t>
            </a:r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0770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latin typeface="Bookman Old Style" pitchFamily="18" charset="0"/>
              </a:rPr>
              <a:t>Велосипед</a:t>
            </a:r>
            <a:endParaRPr lang="ru-RU" sz="2400" b="1" i="1" u="sng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Драндулет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Самокат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0608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Костотряс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78092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Паук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99592" y="1628800"/>
            <a:ext cx="7200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43608" y="2492896"/>
            <a:ext cx="7200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259632" y="3789040"/>
            <a:ext cx="7200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115616" y="3068960"/>
            <a:ext cx="7200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02895" y="3078623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ПДД</a:t>
            </a:r>
            <a:endParaRPr lang="ru-RU" sz="2800" dirty="0">
              <a:latin typeface="Bookman Old Style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2007777" y="3429000"/>
            <a:ext cx="1916151" cy="83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820491" y="3447955"/>
            <a:ext cx="1191669" cy="701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2160" y="3861048"/>
            <a:ext cx="280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Езда на общественных дорогах с 14 лет</a:t>
            </a:r>
            <a:endParaRPr lang="ru-RU" sz="2800" dirty="0">
              <a:latin typeface="Bookman Old Style" pitchFamily="18" charset="0"/>
            </a:endParaRPr>
          </a:p>
        </p:txBody>
      </p:sp>
      <p:cxnSp>
        <p:nvCxnSpPr>
          <p:cNvPr id="33" name="Прямая со стрелкой 32"/>
          <p:cNvCxnSpPr>
            <a:endCxn id="40" idx="1"/>
          </p:cNvCxnSpPr>
          <p:nvPr/>
        </p:nvCxnSpPr>
        <p:spPr>
          <a:xfrm flipV="1">
            <a:off x="2267744" y="4266674"/>
            <a:ext cx="504056" cy="170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71800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назначению</a:t>
            </a:r>
            <a:endParaRPr lang="ru-RU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987824" y="472514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дорожные спортивные специальные</a:t>
            </a:r>
            <a:endParaRPr lang="ru-RU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3059832" y="5750004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детские подростковые</a:t>
            </a:r>
          </a:p>
          <a:p>
            <a:endParaRPr lang="ru-RU" dirty="0"/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3419872" y="4437112"/>
            <a:ext cx="7200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AutoShape 2" descr="data:image/jpeg;base64,/9j/4AAQSkZJRgABAQAAAQABAAD/2wCEAAkGBwgHBgkIBwgKCgkLDRYPDQwMDRsUFRAWIB0iIiAdHx8kKDQsJCYxJx8fLT0tMTU3Ojo6Iys/RD84QzQ5OjcBCgoKDQwNGg8PGjclHyU3Nzc3Nzc3Nzc3Nzc3Nzc3Nzc3Nzc3Nzc3Nzc3Nzc3Nzc3Nzc3Nzc3Nzc3Nzc3Nzc3N//AABEIAHQAywMBIgACEQEDEQH/xAAcAAEAAgIDAQAAAAAAAAAAAAAABgcBBQMECAL/xABFEAABAwMBBAYGBAsIAwAAAAABAAIDBAURBhIhMVEHE0FhcYEUIjKRobEjQlJyM0NTYpKUorLB4fAVFhdzgpPR00VUdf/EABoBAQADAQEBAAAAAAAAAAAAAAADBAUCAQb/xAArEQACAgEDAwMEAgMBAAAAAAAAAQIDEQQSMRMhUQVBkRQiMnGBoTNSYSP/2gAMAwEAAhEDEQA/ALxREQBERAEREARFxzzRwRmSV4YwcSUB95C6c9fCx7o4w6aVvtMi37P3idw8yonrDWtHZY9mrc/rXjMdDC7Ezx2OkP4tp5cfiFUOoNY3e9gwyTClogfVpKX1IwO/Hteat6fRWXd+EQ2XxrLivOvbTbnOZU3SljkbxgpmmokHiRgNPcVFKvpXodo9TRXSr5GWqbTj3Rj5qpxu4bkWpD0ymP5dypLVTfBZJ6VG5z/YUmP/AKk2fku7S9K9FkCa33Ol/OhrBP8ACQYVUopH6fp37f2cfU2eS/7T0gWivc1kF3g607hDXxmnc4/f9nPkpVFcYSWidroC72S/Ba/wcNx8OPcvKy3untWXiwHYoqnbpj7dLONuJw8OzywqlvpfbNb+SaGr/wBkemQV9Kv9G63o700Q0n0FWBl1tmePXHHMLjx7fVPw4qc01THUsD4nZGcEHcWnkR2HuWVZXKuW2Swy7GSkso50RFwehYysogCIiAIiIAiIgCIiAIiwUB8TTRwxPkleGMYCXOccAAKuOkDWgsoayHD7m9u1TwOG6laeEjx9sjgOz3532t9QxWa3z1Ug220xaGRZ/Dzne1vg3c4+XIhee62rqK6rmq6yV01RM8vkkdxcVoaHSdV75cIrai7YsLk+KmeaqqJKiplfNNI4ufI85c48yVxogC38YWEZvIRTHS/RzedQ0LK5j4aSlk/BOmyS8cwB2eOMprDo/rdLWxlfVV0E7HzNiDI2OByQTnf4KH6mrfsUu5J0p43Y7EORF8lzW+0QPEqbJxg+kXx1kf22+9fQc13skHwTKGGfccj4ntkie5j2nLXNOC08wVcfR7rV95e2jrHht4Y3DXcG1zB2HlIBwP8ADKppfcE0tPPHNTyOjljcHse072uHAhV9Tpo3ww+fYkqtdbPV9LUR1ELZYiS13MYIPAgjsOexcyhGhdTNvlujrzhsrniCtjHBk2BsyDucMDxxyKmw4BfNTg4ScZco1YyUllGURFyehERAEWEQGUREAREQBcFbOKamkmxtFrdzRxceweZ3LnWo1DVspYGySD6OFr6mT7sbc/vbCJZ7B9ikulO7GrvotjH7UVuBa8jg+Z3rSO9+7yULXJPPLVTyVE5zLK8veebicn5lca+rprVVagY9kt0mwu7ZLa+8XektsZINVK2MkdjTxPkMnyXSVh9Clq9K1LNcHtyyhh9Xd9d+4fAOXmos6dUpCuO6aRu+ltl3e+3Wex0deaGGHakFJE8td2NaS3jgA7u9Vu7TuoXjDrPdHDvppD/BXF0gai1LYIo7nZm2+ptL2jL3Qve6I9hJDwC09hwoP/i/qf8AI2r9Xk/7Fn6R3dJdOKf8lq5Q3fc2RQaZv5/8Jcv1R/8Awt7puXWumusFrtNaI5XBz45aBz2uPDln3ELu/wCL+p/yVr/V3/8AYuah6U9W19ZBR00NqM08jY2A00nEnH5RTzeolHEoLH7I4qpPtJ/BP7XqS5R6Lrb7qC2NpZ6dr3NgEbmF4aN2Qd4ydyp7WurJNWVFJNLRR0pp2OYAx5dtZIPIclfVwrrfUXAaari181ZRve5mNzmeyR4nJx4Fecr9aprLeKy2zg7VPKWgn6zfqu8xgqt6fslNtrD5X6JNTuUUk+xr0HFMItgpEq6Nrw216kjp6lx9CuI9FnGd2XH1HeR7e8r0Hbpny0zRKfpoyY5O9zdxPnx815Sa5zSHMOHA5B5Fel9J3H+0aOmrOArqSKoP+ZjZePg1YnqlWJKxe5f0k8pxJAiBZWUXDCIiAyiIgCIiAIiIAoT0nVHU6euru0UXV/7kjW/wU2UB6V43O03dsf8ArQH9GbJ+alp/yx/aOLPwZQvapVorRFfqqQysd6NQMdiSpcM5PJo7T8ForNbpLvdqS3QO2ZKmURh32QeJ8hkqzuk6/jTlvpNKWF3o7OpBmcw4LY94DQebt5J4+9fQai2e5VV/k/6Rm1wWHOXBme3dGOm3ejXCX02qbufvkmOe8M9UKZWCk09Fp509gDbdSXMerLvY4uI2WkB3byC88UNI+trKejgH0lRK2JgA7XEAfNWd0z1MVBa7NpymAEMbOse3s2WDZYMfpe5Ur9O3ONe9tv4+CxXatrljsbK1is0HIyxaic2t01VHqoKst9WAn6jxvw0+4e/EL6Q9Eyaaq/S6EOltNQ76N/EwuP1Hd3I/0ZT0a3saqtNbpS/k1AEP0T3nLnR8CCebTgg8fcuPR1/ZT1NXoXVuzLAHupYJJTgHfgMJ7M8WnwHJcwdtNjfuuV5XkNRsil7PgqdWB0MWcV+ppLhK3MVuj2hnh1jwQ33AOPuWn15pCo0rcN21JbpifR5yOH5ju8fH3qbW1kulOiYvhZi6XcgRN4HblOy33M3+Kt6m+MqF03+XYiqg1Pv7GstrLtrHpJlvdpd1dLRVDQKiTOyI27tkc9oZ3fnZU71pQ6UpM3/UduFRjZgLwxz+04y0HHMZPcFHdaVw0Do6gsFmd1dXUtIfM3cQPrv8STgcvILq9GFXFqTS1z0pcZNpzWOdCTx2Hdv+l+/zCozjKUVau0V27c4LCaT2e5mOs6LLy70Z1Gy3vdubIYnQDP3m7h5qPa36PJ7DTm5WuY1ts4uduL4h2E43Ob3j+ahlZSzUNZNSVLdmeB5jkHIg4KsLoh1M+KuGm69wloatrhA1+8RvwSW+Dhndz8VblXZRHqVybXhkClGx7ZrDK2V7dE85l01ads72GphHhtBwCqbW9kbp/U9bb4/wLXdZDn8m7eB5cPJWl0RMP92baedVUv8ALGPmufUJRnp4yXk90ycbGiyAsrDVlYZoBERAEREAREQBERAFGNdUbq2z1tO0EmehmY0Y4vAD2j9kqTrpXYYphMGkugcJcDiQPaH6JcF7F7WmeNZWDz50XPYNe2Zz+BdJjxML8fFc/Sw2Ruvbj1mcFsRZ93q2/wAcrX3mnn0lrGZtIAHUdSJqY9jmH1m+RBx71YmuLHHrux0epdO/S1LIy18IxtPb2t+8053d5W9OxRvha+JLBnqLdbguUVppC6U1l1JQ3GshfLDTvLnNZjaG4jIB5ZXJrS/f3k1FU3FrXMhdhkLH42msA3Zx28T5rSvY+J7o5GuY9pw5rwQQe8cUjjklkbHEx0kjjhrGNLnOPcBxVx1w39X3wQ7pY2ky6IGyu13SdXnZbDKZPu7OPnhdLpKc066u5jPCVuSD27DcqeaMs8egNPVuodQAMrJY8MgyC5g7GD85xxnlgciqjrqqWuraisqDmaoldK897jkqrS1bqJWLhLBJP7K1F8loaU1rab5YnWDW0kYGyGtqJjhsrRwy76rxzUmvU+kb/X2hztT0TBQTB8FNDVxbMj8txkHwwMcyqCTJ4gkHsIOCCvJ+nxct0ZNHsdS0sNZL56QNO6butzp6nUF+FulEOxFG+eOMOAOSRteK1Wm7JovT93iudDrOmdLGC0sfWwbL2kbwcf1uX1UQw9J2iYZKeSNl6oeLXHH0mN4PJrtxzzA5KobhQ1Vtqn0twp5Kedhw5kgwfLmO8blX09LnB1Sm012wS2TUZblElnSvLaKrUwrbNW09V18INQYJA9oeN3EbskYWn0PHJJrGzMhB2vTIzu5A5PwBWkaC94Y0FzicBrRknwCtro50v/dmmn1TqYei9VEepik9qNp4uI7HHgB3nmrdso6ejZnLxhEMM2WbsGh6a3MdrRmwRltBE1/jtSH5EKxujWjNLp6zRkEEUTp3DH5V2W/AFU5Uy1WtNZ7Wy7buFUGtbn8HFnA9zBk+a9DWeFjWSSRNxGSIov8ALYNkY7shx81n63/zphU+SxR905TNiFlYwizC2ZRFhAZRYWUAWERAEREAWHb1lZQFQ9LOnHSUYuEDSZbcNiQAb30zj6rv9By0928qBaV1Vc9L1TpbfIHRSY62nk3sk/4PeF6NudGamLajDDKzOy1/B4PtMPcRu9x7F5+1zpR2n6v0ika91rneREXcYX9sT+8c+0LX0F0Jx6Fn8FLUQcX1Ikydr7Rd8Y2TUdhxUAYLnQNl9zhh3wRvSBo6xMc7TVgzORucImwjzccn4KpEVv6Cry8eMkH1Ezd6o1Rc9T1YmuMo6tn4KnZujj8B2nvK0iIrkIRgtsVhEMpOTywiIujw79lvFfY65tba6h0Mw3Hta8cnDtCsin6UrRc6ZsOqbAyVw+sxrZWHvw7ePDeqoRQW6aq15ku/n3JIWyh2RbY6RNH2gOksOnAJ8bi2COEeZ3n4KDas1hddUTN9Ne2Klacx0sR9Rp5ntce/5KOqRaL0xLqK4HrSYrbTYdV1HIfZbzceH9b4vp6NOuo/byd9Syz7US7olsErWSXuQFs1RmmosjgPxkvlvA7881csETIYWRxjDGNDWjkAtdZqBlNExwhEIbGIoYRwhiHBvj2n3di2g4LBvud1jmzRrhsjgIiKE7CIiAIiIDCIiAIsogCIiAweC1N6s8NfBK10MczJm7M8D/ZmA4eDh2O/ljboibTygedtXaHqrO6artrZaq3Nd62W5mpu6Ro/e4H5xBeraqhjqHdZl0cwGBIw78cj2EdxyFAdTdG9uuD3zthNFUHJM9FHtRvPN0XEeLVr6f1LC22/JSt0ue8CkEUtuPR5f6XadRxRXKFpx1lHICR4tOCD3KNVVDWUT9ispKindymicz5hakLq5/iypKuUeUddFjab9oe9c9NSVVW/YpKaeof9mGNzz8ApG0uTnDOFFKrd0fahq2iSppo7fT7szVsgYB5cc+Sn+mujS20bmy1EbrnOPr1TOrp2nuZ7T/Pce5VLtdTWucv/AITQ085FfaU0XWX0Crqi6jtYPrVDmnak7om49Yn3ePBXlYbFTW+lp4IqYU1LBvhps5Id9t5+s/5d/FbGmtzIXtkkPWytGGuIwGDkwfVH8skruYWJqdVO99+PBfqpjXwMLKIqxKEREAREQBERAYREQBERAMrKIgCIiALGAiIDrz0VNO4OmhY543B5HrDz4ri/s1oBENVVRtPFvWdYP2w5EXgOi634fj0h/j1MOf3F3WW/LAJayqe37IeIx+wGlEXQwjlgoKSB4kjgb1g/GO9Z3vO9dnCIvAZREQBERAEREAREQBER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wgHBgkIBwgKCgkLDRYPDQwMDRsUFRAWIB0iIiAdHx8kKDQsJCYxJx8fLT0tMTU3Ojo6Iys/RD84QzQ5OjcBCgoKDQwNGg8PGjclHyU3Nzc3Nzc3Nzc3Nzc3Nzc3Nzc3Nzc3Nzc3Nzc3Nzc3Nzc3Nzc3Nzc3Nzc3Nzc3Nzc3N//AABEIAHQAywMBIgACEQEDEQH/xAAcAAEAAgIDAQAAAAAAAAAAAAAABgcBBQMECAL/xABFEAABAwMBBAYGBAsIAwAAAAABAAIDBAURBhIhMVEHE0FhcYEUIjKRobEjQlJyM0NTYpKUorLB4fAVFhdzgpPR00VUdf/EABoBAQADAQEBAAAAAAAAAAAAAAADBAUCAQb/xAArEQACAgEDAwMEAgMBAAAAAAAAAQIDEQQSMRMhUQVBkRQiMnGBoTNSYSP/2gAMAwEAAhEDEQA/ALxREQBERAEREARFxzzRwRmSV4YwcSUB95C6c9fCx7o4w6aVvtMi37P3idw8yonrDWtHZY9mrc/rXjMdDC7Ezx2OkP4tp5cfiFUOoNY3e9gwyTClogfVpKX1IwO/Hteat6fRWXd+EQ2XxrLivOvbTbnOZU3SljkbxgpmmokHiRgNPcVFKvpXodo9TRXSr5GWqbTj3Rj5qpxu4bkWpD0ymP5dypLVTfBZJ6VG5z/YUmP/AKk2fku7S9K9FkCa33Ol/OhrBP8ACQYVUopH6fp37f2cfU2eS/7T0gWivc1kF3g607hDXxmnc4/f9nPkpVFcYSWidroC72S/Ba/wcNx8OPcvKy3untWXiwHYoqnbpj7dLONuJw8OzywqlvpfbNb+SaGr/wBkemQV9Kv9G63o700Q0n0FWBl1tmePXHHMLjx7fVPw4qc01THUsD4nZGcEHcWnkR2HuWVZXKuW2Swy7GSkso50RFwehYysogCIiAIiIAiIgCIiAIiwUB8TTRwxPkleGMYCXOccAAKuOkDWgsoayHD7m9u1TwOG6laeEjx9sjgOz3532t9QxWa3z1Ug220xaGRZ/Dzne1vg3c4+XIhee62rqK6rmq6yV01RM8vkkdxcVoaHSdV75cIrai7YsLk+KmeaqqJKiplfNNI4ufI85c48yVxogC38YWEZvIRTHS/RzedQ0LK5j4aSlk/BOmyS8cwB2eOMprDo/rdLWxlfVV0E7HzNiDI2OByQTnf4KH6mrfsUu5J0p43Y7EORF8lzW+0QPEqbJxg+kXx1kf22+9fQc13skHwTKGGfccj4ntkie5j2nLXNOC08wVcfR7rV95e2jrHht4Y3DXcG1zB2HlIBwP8ADKppfcE0tPPHNTyOjljcHse072uHAhV9Tpo3ww+fYkqtdbPV9LUR1ELZYiS13MYIPAgjsOexcyhGhdTNvlujrzhsrniCtjHBk2BsyDucMDxxyKmw4BfNTg4ScZco1YyUllGURFyehERAEWEQGUREAREQBcFbOKamkmxtFrdzRxceweZ3LnWo1DVspYGySD6OFr6mT7sbc/vbCJZ7B9ikulO7GrvotjH7UVuBa8jg+Z3rSO9+7yULXJPPLVTyVE5zLK8veebicn5lca+rprVVagY9kt0mwu7ZLa+8XektsZINVK2MkdjTxPkMnyXSVh9Clq9K1LNcHtyyhh9Xd9d+4fAOXmos6dUpCuO6aRu+ltl3e+3Wex0deaGGHakFJE8td2NaS3jgA7u9Vu7TuoXjDrPdHDvppD/BXF0gai1LYIo7nZm2+ptL2jL3Qve6I9hJDwC09hwoP/i/qf8AI2r9Xk/7Fn6R3dJdOKf8lq5Q3fc2RQaZv5/8Jcv1R/8Awt7puXWumusFrtNaI5XBz45aBz2uPDln3ELu/wCL+p/yVr/V3/8AYuah6U9W19ZBR00NqM08jY2A00nEnH5RTzeolHEoLH7I4qpPtJ/BP7XqS5R6Lrb7qC2NpZ6dr3NgEbmF4aN2Qd4ydyp7WurJNWVFJNLRR0pp2OYAx5dtZIPIclfVwrrfUXAaari181ZRve5mNzmeyR4nJx4Fecr9aprLeKy2zg7VPKWgn6zfqu8xgqt6fslNtrD5X6JNTuUUk+xr0HFMItgpEq6Nrw216kjp6lx9CuI9FnGd2XH1HeR7e8r0Hbpny0zRKfpoyY5O9zdxPnx815Sa5zSHMOHA5B5Fel9J3H+0aOmrOArqSKoP+ZjZePg1YnqlWJKxe5f0k8pxJAiBZWUXDCIiAyiIgCIiAIiIAoT0nVHU6euru0UXV/7kjW/wU2UB6V43O03dsf8ArQH9GbJ+alp/yx/aOLPwZQvapVorRFfqqQysd6NQMdiSpcM5PJo7T8ForNbpLvdqS3QO2ZKmURh32QeJ8hkqzuk6/jTlvpNKWF3o7OpBmcw4LY94DQebt5J4+9fQai2e5VV/k/6Rm1wWHOXBme3dGOm3ejXCX02qbufvkmOe8M9UKZWCk09Fp509gDbdSXMerLvY4uI2WkB3byC88UNI+trKejgH0lRK2JgA7XEAfNWd0z1MVBa7NpymAEMbOse3s2WDZYMfpe5Ur9O3ONe9tv4+CxXatrljsbK1is0HIyxaic2t01VHqoKst9WAn6jxvw0+4e/EL6Q9Eyaaq/S6EOltNQ76N/EwuP1Hd3I/0ZT0a3saqtNbpS/k1AEP0T3nLnR8CCebTgg8fcuPR1/ZT1NXoXVuzLAHupYJJTgHfgMJ7M8WnwHJcwdtNjfuuV5XkNRsil7PgqdWB0MWcV+ppLhK3MVuj2hnh1jwQ33AOPuWn15pCo0rcN21JbpifR5yOH5ju8fH3qbW1kulOiYvhZi6XcgRN4HblOy33M3+Kt6m+MqF03+XYiqg1Pv7GstrLtrHpJlvdpd1dLRVDQKiTOyI27tkc9oZ3fnZU71pQ6UpM3/UduFRjZgLwxz+04y0HHMZPcFHdaVw0Do6gsFmd1dXUtIfM3cQPrv8STgcvILq9GFXFqTS1z0pcZNpzWOdCTx2Hdv+l+/zCozjKUVau0V27c4LCaT2e5mOs6LLy70Z1Gy3vdubIYnQDP3m7h5qPa36PJ7DTm5WuY1ts4uduL4h2E43Ob3j+ahlZSzUNZNSVLdmeB5jkHIg4KsLoh1M+KuGm69wloatrhA1+8RvwSW+Dhndz8VblXZRHqVybXhkClGx7ZrDK2V7dE85l01ads72GphHhtBwCqbW9kbp/U9bb4/wLXdZDn8m7eB5cPJWl0RMP92baedVUv8ALGPmufUJRnp4yXk90ycbGiyAsrDVlYZoBERAEREAREQBERAFGNdUbq2z1tO0EmehmY0Y4vAD2j9kqTrpXYYphMGkugcJcDiQPaH6JcF7F7WmeNZWDz50XPYNe2Zz+BdJjxML8fFc/Sw2Ruvbj1mcFsRZ93q2/wAcrX3mnn0lrGZtIAHUdSJqY9jmH1m+RBx71YmuLHHrux0epdO/S1LIy18IxtPb2t+8053d5W9OxRvha+JLBnqLdbguUVppC6U1l1JQ3GshfLDTvLnNZjaG4jIB5ZXJrS/f3k1FU3FrXMhdhkLH42msA3Zx28T5rSvY+J7o5GuY9pw5rwQQe8cUjjklkbHEx0kjjhrGNLnOPcBxVx1w39X3wQ7pY2ky6IGyu13SdXnZbDKZPu7OPnhdLpKc066u5jPCVuSD27DcqeaMs8egNPVuodQAMrJY8MgyC5g7GD85xxnlgciqjrqqWuraisqDmaoldK897jkqrS1bqJWLhLBJP7K1F8loaU1rab5YnWDW0kYGyGtqJjhsrRwy76rxzUmvU+kb/X2hztT0TBQTB8FNDVxbMj8txkHwwMcyqCTJ4gkHsIOCCvJ+nxct0ZNHsdS0sNZL56QNO6butzp6nUF+FulEOxFG+eOMOAOSRteK1Wm7JovT93iudDrOmdLGC0sfWwbL2kbwcf1uX1UQw9J2iYZKeSNl6oeLXHH0mN4PJrtxzzA5KobhQ1Vtqn0twp5Kedhw5kgwfLmO8blX09LnB1Sm012wS2TUZblElnSvLaKrUwrbNW09V18INQYJA9oeN3EbskYWn0PHJJrGzMhB2vTIzu5A5PwBWkaC94Y0FzicBrRknwCtro50v/dmmn1TqYei9VEepik9qNp4uI7HHgB3nmrdso6ejZnLxhEMM2WbsGh6a3MdrRmwRltBE1/jtSH5EKxujWjNLp6zRkEEUTp3DH5V2W/AFU5Uy1WtNZ7Wy7buFUGtbn8HFnA9zBk+a9DWeFjWSSRNxGSIov8ALYNkY7shx81n63/zphU+SxR905TNiFlYwizC2ZRFhAZRYWUAWERAEREAWHb1lZQFQ9LOnHSUYuEDSZbcNiQAb30zj6rv9By0928qBaV1Vc9L1TpbfIHRSY62nk3sk/4PeF6NudGamLajDDKzOy1/B4PtMPcRu9x7F5+1zpR2n6v0ika91rneREXcYX9sT+8c+0LX0F0Jx6Fn8FLUQcX1Ikydr7Rd8Y2TUdhxUAYLnQNl9zhh3wRvSBo6xMc7TVgzORucImwjzccn4KpEVv6Cry8eMkH1Ezd6o1Rc9T1YmuMo6tn4KnZujj8B2nvK0iIrkIRgtsVhEMpOTywiIujw79lvFfY65tba6h0Mw3Hta8cnDtCsin6UrRc6ZsOqbAyVw+sxrZWHvw7ePDeqoRQW6aq15ku/n3JIWyh2RbY6RNH2gOksOnAJ8bi2COEeZ3n4KDas1hddUTN9Ne2Klacx0sR9Rp5ntce/5KOqRaL0xLqK4HrSYrbTYdV1HIfZbzceH9b4vp6NOuo/byd9Syz7US7olsErWSXuQFs1RmmosjgPxkvlvA7881csETIYWRxjDGNDWjkAtdZqBlNExwhEIbGIoYRwhiHBvj2n3di2g4LBvud1jmzRrhsjgIiKE7CIiAIiIDCIiAIsogCIiAweC1N6s8NfBK10MczJm7M8D/ZmA4eDh2O/ljboibTygedtXaHqrO6artrZaq3Nd62W5mpu6Ro/e4H5xBeraqhjqHdZl0cwGBIw78cj2EdxyFAdTdG9uuD3zthNFUHJM9FHtRvPN0XEeLVr6f1LC22/JSt0ue8CkEUtuPR5f6XadRxRXKFpx1lHICR4tOCD3KNVVDWUT9ispKindymicz5hakLq5/iypKuUeUddFjab9oe9c9NSVVW/YpKaeof9mGNzz8ApG0uTnDOFFKrd0fahq2iSppo7fT7szVsgYB5cc+Sn+mujS20bmy1EbrnOPr1TOrp2nuZ7T/Pce5VLtdTWucv/AITQ085FfaU0XWX0Crqi6jtYPrVDmnak7om49Yn3ePBXlYbFTW+lp4IqYU1LBvhps5Id9t5+s/5d/FbGmtzIXtkkPWytGGuIwGDkwfVH8skruYWJqdVO99+PBfqpjXwMLKIqxKEREAREQBERAYREQBERAMrKIgCIiALGAiIDrz0VNO4OmhY543B5HrDz4ri/s1oBENVVRtPFvWdYP2w5EXgOi634fj0h/j1MOf3F3WW/LAJayqe37IeIx+wGlEXQwjlgoKSB4kjgb1g/GO9Z3vO9dnCIvAZREQBERAEREAREQBER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cyclepedia.ru/images/imagecache/post_pictures/znak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92896"/>
            <a:ext cx="1778510" cy="1018044"/>
          </a:xfrm>
          <a:prstGeom prst="rect">
            <a:avLst/>
          </a:prstGeom>
          <a:noFill/>
        </p:spPr>
      </p:pic>
      <p:sp>
        <p:nvSpPr>
          <p:cNvPr id="19464" name="AutoShape 8" descr="data:image/jpeg;base64,/9j/4AAQSkZJRgABAQAAAQABAAD/2wCEAAkGBwgHBgkIBwgKCgkLDRYPDQwMDRsUFRAWIB0iIiAdHx8kKDQsJCYxJx8fLT0tMTU3Ojo6Iys/RD84QzQ5OjcBCgoKDQwNGg8PGjclHyU3Nzc3Nzc3Nzc3Nzc3Nzc3Nzc3Nzc3Nzc3Nzc3Nzc3Nzc3Nzc3Nzc3Nzc3Nzc3Nzc3N//AABEIAHQAdAMBIgACEQEDEQH/xAAcAAACAgMBAQAAAAAAAAAAAAAABgUHAQMEAgj/xABIEAABAwMBBAYGBQcKBwAAAAABAgMEAAURBhIhMUEHEyJRYYEycZGhscEUFSNCUiRicoLR4fAXM0NEVZKUwtLxFlNjc3STov/EABoBAAIDAQEAAAAAAAAAAAAAAAAEAQUGAwL/xAAwEQABAwEFBgUEAwEAAAAAAAAAAQIDBAUREiExE0FRocHRFCIy4fAjgZGxYXHxBv/aAAwDAQACEQMRAD8AvGiiigArU/Iajo23lhIJwM8Se4Dma5p05LCVhJQFITtOOOHCGU96j8ufgN4rbUOvFdYtqxKUV+iqe6ntHwbTwSP48a5yStjS9Rqlo5al2GNPvuHy631i3t7ct9mEg+iZBytXqbG/3+VKFw6Q4KSRGanzDyWt3qE+QRvPnVepTLuUzCA/LlOHOBlxavnTVbOjm9SwFS1MQkHktW2v2Dd76V28snoQvEsyipUvqX3r+OWp4ka9lOH7K0WpHi4yXFe0kVpTrm4A9q3WhQ7jE/fTTH6LIQT+U3SUtX/TQlI9+a3K6L7UU9mdOB78oP8AlqMFQu8PEWQmWHkpAROkLYIEm0NpHMw31s+4caZbVri2SylAnqYcP9HPQAD4BxO4es5qHm9FrgBVAugUeSH2sZ8wflSnedLXmzArmQ1FkcXmu2gesjh54qcdRHql5KU1l1WUbrl+bl6F2sT0HZDyeq2/QVtAoX+iobvbg+FdtUFY9RXGynER3bjq9OM72m1jnu5eVWdpbVEW6thMTKHkjLkFasqSO9tX3h4fDge8VQ2TLRSrrbLmpkxat49xvorXHebkNJdaUFIVwI/jj4VsruVgUUUUAFcNwmBhJSlaUKCStbij2WkDio/Ic/UDjqkPJYZU6vOEjOBxPgPGqt6Rr4sKNmaX21EOTlJOcn7rY8AMfxmucsiRtxKNUdK6plSNv3/ohtW6nXeHTEhlbdsbVlKSe08r8a+8+Hz4bdI6Ll3/AGZMhSo0DP8AOY7Tn6P7fjXvQWlfr2WZUxJ+r2FYUOHWq47Pq7/ZVytoQ22lDaUpQkAJSBgAUrFEsq43l5W1zKJnhqbVNV4e5wWezQLNH6i3R0tJ+8ripZ71HiakBWaKdRETJDNuc5y4nLeoUUUVJ5CvJG4ivVFACXqfQMG5hcm2hEOZxOyMNuescj4jzzVWSY06y3Lq3kuRZbCspIOCk8iD3V9D0v6v01H1DBKCEty2weoex6J7j3g0rNTo7zN1Lqz7VfEuzmW9i8vYhtG6oF2QorATcG05kspG6QkbusSPxDmOfsw7trS4hK0KCkqGQQeIr56acm2S7BadpibEdOQRwUOIPeD7waunTV2ZuMRiSx2WZWSEZ/mnR6aPiR5+FTTzY0wu1Q8WrQJA5JI/Q7l83E9RRRTJUELqG4ogRnZLu9uG0X1JP3lcG0+ZyfWBVJRmZV5uqGUq25Ux7eo7+0o7z6hvPqFP/SdNKbUhhJ3y5alKH5jXZx/e31wdEtuD91lXBYyIzYQjP4lfuHvpKb6kqMNHZ11LRPqV1XT9JzLKtNuYtVuYgxU4aZTsjvPeT4k7/Ou2iinES7IzrnK5b11CkCLrDU17lXA6ZsEN+BElLjB+TN2FOKTxIAHCn41U94uFr6N+kCOtu5OsWu6pekXKHguJaX9xxIAJG0rI8jy4SQP+m5N/ktvnUVuiQlpUA0mNILu0Mbyd26po7qQv5YdD/wBrOf4R3/TR/LDob+11/wCEe/00APRdbBwVpB8TWUrSr0VA+o5r5k1YjRrzc24WTUVxuFxeeLiY7kYpT2lZOVKSOAzz7qujo30MjR8V10zX35ExtsvIVjYbUAc7IHiTvPICgB1ooooArbpXsQ2Gr3HQApOGpOOY4JV7d3mO6ojo2uK0TX7Vt4EkdbHJO5LyN49oG/1Val2hIuVukwnR2H2lIPhkcaoOFIdtV1YkHc7EfBUB3pPaHuIpGZNnKj0NJZ7vF0T6d2qadOZ9BR3kyGG3kZ2VpCgDxGazXNAdbSH0baQgOlSCo8QoBfxUR5UU8Zu5Squkl7bl2lHIQUun9JaiT8KbOiZgI0269zekqOfUAPlSd0iJIuFsUedsZ+Kqd+ixQVpNCRxTIcB9ufnSUedQpoqrKyY7uKdRxpK1D0naes01UBpci5Tkkgx4DfWFJHEE5Az4DJrl6Vr3PYZtunLI4W7ne3Syl0HBabGAo55cRv7s86n9IaStWk7ciLbmE9bsgPSVJHWOnvJ7u4cBTpnRaZ6XbQh1KLxar1akKICXZcXCc+Rz7qRLRqJxGq5WudQWJ6VZZrpjMyykLEUA7Iwn1DB8SrBJJBfelu5vPRIWk7XsruV7dDeCM9WyD2lH+OAV3VFQrd/wBq2HYXFql6Yv6S0GpA2w1IwARv3YUSN3Pa/NqALFtybNcoTMy3tQpEZ1O0h1ttJSR7K6voEIf1OP/wCpP7Kq652G99G81286PDkyxLO3Mta1FXVDmpPPHjxHPI4Tlw6TbQ5oWZfrW+kyEIDaYzmAtt5XohQ7ueRuIBqQFjU1tR0h9ID9hglMe2WaOsPutIGFPqGPPCsJ/Uc76zpLpMmW21J0/MtE+63yE4qOlETt7aEHGVK3ndwJweRPGuVti4aT6OoEGIVp1HquUlKnVE7bYXzJ4ggEZ7itRrq1VotegoNr1JpPbL9qATOSSfyhB9Jah3byCOQIP3agCac6Sb7bU9fftC3OJDz2nmHet2B3kbIA8yKdNN6jtepbeJtnlJfazhY4KbPcoHeDXvT15h6hssa6QFZZkIzsnig8Ck+IOQarnV8JHR/q+26otCeot1wfEa5xkbkHO/aA5bsn1j841IFsGqF1iwljVN0aSMD6QpWP0u186vnlVGa7UFavuZH/ADEj/wCE0pWehC9sBV27k/jqg5vPOyLdZ3kr9O3tFRxxO/fRRFWGrJZkkf1Bs/GimmelCnnylcicVInpOjEItknG5HWxT6kK7PuqU6IJgVCuEJR7SHUupHgoY+KffUjr+2mbZ56EJy43szGu8lI2Vgfq49tIGhLum0ajjuOKxHf+xdPIBXA+RA8s0k/6c6O4l9Tp4qy3Rpq3/Rh1qoQumHR06UQIrja2EqPALO2n4uIq0DwpZ1/pNrV1j+iBzqZrC+tiSPwODvxvweBx6+VKVo6Tn7ApNn6QYMqFOaGyJiGytD4H3t3H1pyPVwp0zgw6P0Giw3eXebnc3rvdpGUiU+jZ6tB5AZO/3Y3ADfmI6XlCRc9HW5gBUty8NuoSOIQkgKPq7Q9lb7j0w6XZbCbYuVcpa9zcdmOtJUeQyoD3ZPhXnROnrxddQr1lrBoMzCjq4MHlGb37z3HBPjvJPHAkCxKrbVHQ9aLzdFXC3yl2xbm9xttoLbKvxAZGznmBu9+bKooAoXpA0teLBIss27atnTYypgZ+lKSpCoW1glYO2eSSd2PRptV0YXd1tSF6/vq21ghSS64QoHkftMEU86lscPUdlk2qekll9ONocUKG8KHiDVdwdRam6PGha9TWuTdbUwNmNcog2lBHIKzu4fiII71caAHDQOjmtGW2RCZmuyg8/wBcVLQEBPZCcADwTSz07yEv2C3WVntzLjNQllsccDIz7VJHnQ/0y2yQkNWGz3O4zFjsNJaAGe44JPsBrdo/St5umohq7WwSmYkYhQE+jHHIkciMnA3nJyd+AACw20hplKVK9BIBJ8BXz7eZRuF3mykb+vfWpHiCd3yq4tf3cWjTr+wrD8kdQ0OeSN58hk1VuircLhqKIhY+wjnr3SeASjf8cUlVLic1iGisZuxhkqXadizlafTMQyyFBH0JluNv54SD/moqftyVCKlawQt0lxQPEbRzg+oYHlRTumRnlVVW8xcGyW0uoSVKaO1s/jTwUnzHvAqj9WWb6mu7jCO1EeHWxljgps8B5cPZ31fdKertPN3WEqKcIWVFcN48G3DxQfzVfHyFcKiLaNy1QsbLrfCzeb0rr3NXR3qQXe3CFLc/L4qQDni6jkr18j47+dNUqJGmMlmZHafaPFDqAtJ8jVAMuz7Jc9tG3Fmxl4II3pPMEcx8QauLSWrYmoWAglLM5I7bBPHxT3j4V4gmxJhdqMWpZyxOWaLNi8vYloNmtduUVW+2w4ilcTHYS2T7BXdWM1mmilCiiigAooooA8pQlOdlIGeOBjNeXXEMtqW4oJQkFSlKOAB30PvNsNLdecS22gZUtRwAPE1UuutaG8FVvtqimAk4W5wL/wCxPxrlLK2NL1HKKikq5MLdN68CK1tqE6hu5dbJENgFEcHmOa/P4AeNOXR7YjFtocfTh+4YWsEb0RxwH6x92e6lPRenfrWT9NmtqNujrGUjjIXybT3+Psq5ITBaSpbuOucOV44DuSPAfv51wp2K520cWlq1DIo0o4dE17dVOjFFZopwz4V4dbQ6hSHBtJUMEV7ooASdX6VauyEqWoMzUjZZmKHZc7kOePcr/Y1dNhzrPP6mS27GlNHaSQSD+kkj4ivoVaErSUrAUkjBBG4ioW72KPPjFiRHTLjj0WlnC2/+2viPUfaBupaanR+aZKW9BarqdNnIl7P184CNp7pJkxkpZvbJlIG4SGsBwescD5Yp9tep7NdAPodwZKz/AEazsL9h31XV10A+lxX1PJDx4/RZP2bwHhyV66U59rn29WzcIT7GObiCB7eFcdrNFk5LywWioKzzQuwr83dj6IB9VGa+dWLhMjjEabIaHc28pI9xrcu9XVYwq6TSP/IX+2vXjE4HFf8An5Nz0/Bf8iUxFbLkp9plA+84sJHvpUvPSHZ4CVIhlU9/klrcjzWflmqfUtyQ6NpS3XTwySpRqbtukL1PSHBDMZjiXpR6pIHfv3+6oWpe/JiHVtj00HmqJOnueNQ6nueoHPyx0Ijg5RGa3IHie8+J8sV26X0k/dermT9uPbieycfaPn8KB86bNPaHgxSh5xP1i+N4cdTsx0nvCeK/h4inePES0esWouPYwVqHAdwHIfwc1MdOrlxSHKptaONmypEuTj27nNa7c3Gaa+xQyhpOyxHR6LKfmo8z5DmTJVgDFZp0z6qqreoUUUUEBRRRQAUUUUAanmWn07DzaHEcdlaQRWgwE7OGpD7aTxTtBYP98HHlWKKAQTZ0iKuWpp60Wt7G4rcjDaO/vrnJtzaStNhtGR3xs/Oiiowtv0OqTSJkjl/IyaeAlsqUyhqEE47MRlCQfaDUwiDHSsLUkuLSchTqisg+GeHliiip00PCreuZ1J4Vmiig8oFFFFABRR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data:image/jpeg;base64,/9j/4AAQSkZJRgABAQAAAQABAAD/2wCEAAkGBwgHBgkIBwgKCgkLDRYPDQwMDRsUFRAWIB0iIiAdHx8kKDQsJCYxJx8fLT0tMTU3Ojo6Iys/RD84QzQ5OjcBCgoKDQwNGg8PGjclHyU3Nzc3Nzc3Nzc3Nzc3Nzc3Nzc3Nzc3Nzc3Nzc3Nzc3Nzc3Nzc3Nzc3Nzc3Nzc3Nzc3N//AABEIAHkAeQMBEQACEQEDEQH/xAAcAAACAwEBAQEAAAAAAAAAAAAGBwABBQQIAwL/xABGEAABAwMBBQQGBQkGBwEAAAABAgMEAAUGEQcSITFBE1FhgRQiMnGRoRUjM1KxF0JDVWJyssHRJVNzkqLSJDU2RIKTlAj/xAAbAQEAAgMBAQAAAAAAAAAAAAAABAUDBgcCAf/EADgRAAEDAgMFBQcDBAMBAAAAAAABAgMEEQUhMQYSQVFxExRhobEiMpHB0eHwM0JSFlOB8SM0chX/2gAMAwEAAhEDEQA/AHhQF0BKAlAVyoDJuuTWa0kifcGG1jm2Fby/8o1NY3zRs95SZT4fVVP6TFX0+IOStqVjaUUsMTZH7SWwkfM6/Ko61saaFvHsxWuS7lRP8/Q4vyswf1ZJ0/xE157+zkZv6Uqf7jfM6o21SyuEJfizWe9W6lQHwOvyr0ldHxMUmy9Y1Ltc1fzoEFsy6w3QpTEuTPaK5NuHs1H3BWmtZ2Txv0UqqjC6ynzkjW3PVPI3AdRWUgF0BKAlASgJQEoCUBWtAYWTZVbcdZ1mOFb6hq3Hb4rV4+A8TWKWZsSZlhQYZUVzrRplz4CnyHO7zeVKbQ8YcU/omDoSP2lcz8hVZJVPflohvFDgFLTWVybzua/JAW61GLxEsSh9JXwXJQEoAgsGY3mxqQmPJU9HT/275Kk6eHUeVZ46iSPRSorcEpKu6ubZ3NBsYpmltyFIZSTHmgamO4ef7p6/jVnDUMky4mj4jg1RQrdc280+fIJtdakFSSgLoCUBKAh4UAG55mbePteiQ91y4uDgDxDQ+8fHuFRaioSNLJqXuD4M6udvvyYnn4IJeVJfmSHJEp1brzh3lrWdSTVS5yuW6nQ4oWQsRjEsiFR2HpLyGY7S3XVnRKEJJJ8q+I1VWyH2SVkTVc9bIgd2LZfcZYS7dn0Q2zx7JHruefQfOpsdE5c35GsVm1EMd207d5eeifX0DCDs4x2KlPaR3ZKwOKnnTx8hoKltpIk1QoJtoa+RcnbvRDSGG44E7v0PE0/d/nXvsIv4kX/61de/aqcMzZ5jkoerCUwr7zLqhp5HUV4dSRLwJEWP4hH++/VEBK9bK5TKS5ZpiZAH6F8bqvJQ4E+/Soz6Ff2KXlJtUx2VQ23in0/2AM6FKt8lUacw4w8nmhY0NQXMc1bKhtUFRFOxHxOuh8W1qbcS42pSVpOqVJOhBr4i2zQyOajkVHJdBubPs5+k9y13dYE0cGnjwD3gf2vxq0pqnf8AZdqaFjeB92vPAnscU5fYYHPlU01klASgLoDBzHIWsds65R0XIUdxhs/nLP8AIczWGaVImXLDDKB1dUJGmnHoIOXJemSXZMlxTrzqipa1HiTVKrlct1OowxMhYjGJZEO3H7JMv9xRDgo1J4rWr2W095r3FE6R1kI1fXxUUSySL0TmO/GMWt+ORtyMjfkKH1shQ9Zf9B4VbxQtiTI5viGJz1z7yLlwTgh9LrlePWaT6NdLxCivhO8WnHQFAe6sxXmenaNh63UNIv8AEW4tQSlKd46knQchQBVQEoCUBl3+w2+/QzHnshX3HBwW2e8GsckTZEs4l0ddPRyb8S29F6iQyvGZmNzuxkDtI7mpZfA4LHj3HwqomhdEtl0OjYZikdfHduTk1T84GIhSkKSpCilSTqFA6EHvrCi2zLNzUcioqDx2e5OL/ai3JV/x0XRL37Y6L8+vjVxTTdo3PVDmmN4Z3Ke7fcdp4eAW1JKYqgJQCK2i3w3nInUtr1ixCWWuPAke0rzPyAqnqpd99k0Q6RgFD3WlRXJ7Ts1+SA1HYdlSG2GEFbrqghCR1J5Co7UVVshcyyNiYr3LZEH7h+OsY5akR0AKkL9Z93T2lf0HIVdwxJE2xy7E8QfXTrIunBPA3qyleJC72lOH5ler9leO/TdmnO77U1IDhi6nkUK4dQNfAad1AMqyWbFrrbYlzg2KAll9CXWSqGhKtOYOmnCgCWgPjKksQ465Ep5tllsarccUEpSPEmgBqTtIw6Prv5DCVp/dqK/4QaA5LPtQxy+ZBFstockyX5BVo4GSltO6kqJJVoemnAUASX+zxb7a3oMtPqrHqqHNCuih4ivEkaSN3VJVHVyUkySx6p5+B59u1uftVykQZSdHWVbp7iOhHgRxqjexWOVqnUqSpZUwtlZop2YneV2K+RpqSeyCtx5P3kHn/Xyr3DIsb0Uj4rRJWUzo+OqdT0K2tLiErQoKSoAgjqKvDlioqLZT90PhkZZcjacdnTUqCXG2iGyfvngn5kVjmfuRq4mYfT95qmRcFXPpxPO9UR1hEsH+yKzCXd3rm8nVuIndb1H6RXXyGvxFTaKO7t9eBq21FZ2cLadq5u16J9/QcAq0NEJQCm//AEJe0RbFAsoWpKp74W7uDUhpGmvxJHwoDoh7YMbhRGYrNrvKWmG0toHoo4ADQfneFAfb8tOP/q29f/KP91AZeR7SMNyW3egXmzXx+NvhzcS0UcRy4pWO+gAG12rEswz+2WrHoj9uthSpT/pDyi4+UgqKU8TpwGnPvPQUA+sewfGsckek2a1Nx5G6U9qVqWrQ8+KidKAItKAWW2KzAtxbwynik9g+R1B4pP4jzFV9dHkj0Nu2WrLPdTO45p8xXVWm7j12aXL6RxOLvK3nI2sdX/j7P+kpq6pX70SHMsdp+wrn20dn8dfO4VVIKcBdr8lTOMsspP28pKVe4An8QKh1q2jsbHsxGjq1XLwRfoJqqo6EO/ZbEEXEmHN0BUha3VHv46D5CrikbaJFOa7QzLJXuT+NkLyzaJY8Zkpguqdm3JXswoad9zXx7vdz8KklIYR2kZKPrjs8u3ovPe3jv6fu7lAAUws7WsyuKjKVbHY0FLdtiyFBK1ug6kEe/f1048u6gGLsnzKRd4r1gv2rV/tmqHUOcFOoHDe944A+R60AxKAWm1nKJYXHw7GyV3q6EIWpB4sNnnr3EjXj0Gp7qAFM3jWLZ5CxVq3SW13m1Sw+8hH2j6FfaFXcDoANenKgChO0TLX0CTD2eT1w1AKSpTxClJPUJ3aA1cZ2n2e8zxa57Miz3QndEWcnd3j3BXf4HQmgNzNoYn4vcmSkKIYK0g/eT6w/CsM7d6NULDCplhrYn+Prkefaozqo0di8klq6xT7KVNup951B/hFWVAuTkNI2rjs+KTndPh/sZtWBqIuttH/LLb3dur+GoNf7iG07Kf8AZk/8/MU3Wqs3wadzyR7GtltqXbU79zmoRFhJHE9qrXj5cfPSryD9JpyrFr9+lvzN7AcHhYrBDrqRJvD435c1z1lqWeJAJ4ga/HmazFedme5K1imNSrivRT+nZxmz+kdPsj+fuFAAMfZMmTgjTjxLWVFSpomJUUrDqvWCCe7gPcdSKAHlpuWQWJjOrKks5VZHOxuiEJ0MgIHtlPU7vAjqNR0FAH7u1K0jABkqCgyCOyELe4iRp7B8OuvdQAlY2ZWH4ldNoF9SX8junCKl1OpbLh9Xh89PugCgCSwbNWBilxVedJWQ3eMv0mW8N5Ta1jUBOvLQ6a6c9PdQGzsmujlzwiCmQT6VC3ob4UdSFNnTj5aUB2ZzhdtzC2KYmNpRLQk+jS0j12ldOPUd4oAc2cZDNueM3myX0k3WyhcZ9SjqXEaKCVE9T6qhr4A9a8v91TNT/rN6p6ipHIVr515NBi7GNfpK5Dp2KP4qsKDVxqW1v6cXVRs61ZmjXAPbFHLmOxnkj7KUNT3ApUPx0qFWpeO5s2y8iNrHNXi1fkJ2qk6CF7Mr0qRs3S8U+jsz321g/wB4Cko/EVdUjrxIczx+Ls69/jZR39KkFMBuQ4pMyDOLRPnOtGx2xouoj6neck68yNNNAAk6+HjQBlQCu2Uf9aZ4GNPRPpAbunLf3nN6gMbJ9jcxWU/SmLrtyIhcD/okze3EOa6kAAHVJ7vLlQHDtHjZ81HsxyKbaHGDc2gx2CCEod47pX6vs86AM/QNq365sH/oP+2gOvZvjN/x2beXr3IgOouLwkbsTUBLvHeOhA011HwoA66UAmkykw9oW0R9k6NCAhKu7tClAHzJ+dYpnbsaqTcNi7WsjZ4oA1UR1gZ+xaOr+1ZJHqns20nx9Yn8RVlQJ7ymlbWSXWKPqoz6sDTzEzW3G6YvcIyUlTnZFbYHMqT6wHy0rFOzfjVCfhdR3esjkXS+fRcjz5VEdWNi1wn77aJdogr3Lkw4m421Q4avN+0n3lPLxSKsKGTNWGobU0m8xtQnDJenD88Rt4Dm0LLIASoiPdmBuy4LnqrbUOBIB4ka/DkasjSQroAO2iZ1DxWAphhaZF6kJ3IsNv1llR4BRA5DX48hQFbKcYfxrGALjqbnOcMmXqdSFq5J8hz8SaAMqAHc/wAcGU4rNtYUEvqT2kdZOgS6ninXwPI+BoDH2dZu3d2BZb4fQsjhfVSIz/ql0j85Pfr1A/DQ0AdUALZ3m1uxC3KW+tL1wcGkWGk6rdV01A5J8f50AqH4Uux40sXY/wBt5DI9OmpPNttJJQkjoSpRPlp0qDXPs1Gczatl6RXzOqF0bknVft6mDVWb2PDZbbjBxRlxSd1ctZfPuPBPyAPnVzSN3Yk8Tmu0FR21c5E0bl9fMLqklIQjWgEDnNkNjyGQwhG7GdPasaDhunp5HUfCqSoj7ORUOnYJW97pGuVfaTJfzxMeBMft81mZFXuvMrC0HxFYmOVrkchY1EDJ4nRvTJRpyMVxzaDFYv0YvW+6clSoa9xxCxzCu/389OtXkUiSN3kOV11HJRzrE/h5pzOdWz3LinsPyi3D0Xl9h6+n72/rWQiG1iWziyY3J9P+uuFzPEzZit9YPenoPfz8aAMdKAugJQAvluC2PK9124MKamN/ZzI6tx1GnLj108aAG/ybZEhJYj7Q7siLy3FoKlAfvb9AddrwPGsMS9frm8/cJrKd9UycrfUD+yOW93cz415c5GpdTLBA+okSKNLqossguz98u0i4SOBdPqp+4kch8Ko5ZFkerlOp4fRso6dsTeHmpMftTt6vEaAyD9asb6vuoHFR+FIo1kejUGIVbaSndKvDTrwPRMZhEZhthpIS22kIQkdAOAq9RLJY5S5yvcrnaqfSvp5LoAYz3GhkNnKWABNYO+wo9e9Pn+OlR6iHtGZaltg+IrQ1F191cl+v+BEuIW2tSHElC0nRSSNCD3VTKlslOmtejkRUXJTaxPJZeN3Dt2PrGF8HmCdAsd/gR31mhmWJ1+BW4phkdfHurk5NF/OA8bHe4N8hJlW99LieSkfnIPcodDVxHI2RLtOcVdHNSSdnKll9ehpV7IpKAlAVQEoDluVxiWuG5LnPoZZRzUo8/Ad58K8ucjUuplggknekcSXVRJ5tl7+SSg22FNQGjq20eaj95Xj4dKqKioWVbJodEwfB2ULN52b11Xl4IC9Ri7uiDn2Z4ubPb1T5qNJkoDRJHFtvoPeeZ8qt6SHcbvLqpzzH8T73N2Ua+w3zUOKlmvEoCUBRGtAL/aHhH0nv3S0oAmgausjh2w7x+1+NQqmm3/abqbNgeN92VIJ19jgvL7CiWlSFqQtJSpJ0KVDQg1VqljfmuRyIqLkdVsuc21SkybfIWw6OqTwPgRyI99emPcxbtUj1NJDUs3JW3QY1i2qIKUtXyGUq5F+PxB96Ty8j5VPjrk0ehqNZss9PapnX8F+oYwcusM5KSxdIwKh7DitxXwOlSmzxu0UoZsKrYVs6NfX0NIXKARvCbG07+2T/AFrJvt5kXu838F+CnDNyixwkkyLrEBH5qXAo/Aa15dNG3VTPFhtZL7ka/AEr3tThtJLdmirkL/vX/UQPLmflUWSuanuJcvaTZeZ63qHbqckzX6eot71fLjfJPb3KQp0j2UDghHuHSq+SV8i3cpt1HQU9Gzdibb1Uzqxk1VsM3Z5gy99q73prdA0VHjLHEnopQ/AVY01N+95pWOY4jkWnp16r8kGjpViaeXQEoCUBKAojWgBTLsGt9/CpDZ9FnafbITwX++Ovv51GmpmyZ6KXOGY3PQ+yvtM5cugpL7jN1sThE+KoNa+q+j1kK8+nnVZJA+Nc0N7osVpaxP8AjdnyXX86GPWEsSUBOHcK+nyxK+H0lAaNnsdyvTwat0Rx3jxXpohPvVyFZI4nyLZqEKrxCnpG3ldbw4/Aa2I7PodnUiXclJlzRoUgj6ts+A6nxNWcNI1mbs1NIxPaCarvHF7LPNQ3AqWa8XQEoCUBKAqgJQEoCltpcSUrSFJPMEag0PqKqLdAXumz/HriVKEQxXFfnxVbn+n2flUd9LE/gW1NjtdBlv7yeOfnr5g5L2StlWsO7rSnol1kKPxBH4VHWgTg4t49q3p+pEi9Ft9Ti/JPN3uF1j6f4aq89wX+RJ/q2P8AtL8TqjbJfWBlXjVPVLTGh+JV/KvSUHNxgk2scvuRfFfsENs2c49BIU6y5MWOsheo/wAo0HxrO2kibwuVVRtBXTZI7dTw+uoVMR2o7aWo7SGm08EoQkJA8hUhERMkKZznPXect1PpX08l0BKAlASgKoCzQFUBKAugJQFUPhOtfT4Svh6QgoCUBdASgJQEoC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data:image/jpeg;base64,/9j/4AAQSkZJRgABAQAAAQABAAD/2wCEAAkGBwgHBgkIBwgKCgkLDRYPDQwMDRsUFRAWIB0iIiAdHx8kKDQsJCYxJx8fLT0tMTU3Ojo6Iys/RD84QzQ5OjcBCgoKDQwNGg8PGjclHyU3Nzc3Nzc3Nzc3Nzc3Nzc3Nzc3Nzc3Nzc3Nzc3Nzc3Nzc3Nzc3Nzc3Nzc3Nzc3Nzc3N//AABEIAHkAeQMBEQACEQEDEQH/xAAcAAACAwEBAQEAAAAAAAAAAAAGBwABBQQIAwL/xABGEAABAwMBBQQGBQkGBwEAAAABAgMEAAUGEQcSITFBE1FhgRQiMnGRoRUjM1KxF0JDVWJyssHRJVNzkqLSJDU2RIKTlAj/xAAbAQEAAgMBAQAAAAAAAAAAAAAABAUDBgcCAf/EADgRAAEDAgMFBQcDBAMBAAAAAAABAgMEEQUhMQYSQVFxExRhobEiMpHB0eHwM0JSFlOB8SM0chX/2gAMAwEAAhEDEQA/AHhQF0BKAlAVyoDJuuTWa0kifcGG1jm2Fby/8o1NY3zRs95SZT4fVVP6TFX0+IOStqVjaUUsMTZH7SWwkfM6/Ko61saaFvHsxWuS7lRP8/Q4vyswf1ZJ0/xE157+zkZv6Uqf7jfM6o21SyuEJfizWe9W6lQHwOvyr0ldHxMUmy9Y1Ltc1fzoEFsy6w3QpTEuTPaK5NuHs1H3BWmtZ2Txv0UqqjC6ynzkjW3PVPI3AdRWUgF0BKAlASgJQEoCUBWtAYWTZVbcdZ1mOFb6hq3Hb4rV4+A8TWKWZsSZlhQYZUVzrRplz4CnyHO7zeVKbQ8YcU/omDoSP2lcz8hVZJVPflohvFDgFLTWVybzua/JAW61GLxEsSh9JXwXJQEoAgsGY3mxqQmPJU9HT/275Kk6eHUeVZ46iSPRSorcEpKu6ubZ3NBsYpmltyFIZSTHmgamO4ef7p6/jVnDUMky4mj4jg1RQrdc280+fIJtdakFSSgLoCUBKAh4UAG55mbePteiQ91y4uDgDxDQ+8fHuFRaioSNLJqXuD4M6udvvyYnn4IJeVJfmSHJEp1brzh3lrWdSTVS5yuW6nQ4oWQsRjEsiFR2HpLyGY7S3XVnRKEJJJ8q+I1VWyH2SVkTVc9bIgd2LZfcZYS7dn0Q2zx7JHruefQfOpsdE5c35GsVm1EMd207d5eeifX0DCDs4x2KlPaR3ZKwOKnnTx8hoKltpIk1QoJtoa+RcnbvRDSGG44E7v0PE0/d/nXvsIv4kX/61de/aqcMzZ5jkoerCUwr7zLqhp5HUV4dSRLwJEWP4hH++/VEBK9bK5TKS5ZpiZAH6F8bqvJQ4E+/Soz6Ff2KXlJtUx2VQ23in0/2AM6FKt8lUacw4w8nmhY0NQXMc1bKhtUFRFOxHxOuh8W1qbcS42pSVpOqVJOhBr4i2zQyOajkVHJdBubPs5+k9y13dYE0cGnjwD3gf2vxq0pqnf8AZdqaFjeB92vPAnscU5fYYHPlU01klASgLoDBzHIWsds65R0XIUdxhs/nLP8AIczWGaVImXLDDKB1dUJGmnHoIOXJemSXZMlxTrzqipa1HiTVKrlct1OowxMhYjGJZEO3H7JMv9xRDgo1J4rWr2W095r3FE6R1kI1fXxUUSySL0TmO/GMWt+ORtyMjfkKH1shQ9Zf9B4VbxQtiTI5viGJz1z7yLlwTgh9LrlePWaT6NdLxCivhO8WnHQFAe6sxXmenaNh63UNIv8AEW4tQSlKd46knQchQBVQEoCUBl3+w2+/QzHnshX3HBwW2e8GsckTZEs4l0ddPRyb8S29F6iQyvGZmNzuxkDtI7mpZfA4LHj3HwqomhdEtl0OjYZikdfHduTk1T84GIhSkKSpCilSTqFA6EHvrCi2zLNzUcioqDx2e5OL/ai3JV/x0XRL37Y6L8+vjVxTTdo3PVDmmN4Z3Ke7fcdp4eAW1JKYqgJQCK2i3w3nInUtr1ixCWWuPAke0rzPyAqnqpd99k0Q6RgFD3WlRXJ7Ts1+SA1HYdlSG2GEFbrqghCR1J5Co7UVVshcyyNiYr3LZEH7h+OsY5akR0AKkL9Z93T2lf0HIVdwxJE2xy7E8QfXTrIunBPA3qyleJC72lOH5ler9leO/TdmnO77U1IDhi6nkUK4dQNfAad1AMqyWbFrrbYlzg2KAll9CXWSqGhKtOYOmnCgCWgPjKksQ465Ep5tllsarccUEpSPEmgBqTtIw6Prv5DCVp/dqK/4QaA5LPtQxy+ZBFstockyX5BVo4GSltO6kqJJVoemnAUASX+zxb7a3oMtPqrHqqHNCuih4ivEkaSN3VJVHVyUkySx6p5+B59u1uftVykQZSdHWVbp7iOhHgRxqjexWOVqnUqSpZUwtlZop2YneV2K+RpqSeyCtx5P3kHn/Xyr3DIsb0Uj4rRJWUzo+OqdT0K2tLiErQoKSoAgjqKvDlioqLZT90PhkZZcjacdnTUqCXG2iGyfvngn5kVjmfuRq4mYfT95qmRcFXPpxPO9UR1hEsH+yKzCXd3rm8nVuIndb1H6RXXyGvxFTaKO7t9eBq21FZ2cLadq5u16J9/QcAq0NEJQCm//AEJe0RbFAsoWpKp74W7uDUhpGmvxJHwoDoh7YMbhRGYrNrvKWmG0toHoo4ADQfneFAfb8tOP/q29f/KP91AZeR7SMNyW3egXmzXx+NvhzcS0UcRy4pWO+gAG12rEswz+2WrHoj9uthSpT/pDyi4+UgqKU8TpwGnPvPQUA+sewfGsckek2a1Nx5G6U9qVqWrQ8+KidKAItKAWW2KzAtxbwynik9g+R1B4pP4jzFV9dHkj0Nu2WrLPdTO45p8xXVWm7j12aXL6RxOLvK3nI2sdX/j7P+kpq6pX70SHMsdp+wrn20dn8dfO4VVIKcBdr8lTOMsspP28pKVe4An8QKh1q2jsbHsxGjq1XLwRfoJqqo6EO/ZbEEXEmHN0BUha3VHv46D5CrikbaJFOa7QzLJXuT+NkLyzaJY8Zkpguqdm3JXswoad9zXx7vdz8KklIYR2kZKPrjs8u3ovPe3jv6fu7lAAUws7WsyuKjKVbHY0FLdtiyFBK1ug6kEe/f1048u6gGLsnzKRd4r1gv2rV/tmqHUOcFOoHDe944A+R60AxKAWm1nKJYXHw7GyV3q6EIWpB4sNnnr3EjXj0Gp7qAFM3jWLZ5CxVq3SW13m1Sw+8hH2j6FfaFXcDoANenKgChO0TLX0CTD2eT1w1AKSpTxClJPUJ3aA1cZ2n2e8zxa57Miz3QndEWcnd3j3BXf4HQmgNzNoYn4vcmSkKIYK0g/eT6w/CsM7d6NULDCplhrYn+Prkefaozqo0di8klq6xT7KVNup951B/hFWVAuTkNI2rjs+KTndPh/sZtWBqIuttH/LLb3dur+GoNf7iG07Kf8AZk/8/MU3Wqs3wadzyR7GtltqXbU79zmoRFhJHE9qrXj5cfPSryD9JpyrFr9+lvzN7AcHhYrBDrqRJvD435c1z1lqWeJAJ4ga/HmazFedme5K1imNSrivRT+nZxmz+kdPsj+fuFAAMfZMmTgjTjxLWVFSpomJUUrDqvWCCe7gPcdSKAHlpuWQWJjOrKks5VZHOxuiEJ0MgIHtlPU7vAjqNR0FAH7u1K0jABkqCgyCOyELe4iRp7B8OuvdQAlY2ZWH4ldNoF9SX8junCKl1OpbLh9Xh89PugCgCSwbNWBilxVedJWQ3eMv0mW8N5Ta1jUBOvLQ6a6c9PdQGzsmujlzwiCmQT6VC3ob4UdSFNnTj5aUB2ZzhdtzC2KYmNpRLQk+jS0j12ldOPUd4oAc2cZDNueM3myX0k3WyhcZ9SjqXEaKCVE9T6qhr4A9a8v91TNT/rN6p6ipHIVr515NBi7GNfpK5Dp2KP4qsKDVxqW1v6cXVRs61ZmjXAPbFHLmOxnkj7KUNT3ApUPx0qFWpeO5s2y8iNrHNXi1fkJ2qk6CF7Mr0qRs3S8U+jsz321g/wB4Cko/EVdUjrxIczx+Ls69/jZR39KkFMBuQ4pMyDOLRPnOtGx2xouoj6neck68yNNNAAk6+HjQBlQCu2Uf9aZ4GNPRPpAbunLf3nN6gMbJ9jcxWU/SmLrtyIhcD/okze3EOa6kAAHVJ7vLlQHDtHjZ81HsxyKbaHGDc2gx2CCEod47pX6vs86AM/QNq365sH/oP+2gOvZvjN/x2beXr3IgOouLwkbsTUBLvHeOhA011HwoA66UAmkykw9oW0R9k6NCAhKu7tClAHzJ+dYpnbsaqTcNi7WsjZ4oA1UR1gZ+xaOr+1ZJHqns20nx9Yn8RVlQJ7ymlbWSXWKPqoz6sDTzEzW3G6YvcIyUlTnZFbYHMqT6wHy0rFOzfjVCfhdR3esjkXS+fRcjz5VEdWNi1wn77aJdogr3Lkw4m421Q4avN+0n3lPLxSKsKGTNWGobU0m8xtQnDJenD88Rt4Dm0LLIASoiPdmBuy4LnqrbUOBIB4ka/DkasjSQroAO2iZ1DxWAphhaZF6kJ3IsNv1llR4BRA5DX48hQFbKcYfxrGALjqbnOcMmXqdSFq5J8hz8SaAMqAHc/wAcGU4rNtYUEvqT2kdZOgS6ninXwPI+BoDH2dZu3d2BZb4fQsjhfVSIz/ql0j85Pfr1A/DQ0AdUALZ3m1uxC3KW+tL1wcGkWGk6rdV01A5J8f50AqH4Uux40sXY/wBt5DI9OmpPNttJJQkjoSpRPlp0qDXPs1Gczatl6RXzOqF0bknVft6mDVWb2PDZbbjBxRlxSd1ctZfPuPBPyAPnVzSN3Yk8Tmu0FR21c5E0bl9fMLqklIQjWgEDnNkNjyGQwhG7GdPasaDhunp5HUfCqSoj7ORUOnYJW97pGuVfaTJfzxMeBMft81mZFXuvMrC0HxFYmOVrkchY1EDJ4nRvTJRpyMVxzaDFYv0YvW+6clSoa9xxCxzCu/389OtXkUiSN3kOV11HJRzrE/h5pzOdWz3LinsPyi3D0Xl9h6+n72/rWQiG1iWziyY3J9P+uuFzPEzZit9YPenoPfz8aAMdKAugJQAvluC2PK9124MKamN/ZzI6tx1GnLj108aAG/ybZEhJYj7Q7siLy3FoKlAfvb9AddrwPGsMS9frm8/cJrKd9UycrfUD+yOW93cz415c5GpdTLBA+okSKNLqossguz98u0i4SOBdPqp+4kch8Ko5ZFkerlOp4fRso6dsTeHmpMftTt6vEaAyD9asb6vuoHFR+FIo1kejUGIVbaSndKvDTrwPRMZhEZhthpIS22kIQkdAOAq9RLJY5S5yvcrnaqfSvp5LoAYz3GhkNnKWABNYO+wo9e9Pn+OlR6iHtGZaltg+IrQ1F191cl+v+BEuIW2tSHElC0nRSSNCD3VTKlslOmtejkRUXJTaxPJZeN3Dt2PrGF8HmCdAsd/gR31mhmWJ1+BW4phkdfHurk5NF/OA8bHe4N8hJlW99LieSkfnIPcodDVxHI2RLtOcVdHNSSdnKll9ehpV7IpKAlAVQEoDluVxiWuG5LnPoZZRzUo8/Ad58K8ucjUuplggknekcSXVRJ5tl7+SSg22FNQGjq20eaj95Xj4dKqKioWVbJodEwfB2ULN52b11Xl4IC9Ri7uiDn2Z4ubPb1T5qNJkoDRJHFtvoPeeZ8qt6SHcbvLqpzzH8T73N2Ua+w3zUOKlmvEoCUBRGtAL/aHhH0nv3S0oAmgausjh2w7x+1+NQqmm3/abqbNgeN92VIJ19jgvL7CiWlSFqQtJSpJ0KVDQg1VqljfmuRyIqLkdVsuc21SkybfIWw6OqTwPgRyI99emPcxbtUj1NJDUs3JW3QY1i2qIKUtXyGUq5F+PxB96Ty8j5VPjrk0ehqNZss9PapnX8F+oYwcusM5KSxdIwKh7DitxXwOlSmzxu0UoZsKrYVs6NfX0NIXKARvCbG07+2T/AFrJvt5kXu838F+CnDNyixwkkyLrEBH5qXAo/Aa15dNG3VTPFhtZL7ka/AEr3tThtJLdmirkL/vX/UQPLmflUWSuanuJcvaTZeZ63qHbqckzX6eot71fLjfJPb3KQp0j2UDghHuHSq+SV8i3cpt1HQU9Gzdibb1Uzqxk1VsM3Z5gy99q73prdA0VHjLHEnopQ/AVY01N+95pWOY4jkWnp16r8kGjpViaeXQEoCUBKAojWgBTLsGt9/CpDZ9FnafbITwX++Ovv51GmpmyZ6KXOGY3PQ+yvtM5cugpL7jN1sThE+KoNa+q+j1kK8+nnVZJA+Nc0N7osVpaxP8AjdnyXX86GPWEsSUBOHcK+nyxK+H0lAaNnsdyvTwat0Rx3jxXpohPvVyFZI4nyLZqEKrxCnpG3ldbw4/Aa2I7PodnUiXclJlzRoUgj6ts+A6nxNWcNI1mbs1NIxPaCarvHF7LPNQ3AqWa8XQEoCUBKAqgJQEoCltpcSUrSFJPMEag0PqKqLdAXumz/HriVKEQxXFfnxVbn+n2flUd9LE/gW1NjtdBlv7yeOfnr5g5L2StlWsO7rSnol1kKPxBH4VHWgTg4t49q3p+pEi9Ft9Ti/JPN3uF1j6f4aq89wX+RJ/q2P8AtL8TqjbJfWBlXjVPVLTGh+JV/KvSUHNxgk2scvuRfFfsENs2c49BIU6y5MWOsheo/wAo0HxrO2kibwuVVRtBXTZI7dTw+uoVMR2o7aWo7SGm08EoQkJA8hUhERMkKZznPXect1PpX08l0BKAlASgKoCzQFUBKAugJQFUPhOtfT4Svh6QgoCUBdASgJQEoC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70" name="Picture 14" descr="http://cyclepedia.ru/images/imagecache/post_pictures/9_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0642" y="1124744"/>
            <a:ext cx="1008112" cy="1008112"/>
          </a:xfrm>
          <a:prstGeom prst="rect">
            <a:avLst/>
          </a:prstGeom>
          <a:noFill/>
        </p:spPr>
      </p:pic>
      <p:cxnSp>
        <p:nvCxnSpPr>
          <p:cNvPr id="76" name="Прямая со стрелкой 75"/>
          <p:cNvCxnSpPr/>
          <p:nvPr/>
        </p:nvCxnSpPr>
        <p:spPr>
          <a:xfrm flipV="1">
            <a:off x="4820491" y="2060848"/>
            <a:ext cx="831629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4860032" y="2965594"/>
            <a:ext cx="1344666" cy="256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Приём «Корзина идей»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sz="2400" b="1" i="1" u="sng" dirty="0">
                <a:solidFill>
                  <a:srgbClr val="002060"/>
                </a:solidFill>
                <a:latin typeface="Bookman Old Style" pitchFamily="18" charset="0"/>
              </a:rPr>
              <a:t>Стадия «Вызов».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Окружающий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мир, </a:t>
            </a: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2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«</a:t>
            </a: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Что такое погода и климат?»</a:t>
            </a: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endParaRPr lang="ru-RU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492896"/>
            <a:ext cx="5328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>
                <a:latin typeface="Bookman Old Style" pitchFamily="18" charset="0"/>
              </a:rPr>
              <a:t>Погода</a:t>
            </a:r>
            <a:r>
              <a:rPr lang="ru-RU" sz="2800" dirty="0">
                <a:latin typeface="Bookman Old Style" pitchFamily="18" charset="0"/>
              </a:rPr>
              <a:t>  – это … </a:t>
            </a:r>
          </a:p>
          <a:p>
            <a:r>
              <a:rPr lang="ru-RU" sz="2800" dirty="0">
                <a:latin typeface="Bookman Old Style" pitchFamily="18" charset="0"/>
              </a:rPr>
              <a:t>… температура воздуха </a:t>
            </a:r>
          </a:p>
          <a:p>
            <a:r>
              <a:rPr lang="ru-RU" sz="2800" dirty="0">
                <a:latin typeface="Bookman Old Style" pitchFamily="18" charset="0"/>
              </a:rPr>
              <a:t>… </a:t>
            </a:r>
            <a:r>
              <a:rPr lang="ru-RU" sz="2800" dirty="0" smtClean="0">
                <a:latin typeface="Bookman Old Style" pitchFamily="18" charset="0"/>
              </a:rPr>
              <a:t>осадки</a:t>
            </a:r>
          </a:p>
          <a:p>
            <a:r>
              <a:rPr lang="ru-RU" sz="2800" dirty="0" smtClean="0">
                <a:latin typeface="Bookman Old Style" pitchFamily="18" charset="0"/>
              </a:rPr>
              <a:t>… </a:t>
            </a:r>
            <a:r>
              <a:rPr lang="ru-RU" sz="2800" dirty="0">
                <a:latin typeface="Bookman Old Style" pitchFamily="18" charset="0"/>
              </a:rPr>
              <a:t>ветер </a:t>
            </a:r>
          </a:p>
          <a:p>
            <a:r>
              <a:rPr lang="ru-RU" sz="2800" dirty="0">
                <a:latin typeface="Bookman Old Style" pitchFamily="18" charset="0"/>
              </a:rPr>
              <a:t>… изменения на улице </a:t>
            </a:r>
          </a:p>
          <a:p>
            <a:r>
              <a:rPr lang="ru-RU" sz="2800" dirty="0">
                <a:latin typeface="Bookman Old Style" pitchFamily="18" charset="0"/>
              </a:rPr>
              <a:t>… облачность </a:t>
            </a:r>
          </a:p>
          <a:p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696"/>
            <a:ext cx="59766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Стадия </a:t>
            </a:r>
            <a:r>
              <a:rPr lang="ru-RU" sz="2000" b="1" i="1" u="sng" dirty="0">
                <a:solidFill>
                  <a:srgbClr val="002060"/>
                </a:solidFill>
                <a:latin typeface="Bookman Old Style" pitchFamily="18" charset="0"/>
              </a:rPr>
              <a:t>«Осмысление</a:t>
            </a:r>
            <a:r>
              <a:rPr lang="ru-RU" sz="20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».</a:t>
            </a: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Приём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Инсерт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».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692696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>«˅</a:t>
            </a:r>
            <a:r>
              <a:rPr lang="ru-RU" i="1" dirty="0">
                <a:latin typeface="Bookman Old Style" pitchFamily="18" charset="0"/>
              </a:rPr>
              <a:t>»</a:t>
            </a:r>
            <a:r>
              <a:rPr lang="ru-RU" dirty="0">
                <a:latin typeface="Bookman Old Style" pitchFamily="18" charset="0"/>
              </a:rPr>
              <a:t> - уже знал.</a:t>
            </a:r>
          </a:p>
          <a:p>
            <a:r>
              <a:rPr lang="ru-RU" dirty="0">
                <a:latin typeface="Bookman Old Style" pitchFamily="18" charset="0"/>
              </a:rPr>
              <a:t>«-»  - думал иначе.</a:t>
            </a:r>
          </a:p>
          <a:p>
            <a:r>
              <a:rPr lang="ru-RU" dirty="0">
                <a:latin typeface="Bookman Old Style" pitchFamily="18" charset="0"/>
              </a:rPr>
              <a:t>«+» -  новое для меня.</a:t>
            </a:r>
          </a:p>
          <a:p>
            <a:r>
              <a:rPr lang="ru-RU" dirty="0">
                <a:latin typeface="Bookman Old Style" pitchFamily="18" charset="0"/>
              </a:rPr>
              <a:t>«?» - не понял, есть вопрос.</a:t>
            </a:r>
          </a:p>
          <a:p>
            <a:endParaRPr lang="ru-RU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86104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60648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Окружающий мир», 2 класс, по теме 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«Про кошек и собак».</a:t>
            </a:r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4278464"/>
              </p:ext>
            </p:extLst>
          </p:nvPr>
        </p:nvGraphicFramePr>
        <p:xfrm>
          <a:off x="0" y="1916833"/>
          <a:ext cx="91440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08803"/>
                <a:gridCol w="735197"/>
              </a:tblGrid>
              <a:tr h="4536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chemeClr val="tx2"/>
                          </a:solidFill>
                          <a:effectLst/>
                        </a:rPr>
                        <a:t>Кошка домашняя относится к разряду млекопитающих, семейству кошачьих.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chemeClr val="tx2"/>
                          </a:solidFill>
                          <a:effectLst/>
                        </a:rPr>
                        <a:t>Всего известно 37 видов кошачьих.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chemeClr val="tx2"/>
                          </a:solidFill>
                          <a:effectLst/>
                        </a:rPr>
                        <a:t>  С кошкой связано много примет. Все знают, что если кошка ложится поближе к теплу - быть холодам, пол или стенку скребет - к непогоде, умывается - жди гостей, ну а уж если черная кошка дорогу перейдет - неприятностей не миновать.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chemeClr val="tx2"/>
                          </a:solidFill>
                          <a:effectLst/>
                        </a:rPr>
                        <a:t>      Кошки очень хорошо ориентируются в незнакомой обстановке, благодаря чему, как правило, всегда без особого труда находят дорогу домой.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400" baseline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˅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+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+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+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ово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</Template>
  <TotalTime>324</TotalTime>
  <Words>424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деловой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36</cp:revision>
  <dcterms:created xsi:type="dcterms:W3CDTF">2013-11-15T15:06:46Z</dcterms:created>
  <dcterms:modified xsi:type="dcterms:W3CDTF">2014-04-11T17:05:43Z</dcterms:modified>
</cp:coreProperties>
</file>