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sldIdLst>
    <p:sldId id="256" r:id="rId2"/>
    <p:sldId id="287" r:id="rId3"/>
    <p:sldId id="274" r:id="rId4"/>
    <p:sldId id="288" r:id="rId5"/>
    <p:sldId id="276" r:id="rId6"/>
    <p:sldId id="282" r:id="rId7"/>
    <p:sldId id="281" r:id="rId8"/>
    <p:sldId id="277" r:id="rId9"/>
    <p:sldId id="278" r:id="rId10"/>
    <p:sldId id="280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8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527C-EECD-4D98-82D3-7A751886F924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05F1F-840F-4D7D-ABDF-318D8D5E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5F1F-840F-4D7D-ABDF-318D8D5EEC8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3404FF-B1C2-47F9-A73E-40389A83B6E1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071678"/>
            <a:ext cx="6672282" cy="27146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развития критического мышления 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учебном процессе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14375" y="785794"/>
            <a:ext cx="8429625" cy="1470025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МАСТЕР-КЛАСС</a:t>
            </a:r>
            <a:endParaRPr kumimoji="0" lang="ru-RU" sz="8000" b="1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5720" y="285728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основе технологии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РКМ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лежит трехфазная структура урока: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071802" y="2357430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Рефлексия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928794" y="3214686"/>
            <a:ext cx="52864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Осмысление 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новой информации </a:t>
            </a:r>
          </a:p>
          <a:p>
            <a:pPr algn="ctr"/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214414" y="5500702"/>
            <a:ext cx="6769100" cy="792163"/>
          </a:xfrm>
          <a:prstGeom prst="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286116" y="5572140"/>
            <a:ext cx="2571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Вызов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85918" y="3143248"/>
            <a:ext cx="5616575" cy="237648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1000100" y="1785926"/>
            <a:ext cx="6983413" cy="1368425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 animBg="1"/>
      <p:bldP spid="20" grpId="0"/>
      <p:bldP spid="17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28794" y="1928802"/>
            <a:ext cx="6615114" cy="25717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СПАСИБО 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ЗА 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620688"/>
            <a:ext cx="2579467" cy="3034667"/>
          </a:xfrm>
          <a:prstGeom prst="rect">
            <a:avLst/>
          </a:prstGeom>
          <a:noFill/>
          <a:ln w="76200" cmpd="tri">
            <a:solidFill>
              <a:srgbClr val="66FF66"/>
            </a:solidFill>
            <a:miter lim="800000"/>
            <a:headEnd/>
            <a:tailEnd/>
          </a:ln>
          <a:effectLst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23728" y="3645024"/>
            <a:ext cx="5112568" cy="156966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CCFF99"/>
              </a:gs>
              <a:gs pos="100000">
                <a:srgbClr val="99FF99"/>
              </a:gs>
            </a:gsLst>
            <a:lin ang="5400000" scaled="1"/>
          </a:gra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/>
              <a:t>Что на ваш взгляд даст наша встреча?</a:t>
            </a:r>
            <a:endParaRPr lang="ru-RU" sz="2400" b="1" dirty="0"/>
          </a:p>
          <a:p>
            <a:r>
              <a:rPr lang="ru-RU" sz="2400" b="1" dirty="0" smtClean="0"/>
              <a:t>С какой целью мы собрались?</a:t>
            </a:r>
            <a:endParaRPr lang="ru-RU" sz="2400" b="1" dirty="0"/>
          </a:p>
          <a:p>
            <a:r>
              <a:rPr lang="ru-RU" sz="2400" b="1" dirty="0" smtClean="0"/>
              <a:t>Что мы получим в итоге?</a:t>
            </a:r>
            <a:endParaRPr lang="ru-RU" sz="2400" b="1" dirty="0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H="1">
            <a:off x="1259630" y="5085184"/>
            <a:ext cx="792090" cy="648072"/>
          </a:xfrm>
          <a:prstGeom prst="line">
            <a:avLst/>
          </a:prstGeom>
          <a:noFill/>
          <a:ln w="76200" cmpd="tri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4644008" y="5229200"/>
            <a:ext cx="72008" cy="1008112"/>
          </a:xfrm>
          <a:prstGeom prst="line">
            <a:avLst/>
          </a:prstGeom>
          <a:noFill/>
          <a:ln w="76200" cmpd="tri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7020272" y="5229200"/>
            <a:ext cx="720080" cy="792088"/>
          </a:xfrm>
          <a:prstGeom prst="line">
            <a:avLst/>
          </a:prstGeom>
          <a:noFill/>
          <a:ln w="76200" cmpd="tri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9512" y="5805264"/>
            <a:ext cx="2087562" cy="5762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Вариант 1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707904" y="6281737"/>
            <a:ext cx="2087562" cy="576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Вариант </a:t>
            </a:r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444208" y="6021288"/>
            <a:ext cx="2087562" cy="576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Вариант </a:t>
            </a:r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2" name="Заголовок 1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7467600" cy="41805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Прием «Дерево предсказаний»</a:t>
            </a:r>
            <a:endParaRPr kumimoji="0" lang="ru-RU" sz="36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Admin\Pictures\iCAK8MXP2.jpg"/>
          <p:cNvPicPr>
            <a:picLocks noChangeAspect="1" noChangeArrowheads="1"/>
          </p:cNvPicPr>
          <p:nvPr/>
        </p:nvPicPr>
        <p:blipFill>
          <a:blip r:embed="rId2" cstate="print">
            <a:lum bright="7000"/>
          </a:blip>
          <a:srcRect/>
          <a:stretch>
            <a:fillRect/>
          </a:stretch>
        </p:blipFill>
        <p:spPr bwMode="auto">
          <a:xfrm>
            <a:off x="642910" y="4643446"/>
            <a:ext cx="3143272" cy="1928826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«Корзина» идей и понятий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marL="273050" indent="-3175"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 «сбрасывать» факты, мнения, имена, проблемы, имеющие отношение к теме урока. </a:t>
            </a:r>
          </a:p>
          <a:p>
            <a:pPr marL="273050" indent="-3175"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урока эти разрозненные в сознании ребенка факты или мнения, проблемы или понятия могут быть связаны в логические цепи.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2204864"/>
            <a:ext cx="48965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ТЕХНОЛОГИЯ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83568" y="2420888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115616" y="3212976"/>
            <a:ext cx="93610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059832" y="3284984"/>
            <a:ext cx="36004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60032" y="3212976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72200" y="3212976"/>
            <a:ext cx="5040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>
            <a:off x="6804248" y="2708920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428992" y="1714488"/>
            <a:ext cx="192882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786" y="214311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32" y="392906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57884" y="214311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3786190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8" idx="6"/>
            <a:endCxn id="7" idx="2"/>
          </p:cNvCxnSpPr>
          <p:nvPr/>
        </p:nvCxnSpPr>
        <p:spPr>
          <a:xfrm flipV="1">
            <a:off x="2428860" y="2285992"/>
            <a:ext cx="1000132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3"/>
          </p:cNvCxnSpPr>
          <p:nvPr/>
        </p:nvCxnSpPr>
        <p:spPr>
          <a:xfrm rot="5400000">
            <a:off x="2700714" y="2918318"/>
            <a:ext cx="1238960" cy="782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64845" y="3178968"/>
            <a:ext cx="1143006" cy="500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 rot="5400000">
            <a:off x="1394805" y="4440337"/>
            <a:ext cx="808537" cy="88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86512" y="5357826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43240" y="5572140"/>
            <a:ext cx="571506" cy="42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2"/>
            <a:endCxn id="7" idx="6"/>
          </p:cNvCxnSpPr>
          <p:nvPr/>
        </p:nvCxnSpPr>
        <p:spPr>
          <a:xfrm rot="10800000">
            <a:off x="5357818" y="2285993"/>
            <a:ext cx="500066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786182" y="5500702"/>
            <a:ext cx="545195" cy="500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5572132" y="4500570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679157" y="4464851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822297" y="2964653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2357422" y="4786322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NA059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191611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Овал 42"/>
          <p:cNvSpPr/>
          <p:nvPr/>
        </p:nvSpPr>
        <p:spPr>
          <a:xfrm>
            <a:off x="6929454" y="3357562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14348" y="5072074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15008" y="4857760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286248" y="5000636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214546" y="5143512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57158" y="214290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 «Кластер»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(гроздья) </a:t>
            </a:r>
            <a:endParaRPr lang="ru-RU" sz="3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«Чтение с пометками»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472518" cy="4873752"/>
          </a:xfrm>
        </p:spPr>
        <p:txBody>
          <a:bodyPr/>
          <a:lstStyle/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«V»  -  уже знал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– » -  думал иначе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«+»   -  новое для меня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«?» -    не понял, есть вопрос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Критическое мышление имеет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характеристик (Д.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Клустер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Критическое мышление…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Мышление самостоятельное;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Мышление обобщенное;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Проблемное и оценочное;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Аргументированное;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Социальное.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(Прием «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»)</a:t>
            </a: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8680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«ТОНКИЕ             И           ТОЛСТЫЕ»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2000240"/>
            <a:ext cx="2786082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 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2071678"/>
            <a:ext cx="4143372" cy="365933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Объясните, почему...?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чём различие ...?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Мог ли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Согласны ли вы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Почему, вы думаете 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Верно ли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84248"/>
            <a:ext cx="8572560" cy="48737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называется одним словом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(существительным)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Описание темы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двумя прилагательными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Описание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этой темы тремя словами-глаголами.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Фраза из четырех 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раскрывающая суть темы или показывающая отношение к ней.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Синоним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одного слова либо словосочетание, которое повторяет суть темы.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Нерифмованное стихотворение, состоящее из 5 строк: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1255</TotalTime>
  <Words>273</Words>
  <Application>Microsoft Office PowerPoint</Application>
  <PresentationFormat>Экран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Применение  технологии развития критического мышления  в учебном процессе</vt:lpstr>
      <vt:lpstr>Прием «Дерево предсказаний»</vt:lpstr>
      <vt:lpstr>Прием «Корзина» идей и понятий</vt:lpstr>
      <vt:lpstr>Слайд 4</vt:lpstr>
      <vt:lpstr>Слайд 5</vt:lpstr>
      <vt:lpstr>Прием «Чтение с пометками»</vt:lpstr>
      <vt:lpstr>Критическое мышление имеет  5 характеристик (Д. Клустер)</vt:lpstr>
      <vt:lpstr>Прием ВОПРОСЫ «ТОНКИЕ             И           ТОЛСТЫЕ» </vt:lpstr>
      <vt:lpstr>Прием «Синквейн»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 технологии развития критического мышления  в учебном процессе</dc:title>
  <dc:creator>Admin</dc:creator>
  <cp:lastModifiedBy>User</cp:lastModifiedBy>
  <cp:revision>31</cp:revision>
  <dcterms:created xsi:type="dcterms:W3CDTF">2013-02-02T18:50:28Z</dcterms:created>
  <dcterms:modified xsi:type="dcterms:W3CDTF">2014-03-19T16:16:04Z</dcterms:modified>
</cp:coreProperties>
</file>