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72" r:id="rId3"/>
    <p:sldId id="257" r:id="rId4"/>
    <p:sldId id="269" r:id="rId5"/>
    <p:sldId id="263" r:id="rId6"/>
    <p:sldId id="275" r:id="rId7"/>
    <p:sldId id="268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CA3F9-D8AA-4518-96D0-C1FFE6336652}" type="doc">
      <dgm:prSet loTypeId="urn:microsoft.com/office/officeart/2005/8/layout/default#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B9B828D-5E13-4C36-BD0B-FB478685EC2C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Непрерывность наблюдения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28AE7F46-E751-4A4C-B883-C627AD67C66A}" type="parTrans" cxnId="{B4C2F3CE-53E8-4212-AD83-80C5361B0D32}">
      <dgm:prSet/>
      <dgm:spPr/>
      <dgm:t>
        <a:bodyPr/>
        <a:lstStyle/>
        <a:p>
          <a:endParaRPr lang="ru-RU"/>
        </a:p>
      </dgm:t>
    </dgm:pt>
    <dgm:pt modelId="{9A3E20EE-78D9-4457-9B1F-4699D1A29927}" type="sibTrans" cxnId="{B4C2F3CE-53E8-4212-AD83-80C5361B0D32}">
      <dgm:prSet/>
      <dgm:spPr/>
      <dgm:t>
        <a:bodyPr/>
        <a:lstStyle/>
        <a:p>
          <a:endParaRPr lang="ru-RU"/>
        </a:p>
      </dgm:t>
    </dgm:pt>
    <dgm:pt modelId="{6AE4A18C-19C2-4DD0-93C2-551A59C92C1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Подбор методик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4DE2C950-5D09-4209-92B5-A6DC94B60F69}" type="parTrans" cxnId="{2347433F-3EC8-4AA3-9BAD-EEC9DB425C42}">
      <dgm:prSet/>
      <dgm:spPr/>
      <dgm:t>
        <a:bodyPr/>
        <a:lstStyle/>
        <a:p>
          <a:endParaRPr lang="ru-RU"/>
        </a:p>
      </dgm:t>
    </dgm:pt>
    <dgm:pt modelId="{A4473746-67DE-4315-9BEC-53E38D57F374}" type="sibTrans" cxnId="{2347433F-3EC8-4AA3-9BAD-EEC9DB425C42}">
      <dgm:prSet/>
      <dgm:spPr/>
      <dgm:t>
        <a:bodyPr/>
        <a:lstStyle/>
        <a:p>
          <a:endParaRPr lang="ru-RU"/>
        </a:p>
      </dgm:t>
    </dgm:pt>
    <dgm:pt modelId="{ACD67CF8-F770-458D-BE23-EF1E6417455F}">
      <dgm:prSet custT="1"/>
      <dgm:spPr/>
      <dgm:t>
        <a:bodyPr anchor="t"/>
        <a:lstStyle/>
        <a:p>
          <a:r>
            <a:rPr lang="ru-RU" sz="2400" b="1" dirty="0" smtClean="0"/>
            <a:t>Динамика развития ребенка</a:t>
          </a:r>
        </a:p>
        <a:p>
          <a:endParaRPr lang="ru-RU" b="1" dirty="0"/>
        </a:p>
      </dgm:t>
    </dgm:pt>
    <dgm:pt modelId="{0DF37E35-E3F8-42D1-BAC0-2BE1E9A233E4}" type="parTrans" cxnId="{2D4B18FD-5FC1-478B-A424-CBADF9817953}">
      <dgm:prSet/>
      <dgm:spPr/>
      <dgm:t>
        <a:bodyPr/>
        <a:lstStyle/>
        <a:p>
          <a:endParaRPr lang="ru-RU"/>
        </a:p>
      </dgm:t>
    </dgm:pt>
    <dgm:pt modelId="{D50D12F6-8570-4C0A-BA03-C70DF51BAC52}" type="sibTrans" cxnId="{2D4B18FD-5FC1-478B-A424-CBADF9817953}">
      <dgm:prSet/>
      <dgm:spPr/>
      <dgm:t>
        <a:bodyPr/>
        <a:lstStyle/>
        <a:p>
          <a:endParaRPr lang="ru-RU"/>
        </a:p>
      </dgm:t>
    </dgm:pt>
    <dgm:pt modelId="{D41DF85A-3F67-4E40-93A5-17BBF420C0DC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Логопед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2FEBCD3-12B4-4143-A6DA-E217CA24B405}" type="parTrans" cxnId="{444DD6FC-CABB-48A4-B7F7-9A5FBE0B46D7}">
      <dgm:prSet/>
      <dgm:spPr/>
      <dgm:t>
        <a:bodyPr/>
        <a:lstStyle/>
        <a:p>
          <a:endParaRPr lang="ru-RU"/>
        </a:p>
      </dgm:t>
    </dgm:pt>
    <dgm:pt modelId="{22C5095C-9767-49BC-9EB7-4DBE45944244}" type="sibTrans" cxnId="{444DD6FC-CABB-48A4-B7F7-9A5FBE0B46D7}">
      <dgm:prSet/>
      <dgm:spPr/>
      <dgm:t>
        <a:bodyPr/>
        <a:lstStyle/>
        <a:p>
          <a:endParaRPr lang="ru-RU"/>
        </a:p>
      </dgm:t>
    </dgm:pt>
    <dgm:pt modelId="{6670C980-AF83-465F-B80F-84D0F257A756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Психолог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0FE4515-7630-435E-A68B-2BEC746AFD49}" type="parTrans" cxnId="{11C9D9C4-F2AC-4E54-B39A-2EAD3CCF224A}">
      <dgm:prSet/>
      <dgm:spPr/>
      <dgm:t>
        <a:bodyPr/>
        <a:lstStyle/>
        <a:p>
          <a:endParaRPr lang="ru-RU"/>
        </a:p>
      </dgm:t>
    </dgm:pt>
    <dgm:pt modelId="{F8845C46-0AD6-4C7F-9A07-E569DFA019ED}" type="sibTrans" cxnId="{11C9D9C4-F2AC-4E54-B39A-2EAD3CCF224A}">
      <dgm:prSet/>
      <dgm:spPr/>
      <dgm:t>
        <a:bodyPr/>
        <a:lstStyle/>
        <a:p>
          <a:endParaRPr lang="ru-RU"/>
        </a:p>
      </dgm:t>
    </dgm:pt>
    <dgm:pt modelId="{62AA2B43-BF72-4434-AB20-BC97F427CB36}" type="pres">
      <dgm:prSet presAssocID="{394CA3F9-D8AA-4518-96D0-C1FFE633665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DF14A5-8EB1-40EE-9E4E-B97C018C927E}" type="pres">
      <dgm:prSet presAssocID="{DB9B828D-5E13-4C36-BD0B-FB478685EC2C}" presName="node" presStyleLbl="node1" presStyleIdx="0" presStyleCnt="5" custScaleX="205153" custScaleY="70790" custLinFactY="49272" custLinFactNeighborX="-37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F2569-3D00-4FB6-8A30-19AD923DAEEC}" type="pres">
      <dgm:prSet presAssocID="{9A3E20EE-78D9-4457-9B1F-4699D1A29927}" presName="sibTrans" presStyleCnt="0"/>
      <dgm:spPr/>
      <dgm:t>
        <a:bodyPr/>
        <a:lstStyle/>
        <a:p>
          <a:endParaRPr lang="ru-RU"/>
        </a:p>
      </dgm:t>
    </dgm:pt>
    <dgm:pt modelId="{5C7FB334-0E7A-460A-BCED-E671B765CCB5}" type="pres">
      <dgm:prSet presAssocID="{6AE4A18C-19C2-4DD0-93C2-551A59C92C11}" presName="node" presStyleLbl="node1" presStyleIdx="1" presStyleCnt="5" custScaleX="196391" custLinFactY="36461" custLinFactNeighborX="-444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0E578-42F3-4E3E-99F3-4CD0EB888E4A}" type="pres">
      <dgm:prSet presAssocID="{A4473746-67DE-4315-9BEC-53E38D57F374}" presName="sibTrans" presStyleCnt="0"/>
      <dgm:spPr/>
      <dgm:t>
        <a:bodyPr/>
        <a:lstStyle/>
        <a:p>
          <a:endParaRPr lang="ru-RU"/>
        </a:p>
      </dgm:t>
    </dgm:pt>
    <dgm:pt modelId="{A423AC62-9E00-48BD-89A3-87CCEDAF0277}" type="pres">
      <dgm:prSet presAssocID="{D41DF85A-3F67-4E40-93A5-17BBF420C0DC}" presName="node" presStyleLbl="node1" presStyleIdx="2" presStyleCnt="5" custScaleY="135955" custLinFactY="-100000" custLinFactNeighborX="-4185" custLinFactNeighborY="-109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74912-6D66-412B-A9CD-2013C02C235F}" type="pres">
      <dgm:prSet presAssocID="{22C5095C-9767-49BC-9EB7-4DBE45944244}" presName="sibTrans" presStyleCnt="0"/>
      <dgm:spPr/>
      <dgm:t>
        <a:bodyPr/>
        <a:lstStyle/>
        <a:p>
          <a:endParaRPr lang="ru-RU"/>
        </a:p>
      </dgm:t>
    </dgm:pt>
    <dgm:pt modelId="{C3A6CD55-8FF1-40FB-B1EA-67B80F02327D}" type="pres">
      <dgm:prSet presAssocID="{ACD67CF8-F770-458D-BE23-EF1E6417455F}" presName="node" presStyleLbl="node1" presStyleIdx="3" presStyleCnt="5" custScaleX="109298" custScaleY="146965" custLinFactY="50424" custLinFactNeighborX="-619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4A3DD-9F14-40B1-8B8D-833EB162E5A3}" type="pres">
      <dgm:prSet presAssocID="{D50D12F6-8570-4C0A-BA03-C70DF51BAC52}" presName="sibTrans" presStyleCnt="0"/>
      <dgm:spPr/>
      <dgm:t>
        <a:bodyPr/>
        <a:lstStyle/>
        <a:p>
          <a:endParaRPr lang="ru-RU"/>
        </a:p>
      </dgm:t>
    </dgm:pt>
    <dgm:pt modelId="{6E38F88F-612D-4DE7-B7BF-206D43BDA359}" type="pres">
      <dgm:prSet presAssocID="{6670C980-AF83-465F-B80F-84D0F257A756}" presName="node" presStyleLbl="node1" presStyleIdx="4" presStyleCnt="5" custScaleX="100773" custScaleY="129841" custLinFactY="-167774" custLinFactNeighborX="52252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C9D9C4-F2AC-4E54-B39A-2EAD3CCF224A}" srcId="{394CA3F9-D8AA-4518-96D0-C1FFE6336652}" destId="{6670C980-AF83-465F-B80F-84D0F257A756}" srcOrd="4" destOrd="0" parTransId="{50FE4515-7630-435E-A68B-2BEC746AFD49}" sibTransId="{F8845C46-0AD6-4C7F-9A07-E569DFA019ED}"/>
    <dgm:cxn modelId="{B4C2F3CE-53E8-4212-AD83-80C5361B0D32}" srcId="{394CA3F9-D8AA-4518-96D0-C1FFE6336652}" destId="{DB9B828D-5E13-4C36-BD0B-FB478685EC2C}" srcOrd="0" destOrd="0" parTransId="{28AE7F46-E751-4A4C-B883-C627AD67C66A}" sibTransId="{9A3E20EE-78D9-4457-9B1F-4699D1A29927}"/>
    <dgm:cxn modelId="{1157AD35-2662-4679-B4C2-AB2F94F313EB}" type="presOf" srcId="{ACD67CF8-F770-458D-BE23-EF1E6417455F}" destId="{C3A6CD55-8FF1-40FB-B1EA-67B80F02327D}" srcOrd="0" destOrd="0" presId="urn:microsoft.com/office/officeart/2005/8/layout/default#1"/>
    <dgm:cxn modelId="{E6D6D323-A783-4E3C-9D21-94372C6C47B2}" type="presOf" srcId="{6AE4A18C-19C2-4DD0-93C2-551A59C92C11}" destId="{5C7FB334-0E7A-460A-BCED-E671B765CCB5}" srcOrd="0" destOrd="0" presId="urn:microsoft.com/office/officeart/2005/8/layout/default#1"/>
    <dgm:cxn modelId="{2D4B18FD-5FC1-478B-A424-CBADF9817953}" srcId="{394CA3F9-D8AA-4518-96D0-C1FFE6336652}" destId="{ACD67CF8-F770-458D-BE23-EF1E6417455F}" srcOrd="3" destOrd="0" parTransId="{0DF37E35-E3F8-42D1-BAC0-2BE1E9A233E4}" sibTransId="{D50D12F6-8570-4C0A-BA03-C70DF51BAC52}"/>
    <dgm:cxn modelId="{444DD6FC-CABB-48A4-B7F7-9A5FBE0B46D7}" srcId="{394CA3F9-D8AA-4518-96D0-C1FFE6336652}" destId="{D41DF85A-3F67-4E40-93A5-17BBF420C0DC}" srcOrd="2" destOrd="0" parTransId="{D2FEBCD3-12B4-4143-A6DA-E217CA24B405}" sibTransId="{22C5095C-9767-49BC-9EB7-4DBE45944244}"/>
    <dgm:cxn modelId="{2347433F-3EC8-4AA3-9BAD-EEC9DB425C42}" srcId="{394CA3F9-D8AA-4518-96D0-C1FFE6336652}" destId="{6AE4A18C-19C2-4DD0-93C2-551A59C92C11}" srcOrd="1" destOrd="0" parTransId="{4DE2C950-5D09-4209-92B5-A6DC94B60F69}" sibTransId="{A4473746-67DE-4315-9BEC-53E38D57F374}"/>
    <dgm:cxn modelId="{2E052771-4331-4EBA-A318-48E3ED563095}" type="presOf" srcId="{D41DF85A-3F67-4E40-93A5-17BBF420C0DC}" destId="{A423AC62-9E00-48BD-89A3-87CCEDAF0277}" srcOrd="0" destOrd="0" presId="urn:microsoft.com/office/officeart/2005/8/layout/default#1"/>
    <dgm:cxn modelId="{E130AD61-DBA8-40BD-BBC4-50C5316EADA2}" type="presOf" srcId="{6670C980-AF83-465F-B80F-84D0F257A756}" destId="{6E38F88F-612D-4DE7-B7BF-206D43BDA359}" srcOrd="0" destOrd="0" presId="urn:microsoft.com/office/officeart/2005/8/layout/default#1"/>
    <dgm:cxn modelId="{032E5CED-3751-4F10-A05D-CC37F2705A8C}" type="presOf" srcId="{394CA3F9-D8AA-4518-96D0-C1FFE6336652}" destId="{62AA2B43-BF72-4434-AB20-BC97F427CB36}" srcOrd="0" destOrd="0" presId="urn:microsoft.com/office/officeart/2005/8/layout/default#1"/>
    <dgm:cxn modelId="{929B33DB-457F-4839-9C8E-F666E0046F6C}" type="presOf" srcId="{DB9B828D-5E13-4C36-BD0B-FB478685EC2C}" destId="{AFDF14A5-8EB1-40EE-9E4E-B97C018C927E}" srcOrd="0" destOrd="0" presId="urn:microsoft.com/office/officeart/2005/8/layout/default#1"/>
    <dgm:cxn modelId="{6A4C274D-311B-45DE-A1FF-2061B0A808C4}" type="presParOf" srcId="{62AA2B43-BF72-4434-AB20-BC97F427CB36}" destId="{AFDF14A5-8EB1-40EE-9E4E-B97C018C927E}" srcOrd="0" destOrd="0" presId="urn:microsoft.com/office/officeart/2005/8/layout/default#1"/>
    <dgm:cxn modelId="{01AFB50E-8BFA-481C-9F6E-F3BC683BA390}" type="presParOf" srcId="{62AA2B43-BF72-4434-AB20-BC97F427CB36}" destId="{455F2569-3D00-4FB6-8A30-19AD923DAEEC}" srcOrd="1" destOrd="0" presId="urn:microsoft.com/office/officeart/2005/8/layout/default#1"/>
    <dgm:cxn modelId="{A83FE8FC-6E47-406F-86B0-59FF4F7BA1C2}" type="presParOf" srcId="{62AA2B43-BF72-4434-AB20-BC97F427CB36}" destId="{5C7FB334-0E7A-460A-BCED-E671B765CCB5}" srcOrd="2" destOrd="0" presId="urn:microsoft.com/office/officeart/2005/8/layout/default#1"/>
    <dgm:cxn modelId="{E43A18C8-6E43-4377-9497-2C9E91B49B6E}" type="presParOf" srcId="{62AA2B43-BF72-4434-AB20-BC97F427CB36}" destId="{F270E578-42F3-4E3E-99F3-4CD0EB888E4A}" srcOrd="3" destOrd="0" presId="urn:microsoft.com/office/officeart/2005/8/layout/default#1"/>
    <dgm:cxn modelId="{B99812A4-F0CC-40E3-B81D-0899A2CE5CE9}" type="presParOf" srcId="{62AA2B43-BF72-4434-AB20-BC97F427CB36}" destId="{A423AC62-9E00-48BD-89A3-87CCEDAF0277}" srcOrd="4" destOrd="0" presId="urn:microsoft.com/office/officeart/2005/8/layout/default#1"/>
    <dgm:cxn modelId="{3FE28871-D15C-417F-B11B-4579C632E38B}" type="presParOf" srcId="{62AA2B43-BF72-4434-AB20-BC97F427CB36}" destId="{72874912-6D66-412B-A9CD-2013C02C235F}" srcOrd="5" destOrd="0" presId="urn:microsoft.com/office/officeart/2005/8/layout/default#1"/>
    <dgm:cxn modelId="{5E7087CD-B47A-48B2-8AE5-5384167B5221}" type="presParOf" srcId="{62AA2B43-BF72-4434-AB20-BC97F427CB36}" destId="{C3A6CD55-8FF1-40FB-B1EA-67B80F02327D}" srcOrd="6" destOrd="0" presId="urn:microsoft.com/office/officeart/2005/8/layout/default#1"/>
    <dgm:cxn modelId="{5292C091-1159-4E1C-B9BC-242C48A9C8AE}" type="presParOf" srcId="{62AA2B43-BF72-4434-AB20-BC97F427CB36}" destId="{1D64A3DD-9F14-40B1-8B8D-833EB162E5A3}" srcOrd="7" destOrd="0" presId="urn:microsoft.com/office/officeart/2005/8/layout/default#1"/>
    <dgm:cxn modelId="{34B6EDAB-5DAF-41B0-8D5C-66D1511F2C5B}" type="presParOf" srcId="{62AA2B43-BF72-4434-AB20-BC97F427CB36}" destId="{6E38F88F-612D-4DE7-B7BF-206D43BDA359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F14A5-8EB1-40EE-9E4E-B97C018C927E}">
      <dsp:nvSpPr>
        <dsp:cNvPr id="0" name=""/>
        <dsp:cNvSpPr/>
      </dsp:nvSpPr>
      <dsp:spPr>
        <a:xfrm>
          <a:off x="357182" y="1714508"/>
          <a:ext cx="3926746" cy="81297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Непрерывность наблюдения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7182" y="1714508"/>
        <a:ext cx="3926746" cy="812976"/>
      </dsp:txXfrm>
    </dsp:sp>
    <dsp:sp modelId="{5C7FB334-0E7A-460A-BCED-E671B765CCB5}">
      <dsp:nvSpPr>
        <dsp:cNvPr id="0" name=""/>
        <dsp:cNvSpPr/>
      </dsp:nvSpPr>
      <dsp:spPr>
        <a:xfrm>
          <a:off x="428634" y="2571765"/>
          <a:ext cx="3759037" cy="1148434"/>
        </a:xfrm>
        <a:prstGeom prst="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Подбор методик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428634" y="2571765"/>
        <a:ext cx="3759037" cy="1148434"/>
      </dsp:txXfrm>
    </dsp:sp>
    <dsp:sp modelId="{A423AC62-9E00-48BD-89A3-87CCEDAF0277}">
      <dsp:nvSpPr>
        <dsp:cNvPr id="0" name=""/>
        <dsp:cNvSpPr/>
      </dsp:nvSpPr>
      <dsp:spPr>
        <a:xfrm>
          <a:off x="214307" y="3"/>
          <a:ext cx="1914057" cy="1561354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Логопед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4307" y="3"/>
        <a:ext cx="1914057" cy="1561354"/>
      </dsp:txXfrm>
    </dsp:sp>
    <dsp:sp modelId="{C3A6CD55-8FF1-40FB-B1EA-67B80F02327D}">
      <dsp:nvSpPr>
        <dsp:cNvPr id="0" name=""/>
        <dsp:cNvSpPr/>
      </dsp:nvSpPr>
      <dsp:spPr>
        <a:xfrm>
          <a:off x="1214441" y="4027202"/>
          <a:ext cx="2092026" cy="1687797"/>
        </a:xfrm>
        <a:prstGeom prst="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Динамика развития ребенка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kern="1200" dirty="0"/>
        </a:p>
      </dsp:txBody>
      <dsp:txXfrm>
        <a:off x="1214441" y="4027202"/>
        <a:ext cx="2092026" cy="1687797"/>
      </dsp:txXfrm>
    </dsp:sp>
    <dsp:sp modelId="{6E38F88F-612D-4DE7-B7BF-206D43BDA359}">
      <dsp:nvSpPr>
        <dsp:cNvPr id="0" name=""/>
        <dsp:cNvSpPr/>
      </dsp:nvSpPr>
      <dsp:spPr>
        <a:xfrm>
          <a:off x="2428863" y="0"/>
          <a:ext cx="1928853" cy="1491139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Психолог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28863" y="0"/>
        <a:ext cx="1928853" cy="149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AD248-4C27-4EAE-B6BD-FF6CCC9ECED0}" type="datetimeFigureOut">
              <a:rPr lang="ru-RU" smtClean="0"/>
              <a:t>31.05.2013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DBBBA-943B-4C96-A5BD-BF5B5D35E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63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3286148" cy="15716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214554"/>
            <a:ext cx="3286148" cy="400052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24861-3076-4E46-9C61-E4248188DDF7}" type="datetimeFigureOut">
              <a:rPr lang="ru-RU"/>
              <a:pPr>
                <a:defRPr/>
              </a:pPr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60A3D-EA33-4252-9029-5BEED5D58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FB79E-3A1A-43C2-B778-3043BCBDB10A}" type="datetimeFigureOut">
              <a:rPr lang="ru-RU"/>
              <a:pPr>
                <a:defRPr/>
              </a:pPr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F103B-7CC0-47C5-B6A4-573F4D8B1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3214710" cy="1219199"/>
          </a:xfrm>
        </p:spPr>
        <p:txBody>
          <a:bodyPr>
            <a:noAutofit/>
          </a:bodyPr>
          <a:lstStyle>
            <a:lvl1pPr algn="l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71934" y="857232"/>
            <a:ext cx="4857784" cy="450059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8FDAC-5FE3-4C5E-BA7B-DCCE6E30D123}" type="datetimeFigureOut">
              <a:rPr lang="ru-RU"/>
              <a:pPr>
                <a:defRPr/>
              </a:pPr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6A5A8-3FC7-4B90-AF17-6F0856E56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143116"/>
            <a:ext cx="3286148" cy="4143404"/>
          </a:xfrm>
          <a:blipFill dpi="0" rotWithShape="1">
            <a:blip r:embed="rId2">
              <a:alphaModFix amt="44000"/>
            </a:blip>
            <a:srcRect/>
            <a:tile tx="0" ty="0" sx="100000" sy="100000" flip="none" algn="tl"/>
          </a:blip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571480"/>
            <a:ext cx="4643470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9E7F2-313D-4311-B837-32E30C4B5F6E}" type="datetimeFigureOut">
              <a:rPr lang="ru-RU"/>
              <a:pPr>
                <a:defRPr/>
              </a:pPr>
              <a:t>31.05.2013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1450D-2B3C-41A9-B100-45A5624AE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2071678"/>
            <a:ext cx="3286148" cy="571504"/>
          </a:xfrm>
          <a:blipFill dpi="0" rotWithShape="1">
            <a:blip r:embed="rId2">
              <a:alphaModFix amt="27000"/>
            </a:blip>
            <a:srcRect/>
            <a:tile tx="0" ty="0" sx="100000" sy="100000" flip="none" algn="tl"/>
          </a:blip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2643181"/>
            <a:ext cx="3286148" cy="3643339"/>
          </a:xfrm>
          <a:blipFill dpi="0" rotWithShape="1">
            <a:blip r:embed="rId2">
              <a:alphaModFix amt="23000"/>
            </a:blip>
            <a:srcRect/>
            <a:tile tx="0" ty="0" sx="100000" sy="100000" flip="none" algn="tl"/>
          </a:blipFill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14810" y="500042"/>
            <a:ext cx="46434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14810" y="1285860"/>
            <a:ext cx="4643470" cy="50006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66164-21B0-4276-90FE-A685460F203B}" type="datetimeFigureOut">
              <a:rPr lang="ru-RU"/>
              <a:pPr>
                <a:defRPr/>
              </a:pPr>
              <a:t>31.05.2013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A7D08-2332-4840-80AC-F94ACE07F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D3EA3-BA2C-423A-9D44-666B1F9632DA}" type="datetimeFigureOut">
              <a:rPr lang="ru-RU"/>
              <a:pPr>
                <a:defRPr/>
              </a:pPr>
              <a:t>31.05.2013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5F5C9-2F56-4E3C-91CB-F48AFEE13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FD2CD-241A-4E04-BD9B-0627539DBB02}" type="datetimeFigureOut">
              <a:rPr lang="ru-RU"/>
              <a:pPr>
                <a:defRPr/>
              </a:pPr>
              <a:t>31.05.2013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A4410-3EC4-481E-A31F-AA4D0B8F0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38BB5-C001-4394-AF87-F9B31E6704FB}" type="datetimeFigureOut">
              <a:rPr lang="ru-RU"/>
              <a:pPr>
                <a:defRPr/>
              </a:pPr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87261-E6ED-44EB-8371-A29D8D24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3286125" cy="1571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143375" y="500063"/>
            <a:ext cx="47863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143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C00000"/>
                </a:solidFill>
                <a:latin typeface="+mn-lt"/>
              </a:defRPr>
            </a:lvl1pPr>
          </a:lstStyle>
          <a:p>
            <a:pPr>
              <a:defRPr/>
            </a:pPr>
            <a:fld id="{CF42745F-50F7-4501-B54F-6AA7F79B1779}" type="datetimeFigureOut">
              <a:rPr lang="ru-RU"/>
              <a:pPr>
                <a:defRPr/>
              </a:pPr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3188" y="6356350"/>
            <a:ext cx="3929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C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C00000"/>
                </a:solidFill>
                <a:latin typeface="+mn-lt"/>
              </a:defRPr>
            </a:lvl1pPr>
          </a:lstStyle>
          <a:p>
            <a:pPr>
              <a:defRPr/>
            </a:pPr>
            <a:fld id="{4F68ACF7-8FB4-410E-A952-B529021B6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4" r:id="rId3"/>
    <p:sldLayoutId id="2147483653" r:id="rId4"/>
    <p:sldLayoutId id="2147483652" r:id="rId5"/>
    <p:sldLayoutId id="2147483651" r:id="rId6"/>
    <p:sldLayoutId id="2147483650" r:id="rId7"/>
    <p:sldLayoutId id="2147483649" r:id="rId8"/>
  </p:sldLayoutIdLst>
  <p:transition spd="slow" advClick="0" advTm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 spc="3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Schoolbook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buFont typeface="Arial" charset="0"/>
              <a:buNone/>
              <a:defRPr/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МБОУ «СОШ №1 г. Анадыря»</a:t>
            </a:r>
          </a:p>
          <a:p>
            <a:pPr algn="ctr" eaLnBrk="1" hangingPunct="1">
              <a:buFont typeface="Arial" charset="0"/>
              <a:buNone/>
              <a:defRPr/>
            </a:pPr>
            <a:endParaRPr lang="ru-R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4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 Особенности обучения детей в коррекционно-развивающих классах 8 вида»</a:t>
            </a:r>
            <a:endParaRPr lang="ru-RU" sz="2400" b="1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Arial" charset="0"/>
              <a:buNone/>
              <a:defRPr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Arial" charset="0"/>
              <a:buNone/>
              <a:defRPr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Arial" charset="0"/>
              <a:buNone/>
              <a:defRPr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Работа выполнена 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учителем начальных 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классов Казик Н.Н.</a:t>
            </a:r>
          </a:p>
          <a:p>
            <a:pPr algn="r" eaLnBrk="1" hangingPunct="1">
              <a:defRPr/>
            </a:pPr>
            <a:endParaRPr lang="ru-RU" sz="2000" b="1" i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2013 г.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786313" y="1428750"/>
            <a:ext cx="4049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323850" y="2133600"/>
            <a:ext cx="3095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>
                <a:solidFill>
                  <a:srgbClr val="C00000"/>
                </a:solidFill>
              </a:rPr>
              <a:t/>
            </a:r>
            <a:br>
              <a:rPr lang="ru-RU" b="1" i="1">
                <a:solidFill>
                  <a:srgbClr val="C00000"/>
                </a:solidFill>
              </a:rPr>
            </a:br>
            <a:endParaRPr lang="ru-RU" b="1" i="1">
              <a:solidFill>
                <a:srgbClr val="C00000"/>
              </a:solidFill>
            </a:endParaRPr>
          </a:p>
        </p:txBody>
      </p:sp>
      <p:sp>
        <p:nvSpPr>
          <p:cNvPr id="10245" name="Прямоугольник 7"/>
          <p:cNvSpPr>
            <a:spLocks noChangeArrowheads="1"/>
          </p:cNvSpPr>
          <p:nvPr/>
        </p:nvSpPr>
        <p:spPr bwMode="auto">
          <a:xfrm>
            <a:off x="571500" y="2143125"/>
            <a:ext cx="3000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Прямоугольник 9"/>
          <p:cNvSpPr>
            <a:spLocks noChangeArrowheads="1"/>
          </p:cNvSpPr>
          <p:nvPr/>
        </p:nvSpPr>
        <p:spPr bwMode="auto">
          <a:xfrm>
            <a:off x="142875" y="142875"/>
            <a:ext cx="3214688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solidFill>
                  <a:srgbClr val="0070C0"/>
                </a:solidFill>
                <a:latin typeface="Times New Roman" pitchFamily="18" charset="0"/>
              </a:rPr>
              <a:t>Учиться могут все дети, а значит, всем им, какими бы тяжкими не были бы нарушения развитья, должны предоставляться возможность</a:t>
            </a:r>
          </a:p>
          <a:p>
            <a:pPr algn="ctr">
              <a:lnSpc>
                <a:spcPct val="80000"/>
              </a:lnSpc>
            </a:pPr>
            <a:r>
              <a:rPr lang="ru-RU" b="1" i="1">
                <a:solidFill>
                  <a:srgbClr val="0070C0"/>
                </a:solidFill>
                <a:latin typeface="Times New Roman" pitchFamily="18" charset="0"/>
              </a:rPr>
              <a:t>получить образование.</a:t>
            </a:r>
          </a:p>
        </p:txBody>
      </p:sp>
      <p:pic>
        <p:nvPicPr>
          <p:cNvPr id="1026" name="Picture 2" descr="C:\Documents and Settings\User\Мои документы\Картинки - и\1191268972_c4107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14686"/>
            <a:ext cx="3062534" cy="30472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8" name="Picture 2" descr="C:\Documents and Settings\User\Мои документы\картинки\21795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2286000"/>
            <a:ext cx="200025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000" i="1" smtClean="0">
                <a:effectLst/>
                <a:latin typeface="Times New Roman" pitchFamily="18" charset="0"/>
                <a:cs typeface="Times New Roman" pitchFamily="18" charset="0"/>
              </a:rPr>
              <a:t>Коррекционно-развивающаяся</a:t>
            </a:r>
            <a:br>
              <a:rPr lang="ru-RU" sz="2000" i="1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i="1" smtClean="0">
                <a:effectLst/>
                <a:latin typeface="Times New Roman" pitchFamily="18" charset="0"/>
                <a:cs typeface="Times New Roman" pitchFamily="18" charset="0"/>
              </a:rPr>
              <a:t>педагогика</a:t>
            </a:r>
          </a:p>
        </p:txBody>
      </p:sp>
      <p:sp>
        <p:nvSpPr>
          <p:cNvPr id="11266" name="Rectangle 3"/>
          <p:cNvSpPr>
            <a:spLocks noGrp="1"/>
          </p:cNvSpPr>
          <p:nvPr>
            <p:ph type="body" idx="1"/>
          </p:nvPr>
        </p:nvSpPr>
        <p:spPr>
          <a:xfrm>
            <a:off x="4143375" y="500063"/>
            <a:ext cx="4714875" cy="5715000"/>
          </a:xfrm>
        </p:spPr>
        <p:txBody>
          <a:bodyPr anchor="ctr"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Одним из самых деликатных направлений в образовательной системе является область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коррекционной педагогики.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Недостатки развития познавательной деятельности детей с ограниченными возможностями здоровья,  особенно мышления и речи, не позволяют использовать такие методы, как школьная лекция и учебные дискуссии, диспут. Поэтому приходится находить другие доступные методы обучения. </a:t>
            </a:r>
          </a:p>
          <a:p>
            <a:pPr eaLnBrk="1" hangingPunct="1">
              <a:lnSpc>
                <a:spcPct val="80000"/>
              </a:lnSpc>
            </a:pPr>
            <a:endParaRPr lang="ru-RU" sz="2800" dirty="0" smtClean="0">
              <a:latin typeface="Arial" charset="0"/>
            </a:endParaRPr>
          </a:p>
        </p:txBody>
      </p:sp>
      <p:sp>
        <p:nvSpPr>
          <p:cNvPr id="11267" name="Прямоугольник 8"/>
          <p:cNvSpPr>
            <a:spLocks noChangeArrowheads="1"/>
          </p:cNvSpPr>
          <p:nvPr/>
        </p:nvSpPr>
        <p:spPr bwMode="auto">
          <a:xfrm>
            <a:off x="357188" y="2071688"/>
            <a:ext cx="3000375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Коррекция - лат. Corrеctio — исправление</a:t>
            </a:r>
          </a:p>
          <a:p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индивидуальных недостатков развития учащихся.</a:t>
            </a:r>
          </a:p>
          <a:p>
            <a:endParaRPr lang="ru-RU" sz="28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Documents and Settings\User\Мои документы\картинки\1(60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000504"/>
            <a:ext cx="2776536" cy="2621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:\02.03.11 Самоцветы\DSC051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581128"/>
            <a:ext cx="2684441" cy="2067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285750"/>
            <a:ext cx="2989263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User\Мои документы\Фото Самоцветов\Самоцветы\DSC051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132856"/>
            <a:ext cx="2539931" cy="2048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3429000" cy="1714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Традиционное обучение –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фундамент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коррекционного обучения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Содержимое 2"/>
          <p:cNvSpPr>
            <a:spLocks noGrp="1"/>
          </p:cNvSpPr>
          <p:nvPr>
            <p:ph idx="1"/>
          </p:nvPr>
        </p:nvSpPr>
        <p:spPr>
          <a:xfrm>
            <a:off x="4143375" y="428625"/>
            <a:ext cx="4786313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200" b="1" i="1" dirty="0" smtClean="0">
                <a:latin typeface="Times New Roman" pitchFamily="18" charset="0"/>
              </a:rPr>
              <a:t>В своей работе мы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200" b="1" i="1" dirty="0" smtClean="0">
                <a:latin typeface="Times New Roman" pitchFamily="18" charset="0"/>
              </a:rPr>
              <a:t>используем как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</a:rPr>
              <a:t>традиционные формы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200" b="1" i="1" dirty="0" smtClean="0">
                <a:latin typeface="Times New Roman" pitchFamily="18" charset="0"/>
              </a:rPr>
              <a:t>обучения, так и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</a:rPr>
              <a:t>инновационные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ru-RU" sz="26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i="1" dirty="0" smtClean="0">
                <a:latin typeface="Times New Roman" pitchFamily="18" charset="0"/>
              </a:rPr>
              <a:t>Часто используются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</a:rPr>
              <a:t>нетрадиционные </a:t>
            </a:r>
            <a:r>
              <a:rPr lang="ru-RU" sz="2000" b="1" i="1" dirty="0" smtClean="0">
                <a:latin typeface="Times New Roman" pitchFamily="18" charset="0"/>
              </a:rPr>
              <a:t>методы обучения: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000" b="1" i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ru-RU" sz="2000" b="1" i="1" dirty="0" smtClean="0">
                <a:latin typeface="Times New Roman" pitchFamily="18" charset="0"/>
              </a:rPr>
              <a:t>Поход в кинотеатр, музей, концерт дают возможность каждому ребенку высказать свое мнение, что способствует развитие речи.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ru-RU" sz="2000" b="1" i="1" dirty="0" smtClean="0">
                <a:latin typeface="Times New Roman" pitchFamily="18" charset="0"/>
              </a:rPr>
              <a:t>Развивающие игры ( закончить предложение, дорисовать рисунок, подобрать рифму и т.д.) - это развитие воображения, смекалки, мышления, внимательности, наблюдательности.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ru-RU" sz="2000" b="1" i="1" dirty="0" smtClean="0">
                <a:latin typeface="Times New Roman" pitchFamily="18" charset="0"/>
              </a:rPr>
              <a:t>Психологические игры развивают благоприятную атмосферу в классе.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</a:pPr>
            <a:endParaRPr lang="ru-RU" sz="1900" i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3000" dirty="0" smtClean="0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57166"/>
            <a:ext cx="2965803" cy="208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Игровые технологии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Объект 2"/>
          <p:cNvSpPr>
            <a:spLocks noGrp="1"/>
          </p:cNvSpPr>
          <p:nvPr>
            <p:ph idx="1"/>
          </p:nvPr>
        </p:nvSpPr>
        <p:spPr>
          <a:xfrm>
            <a:off x="4143375" y="214290"/>
            <a:ext cx="4786313" cy="621510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В отличие от игры вообще, педагогические игры обладают существенным признаком - четко поставленной целью обучения и соответствующим ей педагогическим результатом, учебно-познавательной направленностью.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Кстати, игровые методы находят свое применение и в старших классах, они часто используются для закрепления пройденного. </a:t>
            </a:r>
          </a:p>
          <a:p>
            <a:pPr eaLnBrk="1" hangingPunct="1">
              <a:buFont typeface="Arial" charset="0"/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Доминирующая </a:t>
            </a:r>
          </a:p>
          <a:p>
            <a:pPr eaLnBrk="1" hangingPunct="1">
              <a:buFont typeface="Arial" charset="0"/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деятельность </a:t>
            </a:r>
          </a:p>
          <a:p>
            <a:pPr eaLnBrk="1" hangingPunct="1">
              <a:buFont typeface="Arial" charset="0"/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принадлежит </a:t>
            </a:r>
          </a:p>
          <a:p>
            <a:pPr eaLnBrk="1" hangingPunct="1">
              <a:buFont typeface="Arial" charset="0"/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учителю.</a:t>
            </a:r>
          </a:p>
        </p:txBody>
      </p:sp>
      <p:pic>
        <p:nvPicPr>
          <p:cNvPr id="12292" name="Рисунок 9"/>
          <p:cNvPicPr>
            <a:picLocks noChangeAspect="1" noChangeArrowheads="1"/>
          </p:cNvPicPr>
          <p:nvPr/>
        </p:nvPicPr>
        <p:blipFill>
          <a:blip r:embed="rId3"/>
          <a:srcRect l="38026" t="41991" r="37276" b="25325"/>
          <a:stretch>
            <a:fillRect/>
          </a:stretch>
        </p:blipFill>
        <p:spPr bwMode="auto">
          <a:xfrm>
            <a:off x="6786578" y="4817033"/>
            <a:ext cx="2071670" cy="177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User\Рабочий стол\Фотографии мероприятий 2012г\Прощание с осенью 29.10.2011\фото\DSC03216.JPG"/>
          <p:cNvPicPr/>
          <p:nvPr/>
        </p:nvPicPr>
        <p:blipFill>
          <a:blip r:embed="rId4" cstate="print"/>
          <a:srcRect l="11847" r="18678" b="22892"/>
          <a:stretch>
            <a:fillRect/>
          </a:stretch>
        </p:blipFill>
        <p:spPr bwMode="auto">
          <a:xfrm>
            <a:off x="214282" y="1571612"/>
            <a:ext cx="3236007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Documents and Settings\User\Рабочий стол\Фотографии мероприятий 2012г\Прощание с осенью 29.10.2011\фото\DSC03257.JPG"/>
          <p:cNvPicPr/>
          <p:nvPr/>
        </p:nvPicPr>
        <p:blipFill>
          <a:blip r:embed="rId5" cstate="print"/>
          <a:srcRect l="29566" t="14802" r="17898" b="18933"/>
          <a:stretch>
            <a:fillRect/>
          </a:stretch>
        </p:blipFill>
        <p:spPr bwMode="auto">
          <a:xfrm>
            <a:off x="683568" y="4169792"/>
            <a:ext cx="3194738" cy="24118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User\Мои документы\Фото Самоцветов\Самоцветы\DSC05122.JPG"/>
          <p:cNvPicPr/>
          <p:nvPr/>
        </p:nvPicPr>
        <p:blipFill>
          <a:blip r:embed="rId2" cstate="print"/>
          <a:srcRect l="8177" t="8547" b="16667"/>
          <a:stretch>
            <a:fillRect/>
          </a:stretch>
        </p:blipFill>
        <p:spPr bwMode="auto">
          <a:xfrm>
            <a:off x="179512" y="2708920"/>
            <a:ext cx="3672408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Взаимодействие со службами </a:t>
            </a:r>
            <a:endParaRPr lang="ru-RU" sz="20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071934" y="357166"/>
          <a:ext cx="4786313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rot="10800000" flipV="1">
            <a:off x="5500694" y="1428736"/>
            <a:ext cx="78581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357950" y="1428736"/>
            <a:ext cx="78581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 bwMode="auto">
          <a:xfrm>
            <a:off x="142875" y="260350"/>
            <a:ext cx="3286125" cy="166846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ru-RU" sz="3200" i="1" dirty="0" smtClean="0">
                <a:effectLst/>
                <a:latin typeface="Times New Roman" pitchFamily="18" charset="0"/>
                <a:cs typeface="Times New Roman" pitchFamily="18" charset="0"/>
              </a:rPr>
              <a:t>Организация «Самоцветы»</a:t>
            </a:r>
          </a:p>
        </p:txBody>
      </p:sp>
      <p:pic>
        <p:nvPicPr>
          <p:cNvPr id="7" name="Рисунок 6" descr="C:\Documents and Settings\User\Рабочий стол\Фотографии мероприятий 2012г\День пограничников 01.12.12\Новая папка\S50233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6076" y="609579"/>
            <a:ext cx="2630181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C:\Documents and Settings\User\Рабочий стол\S50232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5460" y="2180400"/>
            <a:ext cx="3316229" cy="2183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:\Documents and Settings\User\Рабочий стол\ннн\S5023229.JPG"/>
          <p:cNvPicPr/>
          <p:nvPr/>
        </p:nvPicPr>
        <p:blipFill>
          <a:blip r:embed="rId4" cstate="print"/>
          <a:srcRect l="13386" t="19580" r="13123"/>
          <a:stretch>
            <a:fillRect/>
          </a:stretch>
        </p:blipFill>
        <p:spPr bwMode="auto">
          <a:xfrm>
            <a:off x="4211960" y="4221088"/>
            <a:ext cx="2667000" cy="2190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2" name="Содержимое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6338"/>
            <a:ext cx="4052888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2071678"/>
            <a:ext cx="4000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Организация внеклассной работы с детьми с ограниченными возможностями здоровья на примере клуба «Самоцветы»</a:t>
            </a:r>
            <a:endParaRPr lang="ru-RU" dirty="0"/>
          </a:p>
        </p:txBody>
      </p:sp>
    </p:spTree>
  </p:cSld>
  <p:clrMapOvr>
    <a:masterClrMapping/>
  </p:clrMapOvr>
  <p:transition spd="slow" advClick="0"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3643313" cy="17145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l" eaLnBrk="1" hangingPunct="1">
              <a:defRPr/>
            </a:pPr>
            <a:endParaRPr lang="ru-RU" sz="18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Помните – всё чему мы научим ребенка в школе, поможет ему быть более приспособленным и адаптированным в дальнейшей жизни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3212976"/>
            <a:ext cx="2614682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240621"/>
            <a:ext cx="3571868" cy="23443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792061" y="5085184"/>
            <a:ext cx="3143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Хороших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Вам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Учеников!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овые технологии образован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Новые технологии образования</Template>
  <TotalTime>1417</TotalTime>
  <Words>322</Words>
  <Application>Microsoft Office PowerPoint</Application>
  <PresentationFormat>Экран (4:3)</PresentationFormat>
  <Paragraphs>57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Новые технологии образования</vt:lpstr>
      <vt:lpstr> </vt:lpstr>
      <vt:lpstr>Коррекционно-развивающаяся педагогика</vt:lpstr>
      <vt:lpstr>Традиционное обучение – фундамент коррекционного обучения</vt:lpstr>
      <vt:lpstr>Игровые технологии</vt:lpstr>
      <vt:lpstr> Взаимодействие со службами </vt:lpstr>
      <vt:lpstr>Организация «Самоцветы»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</dc:title>
  <dc:creator>Ирина Михайловна Жирнова</dc:creator>
  <cp:lastModifiedBy>Ушанова И.Н.</cp:lastModifiedBy>
  <cp:revision>153</cp:revision>
  <dcterms:created xsi:type="dcterms:W3CDTF">2012-11-13T00:48:48Z</dcterms:created>
  <dcterms:modified xsi:type="dcterms:W3CDTF">2013-05-31T09:00:04Z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TC030007631</vt:lpwstr>
  </property>
</Properties>
</file>