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0A2310-71F1-4290-91E0-9F50E8F25886}" type="doc">
      <dgm:prSet loTypeId="urn:microsoft.com/office/officeart/2005/8/layout/venn2" loCatId="relationship" qsTypeId="urn:microsoft.com/office/officeart/2005/8/quickstyle/3d5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3E5212D3-3758-4DCF-919E-CCF83BAA2C3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Конструирование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841F96-3D9A-42EE-B242-9C8CC9A9E946}" type="parTrans" cxnId="{DAF613AE-D260-4418-AFDF-39EF4B43ABDC}">
      <dgm:prSet/>
      <dgm:spPr/>
      <dgm:t>
        <a:bodyPr/>
        <a:lstStyle/>
        <a:p>
          <a:endParaRPr lang="ru-RU"/>
        </a:p>
      </dgm:t>
    </dgm:pt>
    <dgm:pt modelId="{C8C273CA-A406-469F-AF9B-96E28906C6FB}" type="sibTrans" cxnId="{DAF613AE-D260-4418-AFDF-39EF4B43ABDC}">
      <dgm:prSet/>
      <dgm:spPr/>
      <dgm:t>
        <a:bodyPr/>
        <a:lstStyle/>
        <a:p>
          <a:endParaRPr lang="ru-RU"/>
        </a:p>
      </dgm:t>
    </dgm:pt>
    <dgm:pt modelId="{A48136D6-9B73-495E-A98C-D7C2A9AE498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Проектирование</a:t>
          </a:r>
          <a:r>
            <a:rPr lang="ru-RU" sz="1600" dirty="0" smtClean="0"/>
            <a:t> </a:t>
          </a:r>
          <a:endParaRPr lang="ru-RU" sz="1600" dirty="0"/>
        </a:p>
      </dgm:t>
    </dgm:pt>
    <dgm:pt modelId="{C196E972-BDD4-4B73-A7BF-894FFBE9BF0E}" type="parTrans" cxnId="{52993153-56AD-4B36-BF51-9F341750FAE1}">
      <dgm:prSet/>
      <dgm:spPr/>
      <dgm:t>
        <a:bodyPr/>
        <a:lstStyle/>
        <a:p>
          <a:endParaRPr lang="ru-RU"/>
        </a:p>
      </dgm:t>
    </dgm:pt>
    <dgm:pt modelId="{02FAB3C0-F782-442E-936C-96B5957F5E3A}" type="sibTrans" cxnId="{52993153-56AD-4B36-BF51-9F341750FAE1}">
      <dgm:prSet/>
      <dgm:spPr/>
      <dgm:t>
        <a:bodyPr/>
        <a:lstStyle/>
        <a:p>
          <a:endParaRPr lang="ru-RU"/>
        </a:p>
      </dgm:t>
    </dgm:pt>
    <dgm:pt modelId="{202A6F1D-5F44-4481-AB30-302366CC2F9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Моделирование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6543F2-4E03-49D3-B8AF-F5E270E923A7}" type="parTrans" cxnId="{29639F5F-2F52-4733-8FB4-A7253414A653}">
      <dgm:prSet/>
      <dgm:spPr/>
      <dgm:t>
        <a:bodyPr/>
        <a:lstStyle/>
        <a:p>
          <a:endParaRPr lang="ru-RU"/>
        </a:p>
      </dgm:t>
    </dgm:pt>
    <dgm:pt modelId="{5F4692A2-04D2-4C9A-B425-879A04A389AE}" type="sibTrans" cxnId="{29639F5F-2F52-4733-8FB4-A7253414A653}">
      <dgm:prSet/>
      <dgm:spPr/>
      <dgm:t>
        <a:bodyPr/>
        <a:lstStyle/>
        <a:p>
          <a:endParaRPr lang="ru-RU"/>
        </a:p>
      </dgm:t>
    </dgm:pt>
    <dgm:pt modelId="{1FBE4A98-7E89-4CA7-9B70-8905A75F3BCE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Подготовка</a:t>
          </a:r>
        </a:p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</a:t>
          </a:r>
        </a:p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уроку</a:t>
          </a:r>
        </a:p>
      </dgm:t>
    </dgm:pt>
    <dgm:pt modelId="{0E88C2CF-9669-4DC8-B54D-782D99CF1A76}" type="parTrans" cxnId="{C081E101-E18F-4AD1-A9AD-1FAD17D9029E}">
      <dgm:prSet/>
      <dgm:spPr/>
      <dgm:t>
        <a:bodyPr/>
        <a:lstStyle/>
        <a:p>
          <a:endParaRPr lang="ru-RU"/>
        </a:p>
      </dgm:t>
    </dgm:pt>
    <dgm:pt modelId="{4B3FD7B7-A524-4A53-A1BE-9499610BA05D}" type="sibTrans" cxnId="{C081E101-E18F-4AD1-A9AD-1FAD17D9029E}">
      <dgm:prSet/>
      <dgm:spPr/>
      <dgm:t>
        <a:bodyPr/>
        <a:lstStyle/>
        <a:p>
          <a:endParaRPr lang="ru-RU"/>
        </a:p>
      </dgm:t>
    </dgm:pt>
    <dgm:pt modelId="{C7358866-E88A-43FC-A3CD-C27F28E939DA}" type="pres">
      <dgm:prSet presAssocID="{FC0A2310-71F1-4290-91E0-9F50E8F2588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EF27AA-0C27-4F6C-944E-21689F158EBD}" type="pres">
      <dgm:prSet presAssocID="{FC0A2310-71F1-4290-91E0-9F50E8F25886}" presName="comp1" presStyleCnt="0"/>
      <dgm:spPr/>
      <dgm:t>
        <a:bodyPr/>
        <a:lstStyle/>
        <a:p>
          <a:endParaRPr lang="ru-RU"/>
        </a:p>
      </dgm:t>
    </dgm:pt>
    <dgm:pt modelId="{82631CFC-C74F-4A94-8195-DF852C4EA314}" type="pres">
      <dgm:prSet presAssocID="{FC0A2310-71F1-4290-91E0-9F50E8F25886}" presName="circle1" presStyleLbl="node1" presStyleIdx="0" presStyleCnt="4" custScaleX="147383" custScaleY="88372" custLinFactNeighborX="-5642" custLinFactNeighborY="8871"/>
      <dgm:spPr/>
      <dgm:t>
        <a:bodyPr/>
        <a:lstStyle/>
        <a:p>
          <a:endParaRPr lang="ru-RU"/>
        </a:p>
      </dgm:t>
    </dgm:pt>
    <dgm:pt modelId="{DDDEE0C0-3545-4148-BFD9-8B5161DDD952}" type="pres">
      <dgm:prSet presAssocID="{FC0A2310-71F1-4290-91E0-9F50E8F25886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1B792-913B-41CA-A0C3-4A4ABF1AF9F4}" type="pres">
      <dgm:prSet presAssocID="{FC0A2310-71F1-4290-91E0-9F50E8F25886}" presName="comp2" presStyleCnt="0"/>
      <dgm:spPr/>
      <dgm:t>
        <a:bodyPr/>
        <a:lstStyle/>
        <a:p>
          <a:endParaRPr lang="ru-RU"/>
        </a:p>
      </dgm:t>
    </dgm:pt>
    <dgm:pt modelId="{0BD58130-8E74-43B6-928E-98978FE7C8D9}" type="pres">
      <dgm:prSet presAssocID="{FC0A2310-71F1-4290-91E0-9F50E8F25886}" presName="circle2" presStyleLbl="node1" presStyleIdx="1" presStyleCnt="4" custScaleX="159884" custScaleY="83322" custLinFactNeighborX="-752" custLinFactNeighborY="18091"/>
      <dgm:spPr/>
      <dgm:t>
        <a:bodyPr/>
        <a:lstStyle/>
        <a:p>
          <a:endParaRPr lang="ru-RU"/>
        </a:p>
      </dgm:t>
    </dgm:pt>
    <dgm:pt modelId="{32CF07CE-81EA-49BD-8485-453A23B3C4B9}" type="pres">
      <dgm:prSet presAssocID="{FC0A2310-71F1-4290-91E0-9F50E8F25886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8A2EB-5635-41FC-BDDB-3F8821818C1D}" type="pres">
      <dgm:prSet presAssocID="{FC0A2310-71F1-4290-91E0-9F50E8F25886}" presName="comp3" presStyleCnt="0"/>
      <dgm:spPr/>
      <dgm:t>
        <a:bodyPr/>
        <a:lstStyle/>
        <a:p>
          <a:endParaRPr lang="ru-RU"/>
        </a:p>
      </dgm:t>
    </dgm:pt>
    <dgm:pt modelId="{89474801-13C1-419D-BC8F-15CFD59E7812}" type="pres">
      <dgm:prSet presAssocID="{FC0A2310-71F1-4290-91E0-9F50E8F25886}" presName="circle3" presStyleLbl="node1" presStyleIdx="2" presStyleCnt="4" custScaleX="170543" custScaleY="76562" custLinFactNeighborX="1588" custLinFactNeighborY="11035"/>
      <dgm:spPr/>
      <dgm:t>
        <a:bodyPr/>
        <a:lstStyle/>
        <a:p>
          <a:endParaRPr lang="ru-RU"/>
        </a:p>
      </dgm:t>
    </dgm:pt>
    <dgm:pt modelId="{2B08E403-4724-473F-9803-3E29B9C49C04}" type="pres">
      <dgm:prSet presAssocID="{FC0A2310-71F1-4290-91E0-9F50E8F25886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033DD-CE37-49E1-A8E8-67411F2CF9B6}" type="pres">
      <dgm:prSet presAssocID="{FC0A2310-71F1-4290-91E0-9F50E8F25886}" presName="comp4" presStyleCnt="0"/>
      <dgm:spPr/>
      <dgm:t>
        <a:bodyPr/>
        <a:lstStyle/>
        <a:p>
          <a:endParaRPr lang="ru-RU"/>
        </a:p>
      </dgm:t>
    </dgm:pt>
    <dgm:pt modelId="{46F9023B-C9B5-44EA-A84E-5CA233FC0F68}" type="pres">
      <dgm:prSet presAssocID="{FC0A2310-71F1-4290-91E0-9F50E8F25886}" presName="circle4" presStyleLbl="node1" presStyleIdx="3" presStyleCnt="4" custScaleX="127907" custScaleY="71044" custLinFactNeighborX="1881" custLinFactNeighborY="13794"/>
      <dgm:spPr/>
      <dgm:t>
        <a:bodyPr/>
        <a:lstStyle/>
        <a:p>
          <a:endParaRPr lang="ru-RU"/>
        </a:p>
      </dgm:t>
    </dgm:pt>
    <dgm:pt modelId="{66815E95-C0C0-4D51-AE16-31D96EAA1C37}" type="pres">
      <dgm:prSet presAssocID="{FC0A2310-71F1-4290-91E0-9F50E8F25886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CA9DA9-8E13-44C4-9DF3-8A21BD2799EA}" type="presOf" srcId="{FC0A2310-71F1-4290-91E0-9F50E8F25886}" destId="{C7358866-E88A-43FC-A3CD-C27F28E939DA}" srcOrd="0" destOrd="0" presId="urn:microsoft.com/office/officeart/2005/8/layout/venn2"/>
    <dgm:cxn modelId="{99A171D8-1284-4830-B097-C1F289114E33}" type="presOf" srcId="{3E5212D3-3758-4DCF-919E-CCF83BAA2C33}" destId="{82631CFC-C74F-4A94-8195-DF852C4EA314}" srcOrd="0" destOrd="0" presId="urn:microsoft.com/office/officeart/2005/8/layout/venn2"/>
    <dgm:cxn modelId="{29639F5F-2F52-4733-8FB4-A7253414A653}" srcId="{FC0A2310-71F1-4290-91E0-9F50E8F25886}" destId="{202A6F1D-5F44-4481-AB30-302366CC2F95}" srcOrd="2" destOrd="0" parTransId="{EB6543F2-4E03-49D3-B8AF-F5E270E923A7}" sibTransId="{5F4692A2-04D2-4C9A-B425-879A04A389AE}"/>
    <dgm:cxn modelId="{DAF613AE-D260-4418-AFDF-39EF4B43ABDC}" srcId="{FC0A2310-71F1-4290-91E0-9F50E8F25886}" destId="{3E5212D3-3758-4DCF-919E-CCF83BAA2C33}" srcOrd="0" destOrd="0" parTransId="{C0841F96-3D9A-42EE-B242-9C8CC9A9E946}" sibTransId="{C8C273CA-A406-469F-AF9B-96E28906C6FB}"/>
    <dgm:cxn modelId="{F9692EE0-C391-4668-A79B-186ECD088628}" type="presOf" srcId="{3E5212D3-3758-4DCF-919E-CCF83BAA2C33}" destId="{DDDEE0C0-3545-4148-BFD9-8B5161DDD952}" srcOrd="1" destOrd="0" presId="urn:microsoft.com/office/officeart/2005/8/layout/venn2"/>
    <dgm:cxn modelId="{52993153-56AD-4B36-BF51-9F341750FAE1}" srcId="{FC0A2310-71F1-4290-91E0-9F50E8F25886}" destId="{A48136D6-9B73-495E-A98C-D7C2A9AE4988}" srcOrd="1" destOrd="0" parTransId="{C196E972-BDD4-4B73-A7BF-894FFBE9BF0E}" sibTransId="{02FAB3C0-F782-442E-936C-96B5957F5E3A}"/>
    <dgm:cxn modelId="{8ED52BB7-0C7A-4AF5-9C3E-3F270D73156E}" type="presOf" srcId="{202A6F1D-5F44-4481-AB30-302366CC2F95}" destId="{89474801-13C1-419D-BC8F-15CFD59E7812}" srcOrd="0" destOrd="0" presId="urn:microsoft.com/office/officeart/2005/8/layout/venn2"/>
    <dgm:cxn modelId="{33AA6A37-94BA-4EC1-AB70-91955AA120F5}" type="presOf" srcId="{A48136D6-9B73-495E-A98C-D7C2A9AE4988}" destId="{32CF07CE-81EA-49BD-8485-453A23B3C4B9}" srcOrd="1" destOrd="0" presId="urn:microsoft.com/office/officeart/2005/8/layout/venn2"/>
    <dgm:cxn modelId="{FD5941C3-383A-44FC-81F1-391BE65A7E97}" type="presOf" srcId="{1FBE4A98-7E89-4CA7-9B70-8905A75F3BCE}" destId="{46F9023B-C9B5-44EA-A84E-5CA233FC0F68}" srcOrd="0" destOrd="0" presId="urn:microsoft.com/office/officeart/2005/8/layout/venn2"/>
    <dgm:cxn modelId="{C7A9504C-33DD-4737-9FEE-D0BBB56132A9}" type="presOf" srcId="{A48136D6-9B73-495E-A98C-D7C2A9AE4988}" destId="{0BD58130-8E74-43B6-928E-98978FE7C8D9}" srcOrd="0" destOrd="0" presId="urn:microsoft.com/office/officeart/2005/8/layout/venn2"/>
    <dgm:cxn modelId="{F00E67AA-5CF1-48B2-8FD7-07113C4E9242}" type="presOf" srcId="{1FBE4A98-7E89-4CA7-9B70-8905A75F3BCE}" destId="{66815E95-C0C0-4D51-AE16-31D96EAA1C37}" srcOrd="1" destOrd="0" presId="urn:microsoft.com/office/officeart/2005/8/layout/venn2"/>
    <dgm:cxn modelId="{C081E101-E18F-4AD1-A9AD-1FAD17D9029E}" srcId="{FC0A2310-71F1-4290-91E0-9F50E8F25886}" destId="{1FBE4A98-7E89-4CA7-9B70-8905A75F3BCE}" srcOrd="3" destOrd="0" parTransId="{0E88C2CF-9669-4DC8-B54D-782D99CF1A76}" sibTransId="{4B3FD7B7-A524-4A53-A1BE-9499610BA05D}"/>
    <dgm:cxn modelId="{40EB111E-A0E6-41C9-B103-9FEAAEEB4CD4}" type="presOf" srcId="{202A6F1D-5F44-4481-AB30-302366CC2F95}" destId="{2B08E403-4724-473F-9803-3E29B9C49C04}" srcOrd="1" destOrd="0" presId="urn:microsoft.com/office/officeart/2005/8/layout/venn2"/>
    <dgm:cxn modelId="{E969A841-9A79-4F98-87CF-6C6117078489}" type="presParOf" srcId="{C7358866-E88A-43FC-A3CD-C27F28E939DA}" destId="{C5EF27AA-0C27-4F6C-944E-21689F158EBD}" srcOrd="0" destOrd="0" presId="urn:microsoft.com/office/officeart/2005/8/layout/venn2"/>
    <dgm:cxn modelId="{0D2D574C-0560-4618-8585-2AC1C2558FF5}" type="presParOf" srcId="{C5EF27AA-0C27-4F6C-944E-21689F158EBD}" destId="{82631CFC-C74F-4A94-8195-DF852C4EA314}" srcOrd="0" destOrd="0" presId="urn:microsoft.com/office/officeart/2005/8/layout/venn2"/>
    <dgm:cxn modelId="{B7D27878-751B-4BCA-B713-E0EA50BD7E92}" type="presParOf" srcId="{C5EF27AA-0C27-4F6C-944E-21689F158EBD}" destId="{DDDEE0C0-3545-4148-BFD9-8B5161DDD952}" srcOrd="1" destOrd="0" presId="urn:microsoft.com/office/officeart/2005/8/layout/venn2"/>
    <dgm:cxn modelId="{9BDEF9B1-497E-4DAB-BE86-C271FE1E0C59}" type="presParOf" srcId="{C7358866-E88A-43FC-A3CD-C27F28E939DA}" destId="{5831B792-913B-41CA-A0C3-4A4ABF1AF9F4}" srcOrd="1" destOrd="0" presId="urn:microsoft.com/office/officeart/2005/8/layout/venn2"/>
    <dgm:cxn modelId="{865FE9B7-8618-4FB0-8CB9-0A35A7B084E4}" type="presParOf" srcId="{5831B792-913B-41CA-A0C3-4A4ABF1AF9F4}" destId="{0BD58130-8E74-43B6-928E-98978FE7C8D9}" srcOrd="0" destOrd="0" presId="urn:microsoft.com/office/officeart/2005/8/layout/venn2"/>
    <dgm:cxn modelId="{5B9EFB8F-914F-499C-8DC3-A2BB2E8D57DA}" type="presParOf" srcId="{5831B792-913B-41CA-A0C3-4A4ABF1AF9F4}" destId="{32CF07CE-81EA-49BD-8485-453A23B3C4B9}" srcOrd="1" destOrd="0" presId="urn:microsoft.com/office/officeart/2005/8/layout/venn2"/>
    <dgm:cxn modelId="{887485E5-6581-41FE-8F81-0AF1E4B04C5A}" type="presParOf" srcId="{C7358866-E88A-43FC-A3CD-C27F28E939DA}" destId="{4998A2EB-5635-41FC-BDDB-3F8821818C1D}" srcOrd="2" destOrd="0" presId="urn:microsoft.com/office/officeart/2005/8/layout/venn2"/>
    <dgm:cxn modelId="{96C4862B-AE9C-4637-91AF-C5CE615F154D}" type="presParOf" srcId="{4998A2EB-5635-41FC-BDDB-3F8821818C1D}" destId="{89474801-13C1-419D-BC8F-15CFD59E7812}" srcOrd="0" destOrd="0" presId="urn:microsoft.com/office/officeart/2005/8/layout/venn2"/>
    <dgm:cxn modelId="{107483A3-F559-478C-B006-8FC68A15E317}" type="presParOf" srcId="{4998A2EB-5635-41FC-BDDB-3F8821818C1D}" destId="{2B08E403-4724-473F-9803-3E29B9C49C04}" srcOrd="1" destOrd="0" presId="urn:microsoft.com/office/officeart/2005/8/layout/venn2"/>
    <dgm:cxn modelId="{6B374394-266D-475B-BA2E-4837428DC611}" type="presParOf" srcId="{C7358866-E88A-43FC-A3CD-C27F28E939DA}" destId="{373033DD-CE37-49E1-A8E8-67411F2CF9B6}" srcOrd="3" destOrd="0" presId="urn:microsoft.com/office/officeart/2005/8/layout/venn2"/>
    <dgm:cxn modelId="{7238E79F-0378-4C60-8E1E-C65028082605}" type="presParOf" srcId="{373033DD-CE37-49E1-A8E8-67411F2CF9B6}" destId="{46F9023B-C9B5-44EA-A84E-5CA233FC0F68}" srcOrd="0" destOrd="0" presId="urn:microsoft.com/office/officeart/2005/8/layout/venn2"/>
    <dgm:cxn modelId="{C1D2D4BB-2809-4A77-8F8C-F88BD0DC1230}" type="presParOf" srcId="{373033DD-CE37-49E1-A8E8-67411F2CF9B6}" destId="{66815E95-C0C0-4D51-AE16-31D96EAA1C3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31CFC-C74F-4A94-8195-DF852C4EA314}">
      <dsp:nvSpPr>
        <dsp:cNvPr id="0" name=""/>
        <dsp:cNvSpPr/>
      </dsp:nvSpPr>
      <dsp:spPr>
        <a:xfrm>
          <a:off x="-898025" y="820562"/>
          <a:ext cx="10400499" cy="6236221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Конструирование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48234" y="1132373"/>
        <a:ext cx="2907979" cy="935433"/>
      </dsp:txXfrm>
    </dsp:sp>
    <dsp:sp modelId="{0BD58130-8E74-43B6-928E-98978FE7C8D9}">
      <dsp:nvSpPr>
        <dsp:cNvPr id="0" name=""/>
        <dsp:cNvSpPr/>
      </dsp:nvSpPr>
      <dsp:spPr>
        <a:xfrm>
          <a:off x="-210843" y="2352901"/>
          <a:ext cx="9026134" cy="4703882"/>
        </a:xfrm>
        <a:prstGeom prst="ellipse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Проектирование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2724906" y="2635134"/>
        <a:ext cx="3154634" cy="846698"/>
      </dsp:txXfrm>
    </dsp:sp>
    <dsp:sp modelId="{89474801-13C1-419D-BC8F-15CFD59E7812}">
      <dsp:nvSpPr>
        <dsp:cNvPr id="0" name=""/>
        <dsp:cNvSpPr/>
      </dsp:nvSpPr>
      <dsp:spPr>
        <a:xfrm>
          <a:off x="759005" y="3785329"/>
          <a:ext cx="7220910" cy="3241688"/>
        </a:xfrm>
        <a:prstGeom prst="ellipse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Моделирование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86988" y="4028456"/>
        <a:ext cx="3364944" cy="729380"/>
      </dsp:txXfrm>
    </dsp:sp>
    <dsp:sp modelId="{46F9023B-C9B5-44EA-A84E-5CA233FC0F68}">
      <dsp:nvSpPr>
        <dsp:cNvPr id="0" name=""/>
        <dsp:cNvSpPr/>
      </dsp:nvSpPr>
      <dsp:spPr>
        <a:xfrm>
          <a:off x="2550095" y="5031303"/>
          <a:ext cx="3610448" cy="2005368"/>
        </a:xfrm>
        <a:prstGeom prst="ellipse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Подготовка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уроку</a:t>
          </a:r>
        </a:p>
      </dsp:txBody>
      <dsp:txXfrm>
        <a:off x="3078833" y="5532645"/>
        <a:ext cx="2552972" cy="1002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94FEA-752A-4AAE-85AB-84DEC385DD64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45636-7A3A-4A57-95AB-832852E7F5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201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E577B1B-5223-4CF4-8D6E-52635062A018}" type="slidenum">
              <a:rPr lang="ru-RU" sz="1200">
                <a:latin typeface="Calibri" pitchFamily="34" charset="0"/>
              </a:rPr>
              <a:pPr algn="r"/>
              <a:t>9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45636-7A3A-4A57-95AB-832852E7F5A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2A3BB-6F45-4A5F-AA01-7ED5A68F086C}" type="datetimeFigureOut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AFA39-2564-4BAB-B0C4-2085A11BA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spd="med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88640"/>
            <a:ext cx="6400800" cy="720080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Муниципальное общеобразовательное учреждение 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Мальчевская средняя общеобразовательная школа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74754" name="Picture 2" descr="http://bookcube.ru/uploads/taginator/Feb-2013/kak-napisat-plan-raboty-na-fevral-tema-zima-po-fg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613603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Структура поурочного планирования в рамках ФГОС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267744" y="4941168"/>
            <a:ext cx="64008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Выступление на педагогическом совете.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b="1" dirty="0" smtClean="0"/>
              <a:t>Подготовила: Аниканова Т.А. 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400" b="1" dirty="0" smtClean="0"/>
              <a:t> учитель начальных классов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DSCN09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41265">
            <a:off x="763896" y="3550502"/>
            <a:ext cx="2339752" cy="1754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N09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98818">
            <a:off x="3167799" y="4133239"/>
            <a:ext cx="1835696" cy="1376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 descr="http://www.bookin.org.ru/book/28093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15341">
            <a:off x="634179" y="5093723"/>
            <a:ext cx="1028550" cy="1365896"/>
          </a:xfrm>
          <a:prstGeom prst="rect">
            <a:avLst/>
          </a:prstGeom>
          <a:noFill/>
        </p:spPr>
      </p:pic>
      <p:pic>
        <p:nvPicPr>
          <p:cNvPr id="17412" name="Picture 4" descr="http://www.char.ru/books/6720435_Obuchenie_gramote_1_klass_Pourochnye_razrabotki_Tehnologicheskie_karty_urokov_FGO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4869160"/>
            <a:ext cx="1248106" cy="1607494"/>
          </a:xfrm>
          <a:prstGeom prst="rect">
            <a:avLst/>
          </a:prstGeom>
          <a:noFill/>
        </p:spPr>
      </p:pic>
      <p:pic>
        <p:nvPicPr>
          <p:cNvPr id="17414" name="Picture 6" descr="http://www.pedkniga.ru/upload/myshop_loaded/2d4/1285137_thumb_1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135959">
            <a:off x="3066153" y="5167247"/>
            <a:ext cx="936104" cy="12403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484438" y="692150"/>
            <a:ext cx="4319587" cy="12969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Документация урока</a:t>
            </a:r>
            <a:endParaRPr lang="ru-RU" sz="2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850" y="3429000"/>
            <a:ext cx="4032250" cy="15843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Технологическая карта урока</a:t>
            </a:r>
            <a:r>
              <a:rPr lang="ru-RU" sz="2800" dirty="0"/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7900" y="3357563"/>
            <a:ext cx="4105275" cy="16557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План-конспект урока </a:t>
            </a:r>
            <a:endParaRPr lang="ru-RU" sz="28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699792" y="1989138"/>
            <a:ext cx="1080047" cy="1439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148263" y="1989138"/>
            <a:ext cx="1007913" cy="13678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288" y="3429000"/>
            <a:ext cx="8569325" cy="3096344"/>
          </a:xfrm>
        </p:spPr>
        <p:txBody>
          <a:bodyPr>
            <a:normAutofit fontScale="85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100" dirty="0" smtClean="0"/>
              <a:t>Обучение с использованием технологической карты позволяет: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100" dirty="0" smtClean="0"/>
              <a:t>организовать </a:t>
            </a:r>
            <a:r>
              <a:rPr lang="ru-RU" sz="3100" b="1" dirty="0" smtClean="0"/>
              <a:t>эффективный учебный процесс</a:t>
            </a:r>
            <a:r>
              <a:rPr lang="ru-RU" sz="3100" dirty="0" smtClean="0"/>
              <a:t>,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100" dirty="0" smtClean="0"/>
              <a:t>обеспечить </a:t>
            </a:r>
            <a:r>
              <a:rPr lang="ru-RU" sz="3100" b="1" dirty="0" smtClean="0"/>
              <a:t>реализацию универсальных учебных действий </a:t>
            </a:r>
            <a:r>
              <a:rPr lang="ru-RU" sz="3100" dirty="0" smtClean="0"/>
              <a:t>соответствии с требованиями ФГОС,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100" dirty="0" smtClean="0"/>
              <a:t>существенно сократить время на подготовку учителя к уроку.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549275"/>
            <a:ext cx="8064500" cy="29511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Технологическая карта урока</a:t>
            </a:r>
            <a:r>
              <a:rPr lang="ru-RU" sz="2400" dirty="0">
                <a:solidFill>
                  <a:schemeClr val="tx1"/>
                </a:solidFill>
              </a:rPr>
              <a:t>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  это новый вид </a:t>
            </a:r>
            <a:r>
              <a:rPr lang="ru-RU" sz="2400" b="1" dirty="0">
                <a:solidFill>
                  <a:schemeClr val="tx1"/>
                </a:solidFill>
              </a:rPr>
              <a:t>методической продукции</a:t>
            </a:r>
            <a:r>
              <a:rPr lang="ru-RU" sz="2400" dirty="0">
                <a:solidFill>
                  <a:schemeClr val="tx1"/>
                </a:solidFill>
              </a:rPr>
              <a:t>, обеспечивающей эффективное и качественное преподавание учебных предметов и возможность достижения планируемых результатов освоения основных образовательных программ в соответствии с ФГОС.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4213" y="549275"/>
            <a:ext cx="7775575" cy="1079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Технологическая карта урока с методической структурой</a:t>
            </a:r>
            <a:r>
              <a:rPr lang="ru-RU" sz="2800" dirty="0"/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3" y="1772817"/>
          <a:ext cx="8784976" cy="4833037"/>
        </p:xfrm>
        <a:graphic>
          <a:graphicData uri="http://schemas.openxmlformats.org/drawingml/2006/table">
            <a:tbl>
              <a:tblPr/>
              <a:tblGrid>
                <a:gridCol w="1728191"/>
                <a:gridCol w="927001"/>
                <a:gridCol w="1274624"/>
                <a:gridCol w="1307731"/>
                <a:gridCol w="1047840"/>
                <a:gridCol w="1276281"/>
                <a:gridCol w="1223308"/>
              </a:tblGrid>
              <a:tr h="70216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Дидактическая структура урока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Методическая структура урока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Признаки решения дидактических задач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93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приемы и их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Организационный момент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Актуализация знаний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Сообщение нового материала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Закрепление изученного материала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Домашнее задание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288" y="1552575"/>
          <a:ext cx="8424936" cy="5178004"/>
        </p:xfrm>
        <a:graphic>
          <a:graphicData uri="http://schemas.openxmlformats.org/drawingml/2006/table">
            <a:tbl>
              <a:tblPr/>
              <a:tblGrid>
                <a:gridCol w="4968552"/>
                <a:gridCol w="3456384"/>
              </a:tblGrid>
              <a:tr h="287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Раздел, тема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Цель темы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Задачи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800" b="1" i="1">
                          <a:latin typeface="Times New Roman"/>
                          <a:ea typeface="Calibri"/>
                          <a:cs typeface="Times New Roman"/>
                        </a:rPr>
                        <a:t>Предметные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800" b="1" i="1">
                          <a:latin typeface="Times New Roman"/>
                          <a:ea typeface="Calibri"/>
                          <a:cs typeface="Times New Roman"/>
                        </a:rPr>
                        <a:t>Метапредметные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800" b="1" i="1">
                          <a:latin typeface="Times New Roman"/>
                          <a:ea typeface="Calibri"/>
                          <a:cs typeface="Times New Roman"/>
                        </a:rPr>
                        <a:t>Личностные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Планируемый результат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УУД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Основные понятия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Тип урока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Метод обучения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Метапредметные связи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Ресурсы: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основные;  - дополнительные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Наглядные пособия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Организация пространства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084" marR="32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4213" y="333375"/>
            <a:ext cx="7775575" cy="1079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Технологическая карта урока с дидактической  структурой</a:t>
            </a:r>
            <a:r>
              <a:rPr lang="ru-RU" sz="2800" dirty="0"/>
              <a:t>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065145" cy="6488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План – конспект урока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288" y="1268413"/>
          <a:ext cx="8424862" cy="5243832"/>
        </p:xfrm>
        <a:graphic>
          <a:graphicData uri="http://schemas.openxmlformats.org/drawingml/2006/table">
            <a:tbl>
              <a:tblPr/>
              <a:tblGrid>
                <a:gridCol w="2447925"/>
                <a:gridCol w="1800795"/>
                <a:gridCol w="2304480"/>
                <a:gridCol w="1871662"/>
              </a:tblGrid>
              <a:tr h="1036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проведения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обучающихся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Планируемые результаты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36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Мотивационно-целевой  этап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36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нового материала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36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новых способов действия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36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Рефлексивно-оценочный этап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2847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Современный урок требует от учителя более глубокого продумывания содержания урока.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 подборе материала необходимо останавливаться на продуктивных (творческих) заданиях или проблемных ситуациях, вопросах.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Ученик, выполняя такое задание, осуществляет умственное усилие по проектированию способов действия.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Именно в этом случае происходит развитие личности.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Именно это является одной из основных задач современного урока.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467544" y="332656"/>
            <a:ext cx="8280920" cy="78319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3501008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«Урок – это зеркало общей и педагогической культуры учителя, мерило его интеллектуального богатства, показатель его кругозора, эрудиции»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                                    В.А. Сухомлинский</a:t>
            </a:r>
            <a:endParaRPr lang="ru-RU" sz="3200" b="1" dirty="0"/>
          </a:p>
        </p:txBody>
      </p:sp>
      <p:pic>
        <p:nvPicPr>
          <p:cNvPr id="88066" name="Picture 2" descr="http://www.blagoda.com/wp-content/uploads/2013/10/suhomlinsk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60648"/>
            <a:ext cx="2488654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476672"/>
            <a:ext cx="7848550" cy="1079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ОСОБЕННОСТЬ СОВРЕМЕННОГО  УРОКА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1844675"/>
            <a:ext cx="1079500" cy="7921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750" y="2924175"/>
            <a:ext cx="1079500" cy="7921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750" y="4005263"/>
            <a:ext cx="1079500" cy="7921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5084763"/>
            <a:ext cx="1079500" cy="7921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79613" y="1844675"/>
            <a:ext cx="6624637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актические знания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51050" y="2924175"/>
            <a:ext cx="6624638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рупповое или индивидуальное дифференцированное обучение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51050" y="4005263"/>
            <a:ext cx="6624638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пора на проблемное обучение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51050" y="5084763"/>
            <a:ext cx="6697663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истемно-деятельностный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подход (самостоятельное добывание знаний)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50" y="4005263"/>
            <a:ext cx="2643188" cy="936625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</a:t>
            </a:r>
          </a:p>
        </p:txBody>
      </p:sp>
      <p:sp>
        <p:nvSpPr>
          <p:cNvPr id="3" name="Овал 2"/>
          <p:cNvSpPr/>
          <p:nvPr/>
        </p:nvSpPr>
        <p:spPr>
          <a:xfrm>
            <a:off x="250825" y="2133600"/>
            <a:ext cx="3035300" cy="1285875"/>
          </a:xfrm>
          <a:prstGeom prst="ellipse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Мотивирование к учебной деятельности</a:t>
            </a:r>
          </a:p>
        </p:txBody>
      </p:sp>
      <p:sp>
        <p:nvSpPr>
          <p:cNvPr id="4" name="Овал 3"/>
          <p:cNvSpPr/>
          <p:nvPr/>
        </p:nvSpPr>
        <p:spPr>
          <a:xfrm>
            <a:off x="6443663" y="3716338"/>
            <a:ext cx="2500312" cy="1143000"/>
          </a:xfrm>
          <a:prstGeom prst="ellipse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Актуализация опорных знаний</a:t>
            </a:r>
          </a:p>
        </p:txBody>
      </p:sp>
      <p:sp>
        <p:nvSpPr>
          <p:cNvPr id="5" name="Овал 4"/>
          <p:cNvSpPr/>
          <p:nvPr/>
        </p:nvSpPr>
        <p:spPr>
          <a:xfrm>
            <a:off x="6300788" y="2133600"/>
            <a:ext cx="2500312" cy="1223963"/>
          </a:xfrm>
          <a:prstGeom prst="ellipse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179388" y="3716338"/>
            <a:ext cx="2271712" cy="1143000"/>
          </a:xfrm>
          <a:prstGeom prst="ellipse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Постановка проблемы</a:t>
            </a:r>
          </a:p>
        </p:txBody>
      </p:sp>
      <p:sp>
        <p:nvSpPr>
          <p:cNvPr id="7" name="Овал 6"/>
          <p:cNvSpPr/>
          <p:nvPr/>
        </p:nvSpPr>
        <p:spPr>
          <a:xfrm>
            <a:off x="468313" y="5516563"/>
            <a:ext cx="2428875" cy="1143000"/>
          </a:xfrm>
          <a:prstGeom prst="ellipse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Первичное закрепление</a:t>
            </a:r>
          </a:p>
        </p:txBody>
      </p:sp>
      <p:sp>
        <p:nvSpPr>
          <p:cNvPr id="8" name="Овал 7"/>
          <p:cNvSpPr/>
          <p:nvPr/>
        </p:nvSpPr>
        <p:spPr>
          <a:xfrm>
            <a:off x="6588125" y="5445125"/>
            <a:ext cx="2271713" cy="1128713"/>
          </a:xfrm>
          <a:prstGeom prst="ellipse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Открытие нового знания</a:t>
            </a:r>
          </a:p>
        </p:txBody>
      </p:sp>
      <p:sp>
        <p:nvSpPr>
          <p:cNvPr id="9" name="Овал 8"/>
          <p:cNvSpPr/>
          <p:nvPr/>
        </p:nvSpPr>
        <p:spPr>
          <a:xfrm>
            <a:off x="3348038" y="1773238"/>
            <a:ext cx="2663825" cy="1374775"/>
          </a:xfrm>
          <a:prstGeom prst="ellipse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Включение нового знания в систему знаний и повторение</a:t>
            </a:r>
          </a:p>
        </p:txBody>
      </p:sp>
      <p:cxnSp>
        <p:nvCxnSpPr>
          <p:cNvPr id="11" name="Прямая со стрелкой 10"/>
          <p:cNvCxnSpPr>
            <a:stCxn id="2" idx="0"/>
            <a:endCxn id="9" idx="4"/>
          </p:cNvCxnSpPr>
          <p:nvPr/>
        </p:nvCxnSpPr>
        <p:spPr>
          <a:xfrm flipV="1">
            <a:off x="4465638" y="3148013"/>
            <a:ext cx="214312" cy="8572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3"/>
            <a:endCxn id="4" idx="2"/>
          </p:cNvCxnSpPr>
          <p:nvPr/>
        </p:nvCxnSpPr>
        <p:spPr>
          <a:xfrm flipV="1">
            <a:off x="5786438" y="4287838"/>
            <a:ext cx="657225" cy="1857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1"/>
            <a:endCxn id="6" idx="6"/>
          </p:cNvCxnSpPr>
          <p:nvPr/>
        </p:nvCxnSpPr>
        <p:spPr>
          <a:xfrm flipH="1" flipV="1">
            <a:off x="2451100" y="4287838"/>
            <a:ext cx="692150" cy="1857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2"/>
            <a:endCxn id="7" idx="0"/>
          </p:cNvCxnSpPr>
          <p:nvPr/>
        </p:nvCxnSpPr>
        <p:spPr>
          <a:xfrm flipH="1">
            <a:off x="1682750" y="4941888"/>
            <a:ext cx="2781300" cy="5746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2"/>
            <a:endCxn id="8" idx="0"/>
          </p:cNvCxnSpPr>
          <p:nvPr/>
        </p:nvCxnSpPr>
        <p:spPr>
          <a:xfrm>
            <a:off x="4464050" y="4941888"/>
            <a:ext cx="3260725" cy="5032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" idx="0"/>
            <a:endCxn id="3" idx="4"/>
          </p:cNvCxnSpPr>
          <p:nvPr/>
        </p:nvCxnSpPr>
        <p:spPr>
          <a:xfrm flipH="1" flipV="1">
            <a:off x="1768475" y="3419475"/>
            <a:ext cx="2695575" cy="5857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5" idx="2"/>
          </p:cNvCxnSpPr>
          <p:nvPr/>
        </p:nvCxnSpPr>
        <p:spPr>
          <a:xfrm flipV="1">
            <a:off x="4427538" y="2744788"/>
            <a:ext cx="1873250" cy="12461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2124075" y="333375"/>
            <a:ext cx="5327650" cy="6477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структура урока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23850" y="1125538"/>
            <a:ext cx="3743325" cy="6477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Технологическая карта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076825" y="1125538"/>
            <a:ext cx="3598863" cy="5746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- конспект</a:t>
            </a:r>
          </a:p>
        </p:txBody>
      </p:sp>
      <p:sp>
        <p:nvSpPr>
          <p:cNvPr id="51" name="Стрелка углом вверх 50"/>
          <p:cNvSpPr/>
          <p:nvPr/>
        </p:nvSpPr>
        <p:spPr>
          <a:xfrm rot="10800000">
            <a:off x="1258888" y="620713"/>
            <a:ext cx="865187" cy="431800"/>
          </a:xfrm>
          <a:prstGeom prst="bent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Стрелка углом вверх 51"/>
          <p:cNvSpPr/>
          <p:nvPr/>
        </p:nvSpPr>
        <p:spPr>
          <a:xfrm rot="10800000" flipH="1">
            <a:off x="7524750" y="620713"/>
            <a:ext cx="863600" cy="431800"/>
          </a:xfrm>
          <a:prstGeom prst="bent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" name="Рисунок 21" descr="DSCN04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5301208"/>
            <a:ext cx="1691680" cy="126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aspidov.files.wordpress.com/2011/05/teach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/>
        </p:nvGraphicFramePr>
        <p:xfrm>
          <a:off x="251520" y="-198784"/>
          <a:ext cx="8604448" cy="705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71550" y="404813"/>
            <a:ext cx="7419975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tabLst>
                <a:tab pos="1685925" algn="l"/>
              </a:tabLst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Последовательность действий учителя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483767" y="1341438"/>
            <a:ext cx="648084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685925" algn="l"/>
              </a:tabLs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Моделирование урока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определение основных параметров урока, включающее:</a:t>
            </a:r>
          </a:p>
          <a:p>
            <a:pPr eaLnBrk="0" hangingPunct="0">
              <a:buFontTx/>
              <a:buChar char="•"/>
              <a:tabLst>
                <a:tab pos="1685925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уточнение  концепции или технологической идеи обучения;</a:t>
            </a:r>
          </a:p>
          <a:p>
            <a:pPr eaLnBrk="0" hangingPunct="0">
              <a:buFontTx/>
              <a:buChar char="•"/>
              <a:tabLst>
                <a:tab pos="1685925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соотнесение цели урока с целями учебной темы, </a:t>
            </a:r>
          </a:p>
          <a:p>
            <a:pPr eaLnBrk="0" hangingPunct="0">
              <a:buFontTx/>
              <a:buChar char="•"/>
              <a:tabLst>
                <a:tab pos="1685925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определение типа и вида урока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088" y="3357563"/>
            <a:ext cx="7273925" cy="6477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Учитывая требования к уроку по ФГОС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4365624"/>
            <a:ext cx="4896544" cy="22317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457200" algn="l"/>
              </a:tabLst>
              <a:defRPr/>
            </a:pPr>
            <a:r>
              <a:rPr lang="ru-RU" sz="20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тип урока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изучения и первичного закрепления новых знаний; </a:t>
            </a:r>
            <a:endParaRPr lang="ru-RU" sz="1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закрепления новых знаний ;</a:t>
            </a:r>
            <a:endParaRPr lang="ru-RU" sz="1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комплексного применения ЗУН; </a:t>
            </a:r>
            <a:endParaRPr lang="ru-RU" sz="1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обобщения и систематизации знаний; </a:t>
            </a:r>
            <a:endParaRPr lang="ru-RU" sz="1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проверки, оценки и коррекции ЗУН учащихся) </a:t>
            </a:r>
            <a:endParaRPr lang="ru-RU" sz="2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92080" y="4437112"/>
            <a:ext cx="3528070" cy="215952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Вид урока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- отражает ведущий метод обучения.</a:t>
            </a:r>
          </a:p>
        </p:txBody>
      </p:sp>
      <p:pic>
        <p:nvPicPr>
          <p:cNvPr id="12297" name="Picture 4" descr="http://www.dealextreme.com/images/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165393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низ 4"/>
          <p:cNvSpPr/>
          <p:nvPr/>
        </p:nvSpPr>
        <p:spPr>
          <a:xfrm>
            <a:off x="1835150" y="4005263"/>
            <a:ext cx="288925" cy="36036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588224" y="4005064"/>
            <a:ext cx="287337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550" y="404813"/>
            <a:ext cx="7419975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tabLst>
                <a:tab pos="1685925" algn="l"/>
              </a:tabLst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Последовательность действий учителя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95288" y="1582738"/>
            <a:ext cx="853440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1685925" algn="l"/>
              </a:tabLs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Проектирование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разработка основных </a:t>
            </a:r>
          </a:p>
          <a:p>
            <a:pPr eaLnBrk="0" hangingPunct="0">
              <a:tabLst>
                <a:tab pos="1685925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компонентов педагогического процесса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0" hangingPunct="0">
              <a:buFontTx/>
              <a:buChar char="•"/>
              <a:tabLst>
                <a:tab pos="168592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задач,</a:t>
            </a:r>
          </a:p>
          <a:p>
            <a:pPr eaLnBrk="0" hangingPunct="0">
              <a:buFontTx/>
              <a:buChar char="•"/>
              <a:tabLst>
                <a:tab pos="168592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содержания, </a:t>
            </a:r>
          </a:p>
          <a:p>
            <a:pPr eaLnBrk="0" hangingPunct="0">
              <a:buFontTx/>
              <a:buChar char="•"/>
              <a:tabLst>
                <a:tab pos="168592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методов, </a:t>
            </a:r>
          </a:p>
          <a:p>
            <a:pPr eaLnBrk="0" hangingPunct="0">
              <a:buFontTx/>
              <a:buChar char="•"/>
              <a:tabLst>
                <a:tab pos="168592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средств, </a:t>
            </a:r>
          </a:p>
          <a:p>
            <a:pPr eaLnBrk="0" hangingPunct="0">
              <a:buFontTx/>
              <a:buChar char="•"/>
              <a:tabLst>
                <a:tab pos="168592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 учебной деятельности.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1685925" algn="l"/>
              </a:tabLs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создание технологии урока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т.е. системы взаимодействия учителя и учащихся. </a:t>
            </a:r>
          </a:p>
          <a:p>
            <a:pPr eaLnBrk="0" hangingPunct="0">
              <a:tabLst>
                <a:tab pos="168592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этапе конструирования учитель создает</a:t>
            </a:r>
          </a:p>
          <a:p>
            <a:pPr eaLnBrk="0" hangingPunct="0">
              <a:tabLst>
                <a:tab pos="168592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документы – конспект урока и (или)</a:t>
            </a:r>
          </a:p>
          <a:p>
            <a:pPr eaLnBrk="0" hangingPunct="0">
              <a:tabLst>
                <a:tab pos="1685925" algn="l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технологическую карту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 которому</a:t>
            </a:r>
          </a:p>
          <a:p>
            <a:pPr eaLnBrk="0" hangingPunct="0">
              <a:tabLst>
                <a:tab pos="168592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будет работать, решая поставленные задачи</a:t>
            </a:r>
          </a:p>
          <a:p>
            <a:pPr eaLnBrk="0" hangingPunct="0">
              <a:tabLst>
                <a:tab pos="168592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добиваясь получения основного результата</a:t>
            </a:r>
          </a:p>
          <a:p>
            <a:pPr eaLnBrk="0" hangingPunct="0">
              <a:tabLst>
                <a:tab pos="1685925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образования</a:t>
            </a:r>
          </a:p>
        </p:txBody>
      </p:sp>
      <p:pic>
        <p:nvPicPr>
          <p:cNvPr id="13316" name="Picture 2" descr="http://ldworks.wpengine.netdna-cdn.com/wp-content/uploads/2010/10/marketing-misconceptions.jpg"/>
          <p:cNvPicPr>
            <a:picLocks noChangeAspect="1" noChangeArrowheads="1"/>
          </p:cNvPicPr>
          <p:nvPr/>
        </p:nvPicPr>
        <p:blipFill>
          <a:blip r:embed="rId2" cstate="print"/>
          <a:srcRect l="10107" r="9039"/>
          <a:stretch>
            <a:fillRect/>
          </a:stretch>
        </p:blipFill>
        <p:spPr bwMode="auto">
          <a:xfrm>
            <a:off x="5868144" y="4581128"/>
            <a:ext cx="2601082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4" descr="http://www.vn-web.ru/images/stories/razrabot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4" y="1484784"/>
            <a:ext cx="2817076" cy="229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0" y="1412875"/>
            <a:ext cx="4643438" cy="30226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7C8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DC1712"/>
                </a:solidFill>
                <a:latin typeface="Times New Roman" pitchFamily="18" charset="0"/>
                <a:cs typeface="Times New Roman" pitchFamily="18" charset="0"/>
              </a:rPr>
              <a:t>Предметные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освоенный опыт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специфической для данной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предметной области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 деятельности по получению нового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знания, его преобразованию и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применению, система основополагающих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элементов научного знания, лежащая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в основе научной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картины мира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4643438" y="1557338"/>
            <a:ext cx="4500562" cy="28813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66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="1">
              <a:solidFill>
                <a:schemeClr val="bg2"/>
              </a:solidFill>
              <a:latin typeface="Verdana" pitchFamily="34" charset="0"/>
            </a:endParaRPr>
          </a:p>
          <a:p>
            <a:pPr algn="ctr"/>
            <a:r>
              <a:rPr lang="ru-RU" sz="2000" b="1">
                <a:solidFill>
                  <a:srgbClr val="DC1712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освоенные  универсальные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 учебные действия,  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обеспечивающие овладение 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ключевыми компетенциями, 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составляющими основу</a:t>
            </a:r>
          </a:p>
          <a:p>
            <a:pPr algn="ctr"/>
            <a:r>
              <a:rPr lang="ru-RU" sz="2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умения учиться, 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и межпредметные 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понятия.</a:t>
            </a:r>
          </a:p>
          <a:p>
            <a:pPr algn="ctr"/>
            <a:endParaRPr lang="ru-RU" b="1">
              <a:latin typeface="Verdana" pitchFamily="34" charset="0"/>
            </a:endParaRPr>
          </a:p>
        </p:txBody>
      </p:sp>
      <p:sp>
        <p:nvSpPr>
          <p:cNvPr id="83972" name="Oval 4"/>
          <p:cNvSpPr>
            <a:spLocks noChangeArrowheads="1"/>
          </p:cNvSpPr>
          <p:nvPr/>
        </p:nvSpPr>
        <p:spPr bwMode="auto">
          <a:xfrm flipH="1">
            <a:off x="900113" y="4292600"/>
            <a:ext cx="7632700" cy="216058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DC1712"/>
                </a:solidFill>
                <a:latin typeface="Times New Roman" pitchFamily="18" charset="0"/>
                <a:cs typeface="Times New Roman" pitchFamily="18" charset="0"/>
              </a:rPr>
              <a:t>Личностные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готовность и способность обучающихся к саморазвитию,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мотивации к обучению и познанию, ценностные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установки обучающихся, социальные компетенции,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личностные качества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50825" y="733425"/>
            <a:ext cx="86423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u="sng">
                <a:latin typeface="Times New Roman" pitchFamily="18" charset="0"/>
                <a:cs typeface="Times New Roman" pitchFamily="18" charset="0"/>
              </a:rPr>
              <a:t>Результаты освоения основных образовательных программ</a:t>
            </a:r>
            <a:endParaRPr lang="ru-RU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55895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>
              <a:solidFill>
                <a:srgbClr val="3F400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2143125" y="214313"/>
            <a:ext cx="49291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ФГОС НОО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611560" y="404664"/>
            <a:ext cx="8208590" cy="98122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900" b="1" dirty="0">
              <a:solidFill>
                <a:srgbClr val="0070C0"/>
              </a:solidFill>
              <a:cs typeface="Lucida Sans Unicode" pitchFamily="34" charset="0"/>
            </a:endParaRPr>
          </a:p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Базовые технологии  стандартов второго поколения</a:t>
            </a:r>
            <a:r>
              <a:rPr lang="ru-RU" sz="2900" b="1" dirty="0">
                <a:solidFill>
                  <a:srgbClr val="0070C0"/>
                </a:solidFill>
                <a:latin typeface="Calibri" pitchFamily="34" charset="0"/>
                <a:cs typeface="Lucida Sans Unicode" pitchFamily="34" charset="0"/>
              </a:rPr>
              <a:t/>
            </a:r>
            <a:br>
              <a:rPr lang="ru-RU" sz="2900" b="1" dirty="0">
                <a:solidFill>
                  <a:srgbClr val="0070C0"/>
                </a:solidFill>
                <a:latin typeface="Calibri" pitchFamily="34" charset="0"/>
                <a:cs typeface="Lucida Sans Unicode" pitchFamily="34" charset="0"/>
              </a:rPr>
            </a:br>
            <a:endParaRPr lang="ru-RU" sz="2900" b="1" dirty="0">
              <a:solidFill>
                <a:srgbClr val="0070C0"/>
              </a:solidFill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0825" y="1484313"/>
            <a:ext cx="8893175" cy="4824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49263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Wingdings" pitchFamily="2" charset="2"/>
              <a:buChar char="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Коммуникативные технологии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(коммуникация – общение)</a:t>
            </a:r>
          </a:p>
          <a:p>
            <a:pPr marL="339725" indent="-339725" defTabSz="449263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Wingdings" pitchFamily="2" charset="2"/>
              <a:buChar char="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Технология, основанная на создании учебной ситуации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(проблемное решение задач, практически значимых для изучения окружающего мира)</a:t>
            </a:r>
          </a:p>
          <a:p>
            <a:pPr marL="339725" indent="-339725" defTabSz="449263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Wingdings" pitchFamily="2" charset="2"/>
              <a:buChar char="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Технология, основанная на реализации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проектной деятельности</a:t>
            </a:r>
          </a:p>
          <a:p>
            <a:pPr marL="339725" indent="-339725" defTabSz="449263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Wingdings" pitchFamily="2" charset="2"/>
              <a:buChar char="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Технология, основанная на уровневой дифференциации обучения </a:t>
            </a:r>
          </a:p>
          <a:p>
            <a:pPr marL="339725" indent="-339725" defTabSz="449263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Wingdings" pitchFamily="2" charset="2"/>
              <a:buChar char="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Информационные  технологии</a:t>
            </a:r>
          </a:p>
          <a:p>
            <a:pPr marL="339725" indent="-339725" defTabSz="449263">
              <a:lnSpc>
                <a:spcPct val="90000"/>
              </a:lnSpc>
              <a:spcBef>
                <a:spcPts val="8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3200" dirty="0">
              <a:solidFill>
                <a:srgbClr val="000000"/>
              </a:solidFill>
              <a:latin typeface="Calibri" pitchFamily="34" charset="0"/>
            </a:endParaRPr>
          </a:p>
          <a:p>
            <a:pPr marL="339725" indent="-339725" defTabSz="449263">
              <a:lnSpc>
                <a:spcPct val="90000"/>
              </a:lnSpc>
              <a:spcBef>
                <a:spcPts val="8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sz="3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638</Words>
  <Application>Microsoft Office PowerPoint</Application>
  <PresentationFormat>Экран (4:3)</PresentationFormat>
  <Paragraphs>193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Структура поурочного планирования в рамках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поурочного планирования в рамках ФГОС</dc:title>
  <dc:creator>Таня</dc:creator>
  <cp:lastModifiedBy>user</cp:lastModifiedBy>
  <cp:revision>15</cp:revision>
  <dcterms:created xsi:type="dcterms:W3CDTF">2014-03-02T16:44:58Z</dcterms:created>
  <dcterms:modified xsi:type="dcterms:W3CDTF">2014-03-03T10:14:12Z</dcterms:modified>
</cp:coreProperties>
</file>