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2"/>
  </p:notesMasterIdLst>
  <p:sldIdLst>
    <p:sldId id="267" r:id="rId2"/>
    <p:sldId id="256" r:id="rId3"/>
    <p:sldId id="268" r:id="rId4"/>
    <p:sldId id="262" r:id="rId5"/>
    <p:sldId id="263" r:id="rId6"/>
    <p:sldId id="264" r:id="rId7"/>
    <p:sldId id="269" r:id="rId8"/>
    <p:sldId id="265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091E2-3CE6-4E21-B04C-2ABD9272462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990D86-3972-4F34-B5A5-AADC4244C36C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Требование времени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05E9AE-4B33-42A8-8793-AB0B29C36D0F}" type="parTrans" cxnId="{99968724-9E19-4052-9CE0-C0F205DD2C4D}">
      <dgm:prSet/>
      <dgm:spPr/>
      <dgm:t>
        <a:bodyPr/>
        <a:lstStyle/>
        <a:p>
          <a:endParaRPr lang="ru-RU"/>
        </a:p>
      </dgm:t>
    </dgm:pt>
    <dgm:pt modelId="{21C92025-8006-4A0A-8C77-9670CE24290E}" type="sibTrans" cxnId="{99968724-9E19-4052-9CE0-C0F205DD2C4D}">
      <dgm:prSet/>
      <dgm:spPr/>
      <dgm:t>
        <a:bodyPr/>
        <a:lstStyle/>
        <a:p>
          <a:endParaRPr lang="ru-RU"/>
        </a:p>
      </dgm:t>
    </dgm:pt>
    <dgm:pt modelId="{F43E970D-8690-41E6-A960-3EE15A1DE5AE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ru-RU" sz="1200" b="1" smtClean="0">
              <a:solidFill>
                <a:schemeClr val="accent4">
                  <a:lumMod val="50000"/>
                </a:schemeClr>
              </a:solidFill>
              <a:effectLst/>
            </a:rPr>
            <a:t>Большинство мировых проблем являются следствием неумения людей договариваться.</a:t>
          </a:r>
          <a:endParaRPr lang="ru-RU" sz="1200" b="1" dirty="0">
            <a:solidFill>
              <a:schemeClr val="accent4">
                <a:lumMod val="50000"/>
              </a:schemeClr>
            </a:solidFill>
            <a:effectLst/>
          </a:endParaRPr>
        </a:p>
      </dgm:t>
    </dgm:pt>
    <dgm:pt modelId="{F338200E-9114-4C64-96FE-53C3FBC4173A}" type="parTrans" cxnId="{7608F01D-23AC-465B-96C6-1EFFC847FC8F}">
      <dgm:prSet/>
      <dgm:spPr/>
      <dgm:t>
        <a:bodyPr/>
        <a:lstStyle/>
        <a:p>
          <a:endParaRPr lang="ru-RU"/>
        </a:p>
      </dgm:t>
    </dgm:pt>
    <dgm:pt modelId="{F1911D0B-6D30-438C-AC52-C4053295F756}" type="sibTrans" cxnId="{7608F01D-23AC-465B-96C6-1EFFC847FC8F}">
      <dgm:prSet/>
      <dgm:spPr/>
      <dgm:t>
        <a:bodyPr/>
        <a:lstStyle/>
        <a:p>
          <a:endParaRPr lang="ru-RU"/>
        </a:p>
      </dgm:t>
    </dgm:pt>
    <dgm:pt modelId="{1216BA40-6171-4693-98C9-EE1E43F7BFE2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Требование ФГОС НОО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803119-CC61-4FBE-84CB-E380927B02D7}" type="parTrans" cxnId="{80B716A7-448D-4605-B22E-459D0AE85F37}">
      <dgm:prSet/>
      <dgm:spPr/>
      <dgm:t>
        <a:bodyPr/>
        <a:lstStyle/>
        <a:p>
          <a:endParaRPr lang="ru-RU"/>
        </a:p>
      </dgm:t>
    </dgm:pt>
    <dgm:pt modelId="{B1FF9FCF-8234-41C1-A2C6-666123501CC6}" type="sibTrans" cxnId="{80B716A7-448D-4605-B22E-459D0AE85F37}">
      <dgm:prSet/>
      <dgm:spPr/>
      <dgm:t>
        <a:bodyPr/>
        <a:lstStyle/>
        <a:p>
          <a:endParaRPr lang="ru-RU"/>
        </a:p>
      </dgm:t>
    </dgm:pt>
    <dgm:pt modelId="{BC3E9705-3BFF-4C0C-AEF8-98E682CF35D4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Личностный аспект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45DE8-C110-4D9E-9CF1-5D2A11ED4076}" type="parTrans" cxnId="{B734FA75-71D8-44CF-BF01-77948272F8D3}">
      <dgm:prSet/>
      <dgm:spPr/>
      <dgm:t>
        <a:bodyPr/>
        <a:lstStyle/>
        <a:p>
          <a:endParaRPr lang="ru-RU"/>
        </a:p>
      </dgm:t>
    </dgm:pt>
    <dgm:pt modelId="{FD9472B9-3FD2-492F-A128-B700D106B330}" type="sibTrans" cxnId="{B734FA75-71D8-44CF-BF01-77948272F8D3}">
      <dgm:prSet/>
      <dgm:spPr/>
      <dgm:t>
        <a:bodyPr/>
        <a:lstStyle/>
        <a:p>
          <a:endParaRPr lang="ru-RU"/>
        </a:p>
      </dgm:t>
    </dgm:pt>
    <dgm:pt modelId="{89BBFC56-04AA-460D-8F8E-FA28C2FCFC5D}">
      <dgm:prSet phldrT="[Текст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Обеспечивает формирование гармоничной личности, готовой к открытому общению и позитивному восприятию окружающих.</a:t>
          </a:r>
          <a:endParaRPr lang="ru-RU" sz="1200" b="1" dirty="0">
            <a:solidFill>
              <a:schemeClr val="accent4">
                <a:lumMod val="50000"/>
              </a:schemeClr>
            </a:solidFill>
          </a:endParaRPr>
        </a:p>
      </dgm:t>
    </dgm:pt>
    <dgm:pt modelId="{5680BB24-B90A-4BA7-B777-8DD9E1A5D487}" type="parTrans" cxnId="{4F01A6B0-66DD-4018-B0B3-CC88F463955B}">
      <dgm:prSet/>
      <dgm:spPr/>
      <dgm:t>
        <a:bodyPr/>
        <a:lstStyle/>
        <a:p>
          <a:endParaRPr lang="ru-RU"/>
        </a:p>
      </dgm:t>
    </dgm:pt>
    <dgm:pt modelId="{AED82FCE-4D0E-420E-B1AD-43F00B15E7A9}" type="sibTrans" cxnId="{4F01A6B0-66DD-4018-B0B3-CC88F463955B}">
      <dgm:prSet/>
      <dgm:spPr/>
      <dgm:t>
        <a:bodyPr/>
        <a:lstStyle/>
        <a:p>
          <a:endParaRPr lang="ru-RU"/>
        </a:p>
      </dgm:t>
    </dgm:pt>
    <dgm:pt modelId="{B27B2DC3-8190-49A1-AA37-8147EB945B8E}">
      <dgm:prSet phldrT="[Текст]" cust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050" b="1" smtClean="0">
              <a:solidFill>
                <a:schemeClr val="accent4">
                  <a:lumMod val="50000"/>
                </a:schemeClr>
              </a:solidFill>
            </a:rPr>
            <a:t>Метапредметными результатами освоения программы являются: готовность вести диалог, признавать право каждого иметь свою точку зрения, конструктивно разрешать конфликты, использование различных способов работы с информации (в том числе представленной в цифровом виде).</a:t>
          </a:r>
          <a:endParaRPr lang="ru-RU" sz="1050" b="1" dirty="0">
            <a:solidFill>
              <a:schemeClr val="accent4">
                <a:lumMod val="50000"/>
              </a:schemeClr>
            </a:solidFill>
          </a:endParaRPr>
        </a:p>
      </dgm:t>
    </dgm:pt>
    <dgm:pt modelId="{E2844301-4B72-4749-89D0-95AF151F26ED}" type="sibTrans" cxnId="{0F1BBC3D-041B-47BF-BB9F-74829ECD481C}">
      <dgm:prSet/>
      <dgm:spPr/>
      <dgm:t>
        <a:bodyPr/>
        <a:lstStyle/>
        <a:p>
          <a:endParaRPr lang="ru-RU"/>
        </a:p>
      </dgm:t>
    </dgm:pt>
    <dgm:pt modelId="{744E4AAD-7223-4310-9781-5369503F923C}" type="parTrans" cxnId="{0F1BBC3D-041B-47BF-BB9F-74829ECD481C}">
      <dgm:prSet/>
      <dgm:spPr/>
      <dgm:t>
        <a:bodyPr/>
        <a:lstStyle/>
        <a:p>
          <a:endParaRPr lang="ru-RU"/>
        </a:p>
      </dgm:t>
    </dgm:pt>
    <dgm:pt modelId="{9F094281-6201-4D3B-A204-C152B363AD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Ранняя профориентация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AE301B-B36C-42B4-8580-7A79E430CDE8}" type="parTrans" cxnId="{5DC0AA4F-FE04-4340-A238-D6D370AEEFB8}">
      <dgm:prSet/>
      <dgm:spPr/>
      <dgm:t>
        <a:bodyPr/>
        <a:lstStyle/>
        <a:p>
          <a:endParaRPr lang="ru-RU"/>
        </a:p>
      </dgm:t>
    </dgm:pt>
    <dgm:pt modelId="{ED2B1DBD-7873-417F-B7AF-236116B39BD3}" type="sibTrans" cxnId="{5DC0AA4F-FE04-4340-A238-D6D370AEEFB8}">
      <dgm:prSet/>
      <dgm:spPr/>
      <dgm:t>
        <a:bodyPr/>
        <a:lstStyle/>
        <a:p>
          <a:endParaRPr lang="ru-RU"/>
        </a:p>
      </dgm:t>
    </dgm:pt>
    <dgm:pt modelId="{223D9411-161B-481B-8C66-21F99D9F0BF5}">
      <dgm:prSet phldrT="[Текст]" custT="1"/>
      <dgm:spPr>
        <a:solidFill>
          <a:schemeClr val="tx1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400" b="1" smtClean="0">
              <a:solidFill>
                <a:schemeClr val="accent4">
                  <a:lumMod val="50000"/>
                </a:schemeClr>
              </a:solidFill>
            </a:rPr>
            <a:t>Усвоение професси-</a:t>
          </a:r>
        </a:p>
        <a:p>
          <a:pPr algn="ctr">
            <a:lnSpc>
              <a:spcPct val="100000"/>
            </a:lnSpc>
          </a:pPr>
          <a:r>
            <a:rPr lang="ru-RU" sz="1400" b="1" smtClean="0">
              <a:solidFill>
                <a:schemeClr val="accent4">
                  <a:lumMod val="50000"/>
                </a:schemeClr>
              </a:solidFill>
            </a:rPr>
            <a:t>ональных ролей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357778E3-81C1-4F1B-8666-EBE958E32F29}" type="parTrans" cxnId="{6AF492A0-29B6-406D-80A5-2A77D37A31AD}">
      <dgm:prSet/>
      <dgm:spPr/>
      <dgm:t>
        <a:bodyPr/>
        <a:lstStyle/>
        <a:p>
          <a:endParaRPr lang="ru-RU"/>
        </a:p>
      </dgm:t>
    </dgm:pt>
    <dgm:pt modelId="{16B4DACF-5140-43A7-A87C-D7D890662CBF}" type="sibTrans" cxnId="{6AF492A0-29B6-406D-80A5-2A77D37A31AD}">
      <dgm:prSet/>
      <dgm:spPr/>
      <dgm:t>
        <a:bodyPr/>
        <a:lstStyle/>
        <a:p>
          <a:endParaRPr lang="ru-RU"/>
        </a:p>
      </dgm:t>
    </dgm:pt>
    <dgm:pt modelId="{F8569523-4B2E-4C99-8FB9-FD8EFA0EB811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Соответствие компетенциям 21 века</a:t>
          </a:r>
          <a:endParaRPr lang="ru-RU" sz="1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90418B-6A03-480D-92AE-9C0DE384C494}" type="parTrans" cxnId="{CAC7A675-53A3-4776-AE24-A0462004F46E}">
      <dgm:prSet/>
      <dgm:spPr/>
      <dgm:t>
        <a:bodyPr/>
        <a:lstStyle/>
        <a:p>
          <a:endParaRPr lang="ru-RU"/>
        </a:p>
      </dgm:t>
    </dgm:pt>
    <dgm:pt modelId="{A1E48813-A49F-4D3A-BA1A-E5627A47D01E}" type="sibTrans" cxnId="{CAC7A675-53A3-4776-AE24-A0462004F46E}">
      <dgm:prSet/>
      <dgm:spPr/>
      <dgm:t>
        <a:bodyPr/>
        <a:lstStyle/>
        <a:p>
          <a:endParaRPr lang="ru-RU"/>
        </a:p>
      </dgm:t>
    </dgm:pt>
    <dgm:pt modelId="{3B1DF834-7EE8-42AE-9F4C-2E86681D6C6D}">
      <dgm:prSet phldrT="[Текст]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1" smtClean="0">
              <a:solidFill>
                <a:schemeClr val="accent4">
                  <a:lumMod val="50000"/>
                </a:schemeClr>
              </a:solidFill>
            </a:rPr>
            <a:t>Метапредметными результатами освоения программы являются: готовность вести диалог, признавать право каждого иметь свою точку зрения, конструктивно разрешать конфликты, использование различных способов работы с информации (в том числе представленной в цифровом виде).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C36E62CA-5438-47CF-8018-B3D322D1ADDA}" type="parTrans" cxnId="{FB41188A-DE61-4F9D-9C0B-F761297E6A9A}">
      <dgm:prSet/>
      <dgm:spPr/>
      <dgm:t>
        <a:bodyPr/>
        <a:lstStyle/>
        <a:p>
          <a:endParaRPr lang="ru-RU"/>
        </a:p>
      </dgm:t>
    </dgm:pt>
    <dgm:pt modelId="{6AC35630-D913-44A6-89AE-5061E6D0938B}" type="sibTrans" cxnId="{FB41188A-DE61-4F9D-9C0B-F761297E6A9A}">
      <dgm:prSet/>
      <dgm:spPr/>
      <dgm:t>
        <a:bodyPr/>
        <a:lstStyle/>
        <a:p>
          <a:endParaRPr lang="ru-RU"/>
        </a:p>
      </dgm:t>
    </dgm:pt>
    <dgm:pt modelId="{9CD264CC-00DD-4FA4-804F-00D8C16496A3}" type="pres">
      <dgm:prSet presAssocID="{1F5091E2-3CE6-4E21-B04C-2ABD9272462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4229BC-A0D9-47A3-A9DD-50F17281B4F8}" type="pres">
      <dgm:prSet presAssocID="{95990D86-3972-4F34-B5A5-AADC4244C36C}" presName="parentText1" presStyleLbl="node1" presStyleIdx="0" presStyleCnt="5" custLinFactNeighborX="161" custLinFactNeighborY="-145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B5620-0191-4411-B1CC-CEBF7C5CA95F}" type="pres">
      <dgm:prSet presAssocID="{95990D86-3972-4F34-B5A5-AADC4244C36C}" presName="childText1" presStyleLbl="solidAlignAcc1" presStyleIdx="0" presStyleCnt="5" custLinFactNeighborX="956" custLinFactNeighborY="-4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D8CF3-D614-43DE-9B1E-A29B575E2A64}" type="pres">
      <dgm:prSet presAssocID="{1216BA40-6171-4693-98C9-EE1E43F7BFE2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72844-AD59-4AFF-9558-CA5374BA883B}" type="pres">
      <dgm:prSet presAssocID="{1216BA40-6171-4693-98C9-EE1E43F7BFE2}" presName="childText2" presStyleLbl="solidAlignAcc1" presStyleIdx="1" presStyleCnt="5" custScaleX="97633" custScaleY="133926" custLinFactNeighborX="0" custLinFactNeighborY="9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F49BA-8536-422A-A159-95F615A85C11}" type="pres">
      <dgm:prSet presAssocID="{F8569523-4B2E-4C99-8FB9-FD8EFA0EB811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6B557-BF7B-4279-B756-02415AC4F417}" type="pres">
      <dgm:prSet presAssocID="{F8569523-4B2E-4C99-8FB9-FD8EFA0EB811}" presName="childText3" presStyleLbl="solidAlignAcc1" presStyleIdx="2" presStyleCnt="5" custScaleX="97633" custScaleY="133926" custLinFactNeighborX="0" custLinFactNeighborY="9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01683-EA62-46E8-BB95-187645BE36EA}" type="pres">
      <dgm:prSet presAssocID="{BC3E9705-3BFF-4C0C-AEF8-98E682CF35D4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F4763-43CF-4AA9-8788-FC85F03A1E79}" type="pres">
      <dgm:prSet presAssocID="{BC3E9705-3BFF-4C0C-AEF8-98E682CF35D4}" presName="childText4" presStyleLbl="solidAlignAcc1" presStyleIdx="3" presStyleCnt="5" custScaleX="96474" custScaleY="124358" custLinFactNeighborX="-864" custLinFactNeighborY="7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BDE1C-C603-43FE-8413-F8467BBEBBE1}" type="pres">
      <dgm:prSet presAssocID="{9F094281-6201-4D3B-A204-C152B363AD5C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C34F4-6C34-46CB-A662-B9F43D4DB396}" type="pres">
      <dgm:prSet presAssocID="{9F094281-6201-4D3B-A204-C152B363AD5C}" presName="childText5" presStyleLbl="solidAlignAcc1" presStyleIdx="4" presStyleCnt="5" custScaleX="101301" custScaleY="122700" custLinFactNeighborY="5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68724-9E19-4052-9CE0-C0F205DD2C4D}" srcId="{1F5091E2-3CE6-4E21-B04C-2ABD92724629}" destId="{95990D86-3972-4F34-B5A5-AADC4244C36C}" srcOrd="0" destOrd="0" parTransId="{7605E9AE-4B33-42A8-8793-AB0B29C36D0F}" sibTransId="{21C92025-8006-4A0A-8C77-9670CE24290E}"/>
    <dgm:cxn modelId="{A7EFE71B-80C7-49A3-A9B9-AC5D8C15FB09}" type="presOf" srcId="{3B1DF834-7EE8-42AE-9F4C-2E86681D6C6D}" destId="{F5C6B557-BF7B-4279-B756-02415AC4F417}" srcOrd="0" destOrd="0" presId="urn:microsoft.com/office/officeart/2009/3/layout/IncreasingArrowsProcess"/>
    <dgm:cxn modelId="{80B716A7-448D-4605-B22E-459D0AE85F37}" srcId="{1F5091E2-3CE6-4E21-B04C-2ABD92724629}" destId="{1216BA40-6171-4693-98C9-EE1E43F7BFE2}" srcOrd="1" destOrd="0" parTransId="{E6803119-CC61-4FBE-84CB-E380927B02D7}" sibTransId="{B1FF9FCF-8234-41C1-A2C6-666123501CC6}"/>
    <dgm:cxn modelId="{49EADDE3-1B1F-42ED-B098-FB91D9C6A4BC}" type="presOf" srcId="{223D9411-161B-481B-8C66-21F99D9F0BF5}" destId="{9B1C34F4-6C34-46CB-A662-B9F43D4DB396}" srcOrd="0" destOrd="0" presId="urn:microsoft.com/office/officeart/2009/3/layout/IncreasingArrowsProcess"/>
    <dgm:cxn modelId="{7AA6894F-DFD8-4FA3-A3B8-F28FCA86B702}" type="presOf" srcId="{F8569523-4B2E-4C99-8FB9-FD8EFA0EB811}" destId="{2A4F49BA-8536-422A-A159-95F615A85C11}" srcOrd="0" destOrd="0" presId="urn:microsoft.com/office/officeart/2009/3/layout/IncreasingArrowsProcess"/>
    <dgm:cxn modelId="{931B3BA6-8FFA-4845-A4AF-A418B1E8CA94}" type="presOf" srcId="{F43E970D-8690-41E6-A960-3EE15A1DE5AE}" destId="{467B5620-0191-4411-B1CC-CEBF7C5CA95F}" srcOrd="0" destOrd="0" presId="urn:microsoft.com/office/officeart/2009/3/layout/IncreasingArrowsProcess"/>
    <dgm:cxn modelId="{7608F01D-23AC-465B-96C6-1EFFC847FC8F}" srcId="{95990D86-3972-4F34-B5A5-AADC4244C36C}" destId="{F43E970D-8690-41E6-A960-3EE15A1DE5AE}" srcOrd="0" destOrd="0" parTransId="{F338200E-9114-4C64-96FE-53C3FBC4173A}" sibTransId="{F1911D0B-6D30-438C-AC52-C4053295F756}"/>
    <dgm:cxn modelId="{0F1BBC3D-041B-47BF-BB9F-74829ECD481C}" srcId="{1216BA40-6171-4693-98C9-EE1E43F7BFE2}" destId="{B27B2DC3-8190-49A1-AA37-8147EB945B8E}" srcOrd="0" destOrd="0" parTransId="{744E4AAD-7223-4310-9781-5369503F923C}" sibTransId="{E2844301-4B72-4749-89D0-95AF151F26ED}"/>
    <dgm:cxn modelId="{FB41188A-DE61-4F9D-9C0B-F761297E6A9A}" srcId="{F8569523-4B2E-4C99-8FB9-FD8EFA0EB811}" destId="{3B1DF834-7EE8-42AE-9F4C-2E86681D6C6D}" srcOrd="0" destOrd="0" parTransId="{C36E62CA-5438-47CF-8018-B3D322D1ADDA}" sibTransId="{6AC35630-D913-44A6-89AE-5061E6D0938B}"/>
    <dgm:cxn modelId="{5DC0AA4F-FE04-4340-A238-D6D370AEEFB8}" srcId="{1F5091E2-3CE6-4E21-B04C-2ABD92724629}" destId="{9F094281-6201-4D3B-A204-C152B363AD5C}" srcOrd="4" destOrd="0" parTransId="{55AE301B-B36C-42B4-8580-7A79E430CDE8}" sibTransId="{ED2B1DBD-7873-417F-B7AF-236116B39BD3}"/>
    <dgm:cxn modelId="{B622265B-A29D-4B99-AA37-C6BD8D673C68}" type="presOf" srcId="{1216BA40-6171-4693-98C9-EE1E43F7BFE2}" destId="{DEED8CF3-D614-43DE-9B1E-A29B575E2A64}" srcOrd="0" destOrd="0" presId="urn:microsoft.com/office/officeart/2009/3/layout/IncreasingArrowsProcess"/>
    <dgm:cxn modelId="{279A1820-080C-4FDD-B9C6-F303E93CF976}" type="presOf" srcId="{1F5091E2-3CE6-4E21-B04C-2ABD92724629}" destId="{9CD264CC-00DD-4FA4-804F-00D8C16496A3}" srcOrd="0" destOrd="0" presId="urn:microsoft.com/office/officeart/2009/3/layout/IncreasingArrowsProcess"/>
    <dgm:cxn modelId="{3FED1F26-B945-49A1-BCFF-2E0D62F5275D}" type="presOf" srcId="{9F094281-6201-4D3B-A204-C152B363AD5C}" destId="{C11BDE1C-C603-43FE-8413-F8467BBEBBE1}" srcOrd="0" destOrd="0" presId="urn:microsoft.com/office/officeart/2009/3/layout/IncreasingArrowsProcess"/>
    <dgm:cxn modelId="{4F01A6B0-66DD-4018-B0B3-CC88F463955B}" srcId="{BC3E9705-3BFF-4C0C-AEF8-98E682CF35D4}" destId="{89BBFC56-04AA-460D-8F8E-FA28C2FCFC5D}" srcOrd="0" destOrd="0" parTransId="{5680BB24-B90A-4BA7-B777-8DD9E1A5D487}" sibTransId="{AED82FCE-4D0E-420E-B1AD-43F00B15E7A9}"/>
    <dgm:cxn modelId="{4880008E-8FD4-4D0E-B4D3-F55F8D03512C}" type="presOf" srcId="{95990D86-3972-4F34-B5A5-AADC4244C36C}" destId="{684229BC-A0D9-47A3-A9DD-50F17281B4F8}" srcOrd="0" destOrd="0" presId="urn:microsoft.com/office/officeart/2009/3/layout/IncreasingArrowsProcess"/>
    <dgm:cxn modelId="{DAD1DADB-AAB2-46AF-8213-A5918E9E1EE6}" type="presOf" srcId="{89BBFC56-04AA-460D-8F8E-FA28C2FCFC5D}" destId="{D3DF4763-43CF-4AA9-8788-FC85F03A1E79}" srcOrd="0" destOrd="0" presId="urn:microsoft.com/office/officeart/2009/3/layout/IncreasingArrowsProcess"/>
    <dgm:cxn modelId="{2151711F-15ED-4F64-A246-49ADC85D10FC}" type="presOf" srcId="{BC3E9705-3BFF-4C0C-AEF8-98E682CF35D4}" destId="{97801683-EA62-46E8-BB95-187645BE36EA}" srcOrd="0" destOrd="0" presId="urn:microsoft.com/office/officeart/2009/3/layout/IncreasingArrowsProcess"/>
    <dgm:cxn modelId="{B734FA75-71D8-44CF-BF01-77948272F8D3}" srcId="{1F5091E2-3CE6-4E21-B04C-2ABD92724629}" destId="{BC3E9705-3BFF-4C0C-AEF8-98E682CF35D4}" srcOrd="3" destOrd="0" parTransId="{B4A45DE8-C110-4D9E-9CF1-5D2A11ED4076}" sibTransId="{FD9472B9-3FD2-492F-A128-B700D106B330}"/>
    <dgm:cxn modelId="{D12E0FB5-BAC7-4776-B8C7-23FB681A1090}" type="presOf" srcId="{B27B2DC3-8190-49A1-AA37-8147EB945B8E}" destId="{05B72844-AD59-4AFF-9558-CA5374BA883B}" srcOrd="0" destOrd="0" presId="urn:microsoft.com/office/officeart/2009/3/layout/IncreasingArrowsProcess"/>
    <dgm:cxn modelId="{6AF492A0-29B6-406D-80A5-2A77D37A31AD}" srcId="{9F094281-6201-4D3B-A204-C152B363AD5C}" destId="{223D9411-161B-481B-8C66-21F99D9F0BF5}" srcOrd="0" destOrd="0" parTransId="{357778E3-81C1-4F1B-8666-EBE958E32F29}" sibTransId="{16B4DACF-5140-43A7-A87C-D7D890662CBF}"/>
    <dgm:cxn modelId="{CAC7A675-53A3-4776-AE24-A0462004F46E}" srcId="{1F5091E2-3CE6-4E21-B04C-2ABD92724629}" destId="{F8569523-4B2E-4C99-8FB9-FD8EFA0EB811}" srcOrd="2" destOrd="0" parTransId="{0490418B-6A03-480D-92AE-9C0DE384C494}" sibTransId="{A1E48813-A49F-4D3A-BA1A-E5627A47D01E}"/>
    <dgm:cxn modelId="{C806408E-013C-48AC-B239-5FCDB3A58556}" type="presParOf" srcId="{9CD264CC-00DD-4FA4-804F-00D8C16496A3}" destId="{684229BC-A0D9-47A3-A9DD-50F17281B4F8}" srcOrd="0" destOrd="0" presId="urn:microsoft.com/office/officeart/2009/3/layout/IncreasingArrowsProcess"/>
    <dgm:cxn modelId="{491ED508-C635-4B90-A44E-54314442F019}" type="presParOf" srcId="{9CD264CC-00DD-4FA4-804F-00D8C16496A3}" destId="{467B5620-0191-4411-B1CC-CEBF7C5CA95F}" srcOrd="1" destOrd="0" presId="urn:microsoft.com/office/officeart/2009/3/layout/IncreasingArrowsProcess"/>
    <dgm:cxn modelId="{5605D3C2-E6EE-4843-B4BD-EE9CCC5B8A2B}" type="presParOf" srcId="{9CD264CC-00DD-4FA4-804F-00D8C16496A3}" destId="{DEED8CF3-D614-43DE-9B1E-A29B575E2A64}" srcOrd="2" destOrd="0" presId="urn:microsoft.com/office/officeart/2009/3/layout/IncreasingArrowsProcess"/>
    <dgm:cxn modelId="{4D07E0AB-E9CE-456E-A70B-533E3509143B}" type="presParOf" srcId="{9CD264CC-00DD-4FA4-804F-00D8C16496A3}" destId="{05B72844-AD59-4AFF-9558-CA5374BA883B}" srcOrd="3" destOrd="0" presId="urn:microsoft.com/office/officeart/2009/3/layout/IncreasingArrowsProcess"/>
    <dgm:cxn modelId="{38B4A506-2857-4FDD-A90B-FF6A502D0C2A}" type="presParOf" srcId="{9CD264CC-00DD-4FA4-804F-00D8C16496A3}" destId="{2A4F49BA-8536-422A-A159-95F615A85C11}" srcOrd="4" destOrd="0" presId="urn:microsoft.com/office/officeart/2009/3/layout/IncreasingArrowsProcess"/>
    <dgm:cxn modelId="{1C7AAD64-96B7-4E6D-8A4E-6902719BBE36}" type="presParOf" srcId="{9CD264CC-00DD-4FA4-804F-00D8C16496A3}" destId="{F5C6B557-BF7B-4279-B756-02415AC4F417}" srcOrd="5" destOrd="0" presId="urn:microsoft.com/office/officeart/2009/3/layout/IncreasingArrowsProcess"/>
    <dgm:cxn modelId="{89D01849-6B1C-4704-AC75-9F95E62DFD0F}" type="presParOf" srcId="{9CD264CC-00DD-4FA4-804F-00D8C16496A3}" destId="{97801683-EA62-46E8-BB95-187645BE36EA}" srcOrd="6" destOrd="0" presId="urn:microsoft.com/office/officeart/2009/3/layout/IncreasingArrowsProcess"/>
    <dgm:cxn modelId="{B9811221-A9F7-4DC8-9C45-7F98E5D03205}" type="presParOf" srcId="{9CD264CC-00DD-4FA4-804F-00D8C16496A3}" destId="{D3DF4763-43CF-4AA9-8788-FC85F03A1E79}" srcOrd="7" destOrd="0" presId="urn:microsoft.com/office/officeart/2009/3/layout/IncreasingArrowsProcess"/>
    <dgm:cxn modelId="{730EBE78-0CB9-41A2-BFD8-8C776D9EF974}" type="presParOf" srcId="{9CD264CC-00DD-4FA4-804F-00D8C16496A3}" destId="{C11BDE1C-C603-43FE-8413-F8467BBEBBE1}" srcOrd="8" destOrd="0" presId="urn:microsoft.com/office/officeart/2009/3/layout/IncreasingArrowsProcess"/>
    <dgm:cxn modelId="{63D140A9-70B8-48A2-9D42-4AB02C933C70}" type="presParOf" srcId="{9CD264CC-00DD-4FA4-804F-00D8C16496A3}" destId="{9B1C34F4-6C34-46CB-A662-B9F43D4DB396}" srcOrd="9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229BC-A0D9-47A3-A9DD-50F17281B4F8}">
      <dsp:nvSpPr>
        <dsp:cNvPr id="0" name=""/>
        <dsp:cNvSpPr/>
      </dsp:nvSpPr>
      <dsp:spPr>
        <a:xfrm>
          <a:off x="101760" y="452990"/>
          <a:ext cx="8069856" cy="1173583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630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Требование времени</a:t>
          </a:r>
          <a:endParaRPr lang="ru-RU" sz="2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760" y="746386"/>
        <a:ext cx="7776460" cy="586791"/>
      </dsp:txXfrm>
    </dsp:sp>
    <dsp:sp modelId="{467B5620-0191-4411-B1CC-CEBF7C5CA95F}">
      <dsp:nvSpPr>
        <dsp:cNvPr id="0" name=""/>
        <dsp:cNvSpPr/>
      </dsp:nvSpPr>
      <dsp:spPr>
        <a:xfrm>
          <a:off x="103026" y="1283345"/>
          <a:ext cx="1491470" cy="215488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4">
                  <a:lumMod val="50000"/>
                </a:schemeClr>
              </a:solidFill>
              <a:effectLst/>
            </a:rPr>
            <a:t>Большинство мировых проблем являются следствием неумения людей договариваться.</a:t>
          </a:r>
          <a:endParaRPr lang="ru-RU" sz="1200" b="1" kern="1200" dirty="0">
            <a:solidFill>
              <a:schemeClr val="accent4">
                <a:lumMod val="50000"/>
              </a:schemeClr>
            </a:solidFill>
            <a:effectLst/>
          </a:endParaRPr>
        </a:p>
      </dsp:txBody>
      <dsp:txXfrm>
        <a:off x="103026" y="1283345"/>
        <a:ext cx="1491470" cy="2154887"/>
      </dsp:txXfrm>
    </dsp:sp>
    <dsp:sp modelId="{DEED8CF3-D614-43DE-9B1E-A29B575E2A64}">
      <dsp:nvSpPr>
        <dsp:cNvPr id="0" name=""/>
        <dsp:cNvSpPr/>
      </dsp:nvSpPr>
      <dsp:spPr>
        <a:xfrm>
          <a:off x="1580077" y="861364"/>
          <a:ext cx="6578546" cy="1173583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630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Требование ФГОС НОО</a:t>
          </a:r>
          <a:endParaRPr lang="ru-RU" sz="2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0077" y="1154760"/>
        <a:ext cx="6285150" cy="586791"/>
      </dsp:txXfrm>
    </dsp:sp>
    <dsp:sp modelId="{05B72844-AD59-4AFF-9558-CA5374BA883B}">
      <dsp:nvSpPr>
        <dsp:cNvPr id="0" name=""/>
        <dsp:cNvSpPr/>
      </dsp:nvSpPr>
      <dsp:spPr>
        <a:xfrm>
          <a:off x="1597729" y="1611229"/>
          <a:ext cx="1456167" cy="2885954"/>
        </a:xfrm>
        <a:prstGeom prst="rect">
          <a:avLst/>
        </a:prstGeom>
        <a:solidFill>
          <a:schemeClr val="bg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smtClean="0">
              <a:solidFill>
                <a:schemeClr val="accent4">
                  <a:lumMod val="50000"/>
                </a:schemeClr>
              </a:solidFill>
            </a:rPr>
            <a:t>Метапредметными результатами освоения программы являются: готовность вести диалог, признавать право каждого иметь свою точку зрения, конструктивно разрешать конфликты, использование различных способов работы с информации (в том числе представленной в цифровом виде).</a:t>
          </a:r>
          <a:endParaRPr lang="ru-RU" sz="105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597729" y="1611229"/>
        <a:ext cx="1456167" cy="2885954"/>
      </dsp:txXfrm>
    </dsp:sp>
    <dsp:sp modelId="{2A4F49BA-8536-422A-A159-95F615A85C11}">
      <dsp:nvSpPr>
        <dsp:cNvPr id="0" name=""/>
        <dsp:cNvSpPr/>
      </dsp:nvSpPr>
      <dsp:spPr>
        <a:xfrm>
          <a:off x="3071387" y="1252709"/>
          <a:ext cx="5087237" cy="1173583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63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Соответствие компетенциям 21 века</a:t>
          </a:r>
          <a:endParaRPr lang="ru-RU" sz="1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1387" y="1546105"/>
        <a:ext cx="4793841" cy="586791"/>
      </dsp:txXfrm>
    </dsp:sp>
    <dsp:sp modelId="{F5C6B557-BF7B-4279-B756-02415AC4F417}">
      <dsp:nvSpPr>
        <dsp:cNvPr id="0" name=""/>
        <dsp:cNvSpPr/>
      </dsp:nvSpPr>
      <dsp:spPr>
        <a:xfrm>
          <a:off x="3089038" y="2002574"/>
          <a:ext cx="1456167" cy="2885954"/>
        </a:xfrm>
        <a:prstGeom prst="rect">
          <a:avLst/>
        </a:prstGeom>
        <a:solidFill>
          <a:schemeClr val="bg1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smtClean="0">
              <a:solidFill>
                <a:schemeClr val="accent4">
                  <a:lumMod val="50000"/>
                </a:schemeClr>
              </a:solidFill>
            </a:rPr>
            <a:t>Метапредметными результатами освоения программы являются: готовность вести диалог, признавать право каждого иметь свою точку зрения, конструктивно разрешать конфликты, использование различных способов работы с информации (в том числе представленной в цифровом виде).</a:t>
          </a:r>
          <a:endParaRPr lang="ru-RU" sz="9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089038" y="2002574"/>
        <a:ext cx="1456167" cy="2885954"/>
      </dsp:txXfrm>
    </dsp:sp>
    <dsp:sp modelId="{97801683-EA62-46E8-BB95-187645BE36EA}">
      <dsp:nvSpPr>
        <dsp:cNvPr id="0" name=""/>
        <dsp:cNvSpPr/>
      </dsp:nvSpPr>
      <dsp:spPr>
        <a:xfrm>
          <a:off x="4563503" y="1644054"/>
          <a:ext cx="3595120" cy="1173583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630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Личностный аспект</a:t>
          </a:r>
          <a:endParaRPr lang="ru-RU" sz="2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3503" y="1937450"/>
        <a:ext cx="3301724" cy="586791"/>
      </dsp:txXfrm>
    </dsp:sp>
    <dsp:sp modelId="{D3DF4763-43CF-4AA9-8788-FC85F03A1E79}">
      <dsp:nvSpPr>
        <dsp:cNvPr id="0" name=""/>
        <dsp:cNvSpPr/>
      </dsp:nvSpPr>
      <dsp:spPr>
        <a:xfrm>
          <a:off x="4576911" y="2452532"/>
          <a:ext cx="1438881" cy="2679774"/>
        </a:xfrm>
        <a:prstGeom prst="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50000"/>
                </a:schemeClr>
              </a:solidFill>
            </a:rPr>
            <a:t>Обеспечивает формирование гармоничной личности, готовой к открытому общению и позитивному восприятию окружающих.</a:t>
          </a:r>
          <a:endParaRPr lang="ru-RU" sz="1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576911" y="2452532"/>
        <a:ext cx="1438881" cy="2679774"/>
      </dsp:txXfrm>
    </dsp:sp>
    <dsp:sp modelId="{C11BDE1C-C603-43FE-8413-F8467BBEBBE1}">
      <dsp:nvSpPr>
        <dsp:cNvPr id="0" name=""/>
        <dsp:cNvSpPr/>
      </dsp:nvSpPr>
      <dsp:spPr>
        <a:xfrm>
          <a:off x="6054813" y="2035399"/>
          <a:ext cx="2103811" cy="11735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8630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Ранняя профориентация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54813" y="2328795"/>
        <a:ext cx="1810415" cy="586791"/>
      </dsp:txXfrm>
    </dsp:sp>
    <dsp:sp modelId="{9B1C34F4-6C34-46CB-A662-B9F43D4DB396}">
      <dsp:nvSpPr>
        <dsp:cNvPr id="0" name=""/>
        <dsp:cNvSpPr/>
      </dsp:nvSpPr>
      <dsp:spPr>
        <a:xfrm>
          <a:off x="6045111" y="2810218"/>
          <a:ext cx="1510874" cy="264404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4">
                  <a:lumMod val="50000"/>
                </a:schemeClr>
              </a:solidFill>
            </a:rPr>
            <a:t>Усвоение професси-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4">
                  <a:lumMod val="50000"/>
                </a:schemeClr>
              </a:solidFill>
            </a:rPr>
            <a:t>ональных ролей</a:t>
          </a:r>
          <a:endParaRPr lang="ru-RU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045111" y="2810218"/>
        <a:ext cx="1510874" cy="2644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883B0-DF82-4553-9EB8-CC3E7F0122D2}" type="datetimeFigureOut">
              <a:rPr lang="ru-RU" smtClean="0"/>
              <a:t>19.10.2014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8AF0B-B1DE-49CB-987A-7A1446E602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0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6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2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03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2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5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94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5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6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5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4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8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9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0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1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2884" y="319989"/>
            <a:ext cx="7716969" cy="15139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«Педагог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ЮВАО - 2015»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о</a:t>
            </a: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ктября </a:t>
            </a:r>
            <a: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года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этап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8465" y="2601531"/>
            <a:ext cx="6345366" cy="134487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</a:t>
            </a:r>
          </a:p>
          <a:p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Буренченко Инны Петровны,</a:t>
            </a:r>
          </a:p>
          <a:p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начальных классов ГБОУ ЦО № 1858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76" y="2801853"/>
            <a:ext cx="1219578" cy="12195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2" r="16092"/>
          <a:stretch/>
        </p:blipFill>
        <p:spPr>
          <a:xfrm>
            <a:off x="158465" y="4398833"/>
            <a:ext cx="3434741" cy="23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421" y="1053884"/>
            <a:ext cx="7210396" cy="731843"/>
          </a:xfrm>
        </p:spPr>
        <p:txBody>
          <a:bodyPr>
            <a:normAutofit fontScale="90000"/>
          </a:bodyPr>
          <a:lstStyle/>
          <a:p>
            <a:pPr algn="r"/>
            <a:r>
              <a:rPr lang="ru-RU" sz="5025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 работа</a:t>
            </a:r>
            <a:r>
              <a:rPr lang="ru-RU" sz="3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://ic.pics.livejournal.com/am1975/10714287/263484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" y="783285"/>
            <a:ext cx="1447348" cy="108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9568628"/>
              </p:ext>
            </p:extLst>
          </p:nvPr>
        </p:nvGraphicFramePr>
        <p:xfrm>
          <a:off x="278420" y="1236371"/>
          <a:ext cx="8247393" cy="580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549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07532"/>
            <a:ext cx="6618342" cy="102980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«Талант выигрывает игры, а команда – чемпионаты».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2069576" y="4561481"/>
            <a:ext cx="6108101" cy="83826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FFFF00"/>
                </a:solidFill>
              </a:rPr>
              <a:t>Майкл Джордан</a:t>
            </a:r>
          </a:p>
        </p:txBody>
      </p:sp>
      <p:pic>
        <p:nvPicPr>
          <p:cNvPr id="1026" name="Picture 2" descr="&amp;scy;&amp;ocy;&amp;tcy;&amp;rcy;&amp;ucy;&amp;dcy;&amp;ncy;&amp;icy;&amp;chcy;&amp;iecy;&amp;scy;&amp;tcy;&amp;v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3" y="4227495"/>
            <a:ext cx="3332408" cy="22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avoro.org/attachments/Image/big_team.png?template=gene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42" y="957130"/>
            <a:ext cx="2546098" cy="18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ics.livejournal.com/mirastory/pic/00116t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1" y="1122932"/>
            <a:ext cx="8721155" cy="442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3173" y="2425840"/>
            <a:ext cx="8302594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СОВМЕСТНАЯ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2406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Башня из спагетти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426005"/>
            <a:ext cx="90699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Довольны ли вы результатом работы?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Испытали ли вы удовлетворение от совместной работы?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был капитаном команды? Кто его помощником?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генерировал идеи?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корректировал работу?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готов нести за неё ответственность?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 зачем мы с вами сейчас делали?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 ли вы продолжить совместную работу?</a:t>
            </a:r>
          </a:p>
        </p:txBody>
      </p:sp>
      <p:pic>
        <p:nvPicPr>
          <p:cNvPr id="2050" name="Picture 2" descr="tea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9" y="695215"/>
            <a:ext cx="1196964" cy="11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a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73" y="4975182"/>
            <a:ext cx="1196964" cy="11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работа №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9775" y="2457080"/>
            <a:ext cx="844210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Составляем синквейн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</a:t>
            </a:r>
          </a:p>
        </p:txBody>
      </p:sp>
      <p:pic>
        <p:nvPicPr>
          <p:cNvPr id="3074" name="Picture 2" descr="Our Team | 10Eighty10Eigh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4" y="719957"/>
            <a:ext cx="1207394" cy="103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78409"/>
            <a:ext cx="762331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45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 - </a:t>
            </a:r>
            <a:r>
              <a:rPr lang="ru-RU" sz="2400" b="1" dirty="0">
                <a:solidFill>
                  <a:srgbClr val="F46442">
                    <a:lumMod val="75000"/>
                  </a:srgbClr>
                </a:solidFill>
              </a:rPr>
              <a:t>пятистрочная</a:t>
            </a:r>
          </a:p>
          <a:p>
            <a:pPr lvl="0" algn="r"/>
            <a:r>
              <a:rPr lang="ru-RU" sz="2400" b="1" dirty="0">
                <a:solidFill>
                  <a:srgbClr val="F46442">
                    <a:lumMod val="75000"/>
                  </a:srgbClr>
                </a:solidFill>
              </a:rPr>
              <a:t>стихотворная форма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1" y="2334133"/>
            <a:ext cx="8468138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50" dirty="0"/>
          </a:p>
          <a:p>
            <a:r>
              <a:rPr lang="ru-RU" b="1" dirty="0">
                <a:solidFill>
                  <a:srgbClr val="FFFF00"/>
                </a:solidFill>
              </a:rPr>
              <a:t>  </a:t>
            </a:r>
            <a:r>
              <a:rPr lang="ru-RU" sz="2100" b="1" dirty="0">
                <a:solidFill>
                  <a:srgbClr val="FFFF00"/>
                </a:solidFill>
              </a:rPr>
              <a:t>  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строка </a:t>
            </a:r>
            <a:r>
              <a:rPr lang="ru-RU" sz="2100" b="1" dirty="0">
                <a:solidFill>
                  <a:srgbClr val="FFFF00"/>
                </a:solidFill>
              </a:rPr>
              <a:t>— 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2100" b="1" dirty="0">
                <a:solidFill>
                  <a:srgbClr val="FFFF00"/>
                </a:solidFill>
              </a:rPr>
              <a:t> синквейна, одно слово (существительное или местоимение)</a:t>
            </a:r>
          </a:p>
          <a:p>
            <a:r>
              <a:rPr lang="ru-RU" sz="2100" b="1" dirty="0">
                <a:solidFill>
                  <a:srgbClr val="FFFF00"/>
                </a:solidFill>
              </a:rPr>
              <a:t>    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строка </a:t>
            </a:r>
            <a:r>
              <a:rPr lang="ru-RU" sz="2100" b="1" dirty="0">
                <a:solidFill>
                  <a:srgbClr val="FFFF00"/>
                </a:solidFill>
              </a:rPr>
              <a:t>—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sz="2100" b="1" dirty="0">
                <a:solidFill>
                  <a:srgbClr val="FFFF00"/>
                </a:solidFill>
              </a:rPr>
              <a:t>слова (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прилагательные</a:t>
            </a:r>
            <a:r>
              <a:rPr lang="ru-RU" sz="2100" b="1" dirty="0">
                <a:solidFill>
                  <a:srgbClr val="FFFF00"/>
                </a:solidFill>
              </a:rPr>
              <a:t> или причастия), описание признаков и свойств предмета.</a:t>
            </a:r>
          </a:p>
          <a:p>
            <a:r>
              <a:rPr lang="ru-RU" sz="2100" b="1" dirty="0">
                <a:solidFill>
                  <a:srgbClr val="FFFF00"/>
                </a:solidFill>
              </a:rPr>
              <a:t>    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 строка </a:t>
            </a:r>
            <a:r>
              <a:rPr lang="ru-RU" sz="2100" b="1" dirty="0">
                <a:solidFill>
                  <a:srgbClr val="FFFF00"/>
                </a:solidFill>
              </a:rPr>
              <a:t>—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глагола</a:t>
            </a:r>
            <a:r>
              <a:rPr lang="ru-RU" sz="2100" b="1" dirty="0">
                <a:solidFill>
                  <a:srgbClr val="FFFF00"/>
                </a:solidFill>
              </a:rPr>
              <a:t> или деепричастия, характерные действия предмета.</a:t>
            </a:r>
          </a:p>
          <a:p>
            <a:r>
              <a:rPr lang="ru-RU" sz="2100" b="1" dirty="0">
                <a:solidFill>
                  <a:srgbClr val="FFFF00"/>
                </a:solidFill>
              </a:rPr>
              <a:t>    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Четвертая строка </a:t>
            </a:r>
            <a:r>
              <a:rPr lang="ru-RU" sz="2100" b="1" dirty="0">
                <a:solidFill>
                  <a:srgbClr val="FFFF00"/>
                </a:solidFill>
              </a:rPr>
              <a:t>— 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фраза</a:t>
            </a:r>
            <a:r>
              <a:rPr lang="ru-RU" sz="2100" b="1" dirty="0">
                <a:solidFill>
                  <a:srgbClr val="FFFF00"/>
                </a:solidFill>
              </a:rPr>
              <a:t> из 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четырёх</a:t>
            </a:r>
            <a:r>
              <a:rPr lang="ru-RU" sz="2100" b="1" dirty="0">
                <a:solidFill>
                  <a:srgbClr val="FFFF00"/>
                </a:solidFill>
              </a:rPr>
              <a:t> слов, личное 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</a:t>
            </a:r>
            <a:r>
              <a:rPr lang="ru-RU" sz="2100" b="1" dirty="0">
                <a:solidFill>
                  <a:srgbClr val="FFFF00"/>
                </a:solidFill>
              </a:rPr>
              <a:t> автора к предмету.</a:t>
            </a:r>
          </a:p>
          <a:p>
            <a:r>
              <a:rPr lang="ru-RU" sz="2100" b="1" dirty="0">
                <a:solidFill>
                  <a:srgbClr val="FFFF00"/>
                </a:solidFill>
              </a:rPr>
              <a:t>    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Пятая строка</a:t>
            </a:r>
            <a:r>
              <a:rPr lang="ru-RU" sz="2100" b="1" dirty="0">
                <a:solidFill>
                  <a:srgbClr val="FFFF00"/>
                </a:solidFill>
              </a:rPr>
              <a:t> — 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</a:t>
            </a:r>
            <a:r>
              <a:rPr lang="ru-RU" sz="2100" b="1" dirty="0">
                <a:solidFill>
                  <a:srgbClr val="FFFF00"/>
                </a:solidFill>
              </a:rPr>
              <a:t>слово-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резюме</a:t>
            </a:r>
            <a:r>
              <a:rPr lang="ru-RU" sz="2100" b="1" dirty="0">
                <a:solidFill>
                  <a:srgbClr val="FFFF00"/>
                </a:solidFill>
              </a:rPr>
              <a:t>, характеризующее суть предмета или объекта.</a:t>
            </a:r>
          </a:p>
        </p:txBody>
      </p:sp>
      <p:pic>
        <p:nvPicPr>
          <p:cNvPr id="17" name="Picture 2" descr="3d &amp;chcy;&amp;iecy;&amp;lcy;&amp;ocy;&amp;vcy;&amp;iecy;&amp;kcy; - &amp;mcy;&amp;ucy;&amp;zhcy;&amp;chcy;&amp;icy;&amp;ncy;, &amp;lcy;&amp;icy;&amp;tscy;&amp;acy; &amp;icy; &amp;kcy;&amp;ucy;&amp;bcy;&amp;ycy;. &amp;Pcy;&amp;rcy;&amp;iecy;&amp;dcy;&amp;pcy;&amp;rcy;&amp;icy;&amp;ncy;&amp;icy;&amp;mcy;&amp;acy;&amp;tcy;&amp;iecy;&amp;lcy;&amp;icy; - &amp;rcy;&amp;acy;&amp;bcy;&amp;ocy;&amp;tcy;&amp;acy; &amp;vcy; &amp;kcy;&amp;ocy;&amp;mcy;&amp;acy;&amp;ncy;&amp;dcy;&amp;iecy; &amp;Fcy;&amp;ocy;&amp;tcy;&amp;ocy;&amp;gcy;&amp;rcy;&amp;acy;&amp;fcy;&amp;icy;&amp;yacy;, &amp;kcy;&amp;acy;&amp;rcy;&amp;tcy;&amp;icy;&amp;ncy;&amp;kcy;&amp;icy;, &amp;icy;&amp;zcy;&amp;ocy;&amp;bcy;&amp;rcy;&amp;acy;&amp;zhcy;&amp;iecy;&amp;ncy;&amp;icy;&amp;yacy; &amp;icy; &amp;scy;&amp;tcy;&amp;ocy;&amp;kcy;-&amp;fcy;&amp;ocy;&amp;tcy;&amp;ocy;&amp;gcy;&amp;rcy;&amp;acy;&amp;fcy;&amp;icy;&amp;yacy; &amp;bcy;&amp;iecy;&amp;zcy; &amp;rcy;&amp;o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96740"/>
            <a:ext cx="1879620" cy="10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09920" y="871914"/>
            <a:ext cx="53495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OneDrive</a:t>
            </a:r>
            <a:endParaRPr lang="ru-RU" sz="45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71" y="871914"/>
            <a:ext cx="969648" cy="864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9680" y="1996762"/>
            <a:ext cx="79462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система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облачного хранения и обмена файлами, позволяющая совместно работать с документами Microsoft Office, общаться в сети Skype и пользоваться электронной почтой.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insource.com/wp-content/uploads/2014/01/OneDrive-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7" y="748452"/>
            <a:ext cx="1546422" cy="10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18" y="5386117"/>
            <a:ext cx="1033744" cy="1033744"/>
          </a:xfrm>
          <a:prstGeom prst="rect">
            <a:avLst/>
          </a:prstGeom>
        </p:spPr>
      </p:pic>
      <p:pic>
        <p:nvPicPr>
          <p:cNvPr id="1028" name="Picture 4" descr="http://www.brandsoftheworld.com/sites/default/files/styles/logo-thumbnail/public/042013/logo_microsoft_powerpoint_20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92" y="4804033"/>
            <a:ext cx="989894" cy="98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SgaePYFqSaLaAOA9odEViksGTnZUYcbU146QBZEksZ_7Nr3b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50" y="5572764"/>
            <a:ext cx="1854345" cy="102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7" y="4867010"/>
            <a:ext cx="1793735" cy="1008976"/>
          </a:xfrm>
          <a:prstGeom prst="rect">
            <a:avLst/>
          </a:prstGeom>
        </p:spPr>
      </p:pic>
      <p:pic>
        <p:nvPicPr>
          <p:cNvPr id="1032" name="Picture 8" descr="http://skvnet.org/wp-content/uploads/2013/04/Microsoft_Word_2013_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19" y="5482841"/>
            <a:ext cx="1115608" cy="11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7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28" y="729976"/>
            <a:ext cx="7210396" cy="1166887"/>
          </a:xfrm>
        </p:spPr>
        <p:txBody>
          <a:bodyPr>
            <a:normAutofit fontScale="90000"/>
          </a:bodyPr>
          <a:lstStyle/>
          <a:p>
            <a:pPr algn="r"/>
            <a:r>
              <a:rPr lang="ru-RU" sz="3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и прочитайте одну из фраз, которая наилучшим образом передаёт ваше теперешнее состояние.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0241" y="2727739"/>
            <a:ext cx="8405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меня получилось!</a:t>
            </a:r>
          </a:p>
          <a:p>
            <a:r>
              <a:rPr lang="ru-RU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получилось!</a:t>
            </a:r>
          </a:p>
          <a:p>
            <a:r>
              <a:rPr lang="ru-RU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меня не получилось…</a:t>
            </a:r>
          </a:p>
          <a:p>
            <a:r>
              <a:rPr lang="ru-RU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не получилось…</a:t>
            </a:r>
          </a:p>
        </p:txBody>
      </p:sp>
      <p:pic>
        <p:nvPicPr>
          <p:cNvPr id="7170" name="Picture 2" descr="http://chaiknews.ru/up/news/article/2013/6/20/1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36" y="915120"/>
            <a:ext cx="1062128" cy="7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9354" y="4371261"/>
            <a:ext cx="6618342" cy="102980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«Талант выигрывает игры,</a:t>
            </a:r>
            <a:br>
              <a:rPr lang="ru-RU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команда – чемпионаты».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5668525" y="5483301"/>
            <a:ext cx="3354946" cy="1034898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FFFF00"/>
                </a:solidFill>
              </a:rPr>
              <a:t>Майкл Джордан</a:t>
            </a:r>
          </a:p>
        </p:txBody>
      </p:sp>
      <p:pic>
        <p:nvPicPr>
          <p:cNvPr id="1026" name="Picture 2" descr="&amp;scy;&amp;ocy;&amp;tcy;&amp;rcy;&amp;ucy;&amp;dcy;&amp;ncy;&amp;icy;&amp;chcy;&amp;iecy;&amp;scy;&amp;tcy;&amp;v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9" y="370350"/>
            <a:ext cx="3332408" cy="22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avoro.org/attachments/Image/big_team.png?template=gene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627" y="884579"/>
            <a:ext cx="2546098" cy="18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95681" y="2872120"/>
            <a:ext cx="6618342" cy="102980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«Работаем вместе»</a:t>
            </a:r>
          </a:p>
        </p:txBody>
      </p:sp>
    </p:spTree>
    <p:extLst>
      <p:ext uri="{BB962C8B-B14F-4D97-AF65-F5344CB8AC3E}">
        <p14:creationId xmlns:p14="http://schemas.microsoft.com/office/powerpoint/2010/main" val="28846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Другая 4">
      <a:dk1>
        <a:srgbClr val="FFFF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TC104033917[[fn=Берлин]]</Template>
  <TotalTime>1340</TotalTime>
  <Words>361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Берлин</vt:lpstr>
      <vt:lpstr>Конкурс «Педагог ЮВАО - 2015» 17 октября 2014 года Второй этап</vt:lpstr>
      <vt:lpstr>«Талант выигрывает игры, а команда – чемпионаты».</vt:lpstr>
      <vt:lpstr>Презентация PowerPoint</vt:lpstr>
      <vt:lpstr>Башня из спагетти</vt:lpstr>
      <vt:lpstr>Совместная работа № 2</vt:lpstr>
      <vt:lpstr>Презентация PowerPoint</vt:lpstr>
      <vt:lpstr>Презентация PowerPoint</vt:lpstr>
      <vt:lpstr>Выберите и прочитайте одну из фраз, которая наилучшим образом передаёт ваше теперешнее состояние.</vt:lpstr>
      <vt:lpstr>«Талант выигрывает игры, а команда – чемпионаты».</vt:lpstr>
      <vt:lpstr>Совместная  работа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Сотрудничество</dc:title>
  <dc:creator>Буренченко Инна Петровна</dc:creator>
  <cp:lastModifiedBy>Буренченко Инна Петровна</cp:lastModifiedBy>
  <cp:revision>51</cp:revision>
  <dcterms:created xsi:type="dcterms:W3CDTF">2014-10-15T06:55:56Z</dcterms:created>
  <dcterms:modified xsi:type="dcterms:W3CDTF">2014-10-19T08:48:53Z</dcterms:modified>
</cp:coreProperties>
</file>