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6" r:id="rId3"/>
    <p:sldId id="279" r:id="rId4"/>
    <p:sldId id="281" r:id="rId5"/>
    <p:sldId id="283" r:id="rId6"/>
    <p:sldId id="292" r:id="rId7"/>
    <p:sldId id="257" r:id="rId8"/>
    <p:sldId id="258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26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006C3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7" y="366713"/>
            <a:ext cx="4476751" cy="78009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9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3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05203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7" y="273056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8" y="1435106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12.04.2013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39999">
              <a:srgbClr val="92D050"/>
            </a:gs>
            <a:gs pos="70000">
              <a:schemeClr val="accent3">
                <a:lumMod val="60000"/>
                <a:lumOff val="40000"/>
              </a:schemeClr>
            </a:gs>
            <a:gs pos="88000">
              <a:schemeClr val="accent3">
                <a:lumMod val="60000"/>
                <a:lumOff val="40000"/>
              </a:schemeClr>
            </a:gs>
            <a:gs pos="100000">
              <a:schemeClr val="accent3">
                <a:lumMod val="40000"/>
                <a:lumOff val="60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images.yandex.ru/yandsearch?p=3&amp;text=%D1%83%D1%81%D0%BF%D0%B5%D1%88%D0%BD%D1%8B%D0%B9%20%D1%83%D1%87%D0%B8%D1%82%D0%B5%D0%BB%D1%8C&amp;img_url=http://cache.gawker.com/assets/images/7/2011/09/fb_science.jpg&amp;pos=114&amp;uinfo=sw-1583-sh-805-fw-1358-fh-598-pd-1&amp;rpt=simag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 rot="20633413">
            <a:off x="817707" y="1273248"/>
            <a:ext cx="3877109" cy="377185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 Narrow" pitchFamily="34" charset="0"/>
                <a:cs typeface="Aharoni" pitchFamily="2" charset="-79"/>
              </a:rPr>
              <a:t>Проект</a:t>
            </a:r>
            <a:br>
              <a:rPr lang="ru-RU" sz="3600" b="1" dirty="0" smtClean="0">
                <a:solidFill>
                  <a:srgbClr val="002060"/>
                </a:solidFill>
                <a:latin typeface="Arial Narrow" pitchFamily="34" charset="0"/>
                <a:cs typeface="Aharoni" pitchFamily="2" charset="-79"/>
              </a:rPr>
            </a:br>
            <a:r>
              <a:rPr lang="ru-RU" sz="3600" b="1" dirty="0" smtClean="0">
                <a:solidFill>
                  <a:srgbClr val="002060"/>
                </a:solidFill>
                <a:latin typeface="Arial Narrow" pitchFamily="34" charset="0"/>
                <a:cs typeface="Aharoni" pitchFamily="2" charset="-79"/>
              </a:rPr>
              <a:t>«Путь учителя к учителю мастеру»</a:t>
            </a:r>
            <a:br>
              <a:rPr lang="ru-RU" sz="3600" b="1" dirty="0" smtClean="0">
                <a:solidFill>
                  <a:srgbClr val="002060"/>
                </a:solidFill>
                <a:latin typeface="Arial Narrow" pitchFamily="34" charset="0"/>
                <a:cs typeface="Aharoni" pitchFamily="2" charset="-79"/>
              </a:rPr>
            </a:br>
            <a:r>
              <a:rPr lang="ru-RU" sz="3600" b="1" dirty="0" smtClean="0">
                <a:solidFill>
                  <a:srgbClr val="002060"/>
                </a:solidFill>
                <a:latin typeface="Arial Narrow" pitchFamily="34" charset="0"/>
                <a:cs typeface="Aharoni" pitchFamily="2" charset="-79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Arial Narrow" pitchFamily="34" charset="0"/>
                <a:cs typeface="Aharoni" pitchFamily="2" charset="-79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 Narrow" pitchFamily="34" charset="0"/>
                <a:cs typeface="Aharoni" pitchFamily="2" charset="-79"/>
              </a:rPr>
              <a:t>Иващенко Т.А.</a:t>
            </a:r>
            <a:br>
              <a:rPr lang="ru-RU" sz="2400" b="1" dirty="0" smtClean="0">
                <a:solidFill>
                  <a:srgbClr val="002060"/>
                </a:solidFill>
                <a:latin typeface="Arial Narrow" pitchFamily="34" charset="0"/>
                <a:cs typeface="Aharoni" pitchFamily="2" charset="-79"/>
              </a:rPr>
            </a:br>
            <a:r>
              <a:rPr lang="ru-RU" sz="2400" b="1" dirty="0" err="1" smtClean="0">
                <a:solidFill>
                  <a:srgbClr val="002060"/>
                </a:solidFill>
                <a:latin typeface="Arial Narrow" pitchFamily="34" charset="0"/>
                <a:cs typeface="Aharoni" pitchFamily="2" charset="-79"/>
              </a:rPr>
              <a:t>Перепелицына</a:t>
            </a:r>
            <a:r>
              <a:rPr lang="ru-RU" sz="2400" b="1" dirty="0" smtClean="0">
                <a:solidFill>
                  <a:srgbClr val="002060"/>
                </a:solidFill>
                <a:latin typeface="Arial Narrow" pitchFamily="34" charset="0"/>
                <a:cs typeface="Aharoni" pitchFamily="2" charset="-79"/>
              </a:rPr>
              <a:t> С.В.</a:t>
            </a:r>
            <a:endParaRPr lang="ru-RU" sz="2400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964488" cy="720080"/>
          </a:xfrm>
        </p:spPr>
        <p:txBody>
          <a:bodyPr>
            <a:normAutofit fontScale="92500" lnSpcReduction="10000"/>
          </a:bodyPr>
          <a:lstStyle/>
          <a:p>
            <a:r>
              <a:rPr lang="ru-RU" sz="2200" dirty="0" smtClean="0">
                <a:ln w="18415" cmpd="sng">
                  <a:solidFill>
                    <a:srgbClr val="006C31"/>
                  </a:solidFill>
                  <a:prstDash val="solid"/>
                </a:ln>
                <a:solidFill>
                  <a:schemeClr val="tx1"/>
                </a:solidFill>
              </a:rPr>
              <a:t>МАОУ «Средняя общеобразовательная школа № 5»</a:t>
            </a:r>
          </a:p>
          <a:p>
            <a:r>
              <a:rPr lang="ru-RU" sz="2200" dirty="0" smtClean="0">
                <a:ln w="18415" cmpd="sng">
                  <a:solidFill>
                    <a:srgbClr val="006C31"/>
                  </a:solidFill>
                  <a:prstDash val="solid"/>
                </a:ln>
                <a:solidFill>
                  <a:schemeClr val="tx1"/>
                </a:solidFill>
                <a:effectLst/>
              </a:rPr>
              <a:t>Г. Усть-Илимск</a:t>
            </a:r>
          </a:p>
          <a:p>
            <a:endParaRPr lang="ru-RU" dirty="0"/>
          </a:p>
        </p:txBody>
      </p:sp>
    </p:spTree>
  </p:cSld>
  <p:clrMapOvr>
    <a:masterClrMapping/>
  </p:clrMapOvr>
  <p:transition spd="slow" advTm="6364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Участники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550070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Администрация школы</a:t>
            </a:r>
          </a:p>
          <a:p>
            <a:r>
              <a:rPr lang="ru-RU" dirty="0" smtClean="0"/>
              <a:t>Научно-методический совет</a:t>
            </a:r>
          </a:p>
          <a:p>
            <a:r>
              <a:rPr lang="ru-RU" dirty="0" smtClean="0"/>
              <a:t>Педагоги школы</a:t>
            </a:r>
          </a:p>
          <a:p>
            <a:r>
              <a:rPr lang="ru-RU" dirty="0" smtClean="0"/>
              <a:t>Информационно-библиотечная служба</a:t>
            </a:r>
          </a:p>
          <a:p>
            <a:r>
              <a:rPr lang="ru-RU" dirty="0" smtClean="0"/>
              <a:t>Городские культурные, образовательные, спортивные центры, учреждения </a:t>
            </a:r>
            <a:r>
              <a:rPr lang="ru-RU" dirty="0" err="1" smtClean="0"/>
              <a:t>допобразования</a:t>
            </a:r>
            <a:endParaRPr lang="ru-RU" dirty="0" smtClean="0"/>
          </a:p>
          <a:p>
            <a:r>
              <a:rPr lang="ru-RU" dirty="0" smtClean="0"/>
              <a:t>Педагог-психолог</a:t>
            </a:r>
          </a:p>
          <a:p>
            <a:r>
              <a:rPr lang="ru-RU" dirty="0" smtClean="0"/>
              <a:t>Школьный фельдшер</a:t>
            </a:r>
          </a:p>
          <a:p>
            <a:r>
              <a:rPr lang="ru-RU" dirty="0" smtClean="0"/>
              <a:t>Родители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"/>
          <a:ext cx="9144000" cy="6920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08"/>
                <a:gridCol w="3429024"/>
                <a:gridCol w="3571868"/>
              </a:tblGrid>
              <a:tr h="42860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Этапы 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Содержание работы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Результат</a:t>
                      </a:r>
                      <a:endParaRPr lang="ru-RU" sz="1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097629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Информационно- аналитический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2000" dirty="0" smtClean="0"/>
                        <a:t>Анализ педагогической направленности личности педагога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2000" dirty="0" smtClean="0"/>
                        <a:t>Анализ </a:t>
                      </a:r>
                      <a:r>
                        <a:rPr lang="ru-RU" sz="2000" dirty="0" err="1" smtClean="0"/>
                        <a:t>профкомпетентности</a:t>
                      </a:r>
                      <a:r>
                        <a:rPr lang="ru-RU" sz="2000" baseline="0" dirty="0" smtClean="0"/>
                        <a:t> и </a:t>
                      </a:r>
                      <a:r>
                        <a:rPr lang="ru-RU" sz="2000" dirty="0" smtClean="0"/>
                        <a:t>прикладных знаний педагога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2000" dirty="0" smtClean="0"/>
                        <a:t>Изучение</a:t>
                      </a:r>
                      <a:r>
                        <a:rPr lang="ru-RU" sz="2000" baseline="0" dirty="0" smtClean="0"/>
                        <a:t> тематической литературы, ресурсов Интернета, обсуждение с коллегами возникающих проблем и предложений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2000" baseline="0" dirty="0" smtClean="0"/>
                        <a:t>Прохождение проблемных курсов ФГОС</a:t>
                      </a:r>
                      <a:r>
                        <a:rPr lang="en-US" sz="2000" baseline="0" dirty="0" smtClean="0"/>
                        <a:t>(</a:t>
                      </a:r>
                      <a:r>
                        <a:rPr lang="ru-RU" sz="2000" baseline="0" dirty="0" smtClean="0"/>
                        <a:t>Концепция духовно-нравственного развития, Концепция ФГОС ОО, Фундаментальное ядро ОО)</a:t>
                      </a:r>
                      <a:endParaRPr lang="ru-RU" sz="2000" dirty="0" smtClean="0"/>
                    </a:p>
                    <a:p>
                      <a:pPr marL="342900" indent="-342900">
                        <a:buNone/>
                      </a:pPr>
                      <a:endParaRPr lang="ru-RU" sz="2000" dirty="0" smtClean="0"/>
                    </a:p>
                    <a:p>
                      <a:pPr marL="342900" indent="-342900">
                        <a:buAutoNum type="arabicPeriod"/>
                      </a:pP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ru-RU" sz="2200" dirty="0" smtClean="0"/>
                        <a:t>Составление</a:t>
                      </a:r>
                      <a:r>
                        <a:rPr lang="ru-RU" sz="2200" baseline="0" dirty="0" smtClean="0"/>
                        <a:t> перечня личных изменений педагога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ru-RU" sz="2200" baseline="0" dirty="0" smtClean="0"/>
                        <a:t>Освоение сущности и механизмов реализации </a:t>
                      </a:r>
                      <a:r>
                        <a:rPr lang="ru-RU" sz="2200" baseline="0" dirty="0" err="1" smtClean="0"/>
                        <a:t>системно-деятельностного</a:t>
                      </a:r>
                      <a:r>
                        <a:rPr lang="ru-RU" sz="2200" baseline="0" dirty="0" smtClean="0"/>
                        <a:t> подхода для достижения личностных, </a:t>
                      </a:r>
                      <a:r>
                        <a:rPr lang="ru-RU" sz="2200" baseline="0" dirty="0" err="1" smtClean="0"/>
                        <a:t>метапредметных</a:t>
                      </a:r>
                      <a:r>
                        <a:rPr lang="ru-RU" sz="2200" baseline="0" dirty="0" smtClean="0"/>
                        <a:t> и предметных результатов</a:t>
                      </a:r>
                    </a:p>
                    <a:p>
                      <a:pPr marL="342900" indent="-342900">
                        <a:buFont typeface="Arial" pitchFamily="34" charset="0"/>
                        <a:buChar char="•"/>
                      </a:pPr>
                      <a:r>
                        <a:rPr lang="ru-RU" sz="2200" baseline="0" dirty="0" smtClean="0">
                          <a:solidFill>
                            <a:srgbClr val="FF0000"/>
                          </a:solidFill>
                        </a:rPr>
                        <a:t>Формирование мотивационного компонента готовности педагога</a:t>
                      </a:r>
                    </a:p>
                    <a:p>
                      <a:pPr marL="342900" indent="-342900">
                        <a:buNone/>
                      </a:pPr>
                      <a:endParaRPr lang="ru-RU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46"/>
                <a:gridCol w="3429024"/>
                <a:gridCol w="3500430"/>
              </a:tblGrid>
              <a:tr h="79339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Этапы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Содержание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Результат</a:t>
                      </a:r>
                      <a:endParaRPr lang="ru-RU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064602">
                <a:tc>
                  <a:txBody>
                    <a:bodyPr/>
                    <a:lstStyle/>
                    <a:p>
                      <a:r>
                        <a:rPr lang="ru-RU" sz="2400" dirty="0" err="1" smtClean="0"/>
                        <a:t>Диагности</a:t>
                      </a:r>
                      <a:r>
                        <a:rPr lang="ru-RU" sz="2400" dirty="0" smtClean="0"/>
                        <a:t>-</a:t>
                      </a:r>
                    </a:p>
                    <a:p>
                      <a:r>
                        <a:rPr lang="ru-RU" sz="2400" dirty="0" err="1" smtClean="0"/>
                        <a:t>ческий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2400" dirty="0" smtClean="0"/>
                        <a:t>Самооценка уровня готовности педагога с выявлением трудностей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2400" dirty="0" smtClean="0"/>
                        <a:t>Проектирование уроков и внеклассной работы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2400" dirty="0" smtClean="0"/>
                        <a:t>Посещение и </a:t>
                      </a:r>
                      <a:r>
                        <a:rPr lang="ru-RU" sz="2400" dirty="0" err="1" smtClean="0"/>
                        <a:t>взаимопосещение</a:t>
                      </a:r>
                      <a:r>
                        <a:rPr lang="ru-RU" sz="2400" dirty="0" smtClean="0"/>
                        <a:t> уроков</a:t>
                      </a:r>
                      <a:r>
                        <a:rPr lang="ru-RU" sz="2400" baseline="0" dirty="0" smtClean="0"/>
                        <a:t> с последующим анализом</a:t>
                      </a:r>
                      <a:r>
                        <a:rPr lang="ru-RU" sz="2400" dirty="0" smtClean="0"/>
                        <a:t>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dirty="0" smtClean="0"/>
                        <a:t>Создание «личной» стратегии построения </a:t>
                      </a:r>
                      <a:r>
                        <a:rPr lang="ru-RU" sz="2400" baseline="0" dirty="0" smtClean="0"/>
                        <a:t>учебного процесса с учетом особенностей класса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baseline="0" dirty="0" smtClean="0"/>
                        <a:t>Изучение и корректировка Рабочей программы и Программы воспитания класса, работе с одаренными и слабоуспевающими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baseline="0" dirty="0" smtClean="0"/>
                        <a:t>Разработка системы мониторинга результатов обучения и воспитания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0"/>
            <a:ext cx="6552884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Урок в новом формате  </a:t>
            </a:r>
          </a:p>
          <a:p>
            <a:pPr algn="ctr"/>
            <a:r>
              <a:rPr lang="ru-RU" sz="2800" b="1" dirty="0" smtClean="0"/>
              <a:t> ( по Т.А. </a:t>
            </a:r>
            <a:r>
              <a:rPr lang="ru-RU" sz="2800" b="1" dirty="0" err="1" smtClean="0"/>
              <a:t>Стефановской</a:t>
            </a:r>
            <a:r>
              <a:rPr lang="ru-RU" sz="2800" b="1" dirty="0" smtClean="0"/>
              <a:t>)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8596" y="1214422"/>
            <a:ext cx="8405041" cy="48936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/>
              <a:t>Новый формат – </a:t>
            </a:r>
            <a:r>
              <a:rPr lang="ru-RU" sz="2400" dirty="0" smtClean="0"/>
              <a:t>это новая идеология урока, </a:t>
            </a:r>
          </a:p>
          <a:p>
            <a:pPr algn="ctr"/>
            <a:r>
              <a:rPr lang="ru-RU" sz="2400" dirty="0" smtClean="0"/>
              <a:t>сущность которой раскрывается через систему</a:t>
            </a:r>
          </a:p>
          <a:p>
            <a:pPr algn="ctr"/>
            <a:r>
              <a:rPr lang="ru-RU" sz="2400" dirty="0" smtClean="0"/>
              <a:t> концептуально выверенных идей</a:t>
            </a:r>
          </a:p>
          <a:p>
            <a:endParaRPr lang="ru-RU" sz="2400" dirty="0" smtClean="0"/>
          </a:p>
          <a:p>
            <a:pPr marL="342900" indent="-342900">
              <a:buAutoNum type="arabicPeriod"/>
            </a:pPr>
            <a:r>
              <a:rPr lang="ru-RU" sz="2400" dirty="0" smtClean="0"/>
              <a:t>Содержание урока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Система базовых национальных ценностей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Система основных элементов научных знаний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Система УУД</a:t>
            </a:r>
          </a:p>
          <a:p>
            <a:pPr marL="342900" indent="-342900"/>
            <a:r>
              <a:rPr lang="ru-RU" sz="2400" dirty="0" smtClean="0"/>
              <a:t>2. Организация урока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err="1" smtClean="0"/>
              <a:t>Системно-деятельностный</a:t>
            </a:r>
            <a:r>
              <a:rPr lang="ru-RU" sz="2400" dirty="0" smtClean="0"/>
              <a:t> подход</a:t>
            </a:r>
          </a:p>
          <a:p>
            <a:pPr marL="342900" indent="-342900"/>
            <a:r>
              <a:rPr lang="ru-RU" sz="2400" dirty="0" smtClean="0"/>
              <a:t>3. Результаты урока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/>
              <a:t>Прогнозируются и диагностируются как личностные, </a:t>
            </a:r>
            <a:r>
              <a:rPr lang="ru-RU" sz="2400" dirty="0" err="1" smtClean="0"/>
              <a:t>метапредметные</a:t>
            </a:r>
            <a:r>
              <a:rPr lang="ru-RU" sz="2400" dirty="0" smtClean="0"/>
              <a:t>, предметные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08"/>
                <a:gridCol w="3952892"/>
                <a:gridCol w="3048000"/>
              </a:tblGrid>
              <a:tr h="73085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Этап</a:t>
                      </a:r>
                      <a:r>
                        <a:rPr lang="ru-RU" sz="2800" baseline="0" dirty="0" smtClean="0"/>
                        <a:t>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Содержание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Результат </a:t>
                      </a:r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12714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Планирование работы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ru-RU" sz="2400" dirty="0" smtClean="0"/>
                        <a:t>Разработка педагогом</a:t>
                      </a:r>
                      <a:r>
                        <a:rPr lang="ru-RU" sz="2400" baseline="0" dirty="0" smtClean="0"/>
                        <a:t> плана саморазвития с учетом научно-методической работы школы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2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2400" baseline="0" dirty="0" smtClean="0"/>
                        <a:t>Учет педагогических затруднений, выявленных на диагностическом этапе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2400" baseline="0" dirty="0" smtClean="0"/>
                    </a:p>
                    <a:p>
                      <a:pPr marL="342900" indent="-342900">
                        <a:buAutoNum type="arabicPeriod"/>
                      </a:pPr>
                      <a:r>
                        <a:rPr lang="ru-RU" sz="2400" baseline="0" dirty="0" smtClean="0"/>
                        <a:t>Мониторинг результатов работы учителя и класса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400" dirty="0" smtClean="0"/>
                        <a:t>План</a:t>
                      </a:r>
                      <a:r>
                        <a:rPr lang="ru-RU" sz="2400" baseline="0" dirty="0" smtClean="0"/>
                        <a:t> саморазвития педагога</a:t>
                      </a:r>
                      <a:endParaRPr lang="ru-RU" sz="24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dirty="0" smtClean="0"/>
                        <a:t>Проект по методической </a:t>
                      </a:r>
                      <a:r>
                        <a:rPr lang="ru-RU" sz="2400" baseline="0" dirty="0" smtClean="0"/>
                        <a:t> теме и воспитательной работе, работе с одаренными и слабоуспевающими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400" baseline="0" dirty="0" smtClean="0"/>
                        <a:t>Проектирование разных вариантов образовательных траекторий </a:t>
                      </a:r>
                      <a:endParaRPr lang="ru-RU" sz="24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24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5104"/>
                <a:gridCol w="4151342"/>
                <a:gridCol w="3357554"/>
              </a:tblGrid>
              <a:tr h="471217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Этап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Содержание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Результат </a:t>
                      </a:r>
                      <a:endParaRPr lang="ru-RU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386783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Основной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400" dirty="0" smtClean="0"/>
                        <a:t> Участие в семинарах, конференциях, </a:t>
                      </a:r>
                      <a:r>
                        <a:rPr lang="ru-RU" sz="2400" dirty="0" err="1" smtClean="0"/>
                        <a:t>вебинарах</a:t>
                      </a:r>
                      <a:r>
                        <a:rPr lang="ru-RU" sz="2400" baseline="0" dirty="0" smtClean="0"/>
                        <a:t>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400" baseline="0" dirty="0" smtClean="0"/>
                        <a:t>Проведение мастер-классов</a:t>
                      </a:r>
                      <a:endParaRPr lang="ru-RU" sz="24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400" dirty="0" smtClean="0"/>
                        <a:t>Участие в городских</a:t>
                      </a:r>
                      <a:r>
                        <a:rPr lang="ru-RU" sz="2400" baseline="0" dirty="0" smtClean="0"/>
                        <a:t>, областных, всероссийских конкурсах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400" baseline="0" dirty="0" smtClean="0"/>
                        <a:t>Разработка адаптированных ,авторских программ, ОЭР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400" baseline="0" dirty="0" smtClean="0"/>
                        <a:t>Создание </a:t>
                      </a:r>
                      <a:r>
                        <a:rPr lang="ru-RU" sz="2400" baseline="0" dirty="0" err="1" smtClean="0"/>
                        <a:t>мультимедийных</a:t>
                      </a:r>
                      <a:r>
                        <a:rPr lang="ru-RU" sz="2400" baseline="0" dirty="0" smtClean="0"/>
                        <a:t> продуктов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ru-RU" sz="2400" baseline="0" dirty="0" smtClean="0"/>
                        <a:t>Распространение своего опыта через Интернет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sz="2000" dirty="0" smtClean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200" dirty="0" smtClean="0"/>
                        <a:t>Повышение качества и эффективности образования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Руководитель, организатор и менеджер учебной деятельности </a:t>
                      </a:r>
                      <a:endParaRPr lang="ru-RU" sz="22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200" dirty="0" smtClean="0"/>
                        <a:t>Мастерство</a:t>
                      </a:r>
                      <a:r>
                        <a:rPr lang="ru-RU" sz="2200" baseline="0" dirty="0" smtClean="0"/>
                        <a:t> обучения (формирование основ наук)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200" baseline="0" dirty="0" smtClean="0"/>
                        <a:t>Мастерство подготовки и проведения урока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200" baseline="0" dirty="0" smtClean="0"/>
                        <a:t>Мастерство индивидуальной работы с учениками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200" baseline="0" dirty="0" smtClean="0"/>
                        <a:t>Мастерство наблюдения и анализа урока, передачи накопленного опыта другим учителям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794"/>
                <a:gridCol w="3357586"/>
                <a:gridCol w="3857620"/>
              </a:tblGrid>
              <a:tr h="1386798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Этап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Содержание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Результат</a:t>
                      </a:r>
                      <a:r>
                        <a:rPr lang="ru-RU" sz="2400" baseline="0" dirty="0" smtClean="0"/>
                        <a:t> </a:t>
                      </a:r>
                      <a:endParaRPr lang="ru-RU" sz="24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471202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Итоговый 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Мониторинг реализации целей</a:t>
                      </a:r>
                      <a:r>
                        <a:rPr lang="ru-RU" sz="2400" baseline="0" dirty="0" smtClean="0"/>
                        <a:t> и задач проекта, проектирование нового этапа личного саморазвития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Саморазвитие: </a:t>
                      </a:r>
                      <a:endParaRPr lang="ru-RU" sz="2800" baseline="0" dirty="0" smtClean="0"/>
                    </a:p>
                    <a:p>
                      <a:r>
                        <a:rPr lang="ru-RU" sz="2800" baseline="0" dirty="0" smtClean="0"/>
                        <a:t>от </a:t>
                      </a:r>
                      <a:r>
                        <a:rPr lang="ru-RU" sz="2800" baseline="0" dirty="0" err="1" smtClean="0"/>
                        <a:t>педагога-тьютора</a:t>
                      </a:r>
                      <a:r>
                        <a:rPr lang="ru-RU" sz="2800" baseline="0" dirty="0" smtClean="0"/>
                        <a:t> </a:t>
                      </a:r>
                    </a:p>
                    <a:p>
                      <a:r>
                        <a:rPr lang="ru-RU" sz="2800" baseline="0" dirty="0" smtClean="0"/>
                        <a:t>к «педагогу-системщику»</a:t>
                      </a:r>
                      <a:endParaRPr lang="ru-RU" sz="28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13056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Прогноз возможных негативных последствий.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795846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800" dirty="0" smtClean="0"/>
                        <a:t>недостаточный уровень осмысления педагогом ключевых принципов и положений ФГОС,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280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800" dirty="0" smtClean="0"/>
                        <a:t>большое количество</a:t>
                      </a:r>
                      <a:r>
                        <a:rPr lang="ru-RU" sz="2800" baseline="0" dirty="0" smtClean="0"/>
                        <a:t> профессиональных затруднений при переходе на ФГОС,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2800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800" baseline="0" dirty="0" smtClean="0"/>
                        <a:t>подмена </a:t>
                      </a:r>
                      <a:r>
                        <a:rPr lang="ru-RU" sz="2800" baseline="0" dirty="0" err="1" smtClean="0"/>
                        <a:t>системно-деятельностного</a:t>
                      </a:r>
                      <a:r>
                        <a:rPr lang="ru-RU" sz="2800" baseline="0" dirty="0" smtClean="0"/>
                        <a:t> подхода единичными мероприятиями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ru-RU" sz="2800" dirty="0"/>
                    </a:p>
                  </a:txBody>
                  <a:tcPr/>
                </a:tc>
              </a:tr>
              <a:tr h="75646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786190"/>
            <a:ext cx="9144000" cy="307181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2400" dirty="0" smtClean="0"/>
              <a:t>    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Творить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означает созидать, делать шаги в неизведанное. Каждый человек неповторим, большинство реальных проявлений </a:t>
            </a:r>
            <a:r>
              <a:rPr lang="ru-RU" sz="24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креативности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проявляется в детстве. </a:t>
            </a:r>
          </a:p>
          <a:p>
            <a:pPr algn="just"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Особая ценность их в том, что они могут замечены не только родителями, но и школьными учителями. Главное их только увидеть и способствовать развитию этих качеств, а их формирование рассматривать как залог будущих возможных достижений, и как задачу по развитию творческих способностей младших школьников.</a:t>
            </a: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285852" y="0"/>
            <a:ext cx="6143668" cy="37917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44" y="2276872"/>
            <a:ext cx="51845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i="1" cap="all" dirty="0" smtClean="0">
                <a:ln w="38100" cmpd="sng">
                  <a:solidFill>
                    <a:srgbClr val="FFFF00"/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Impact" pitchFamily="34" charset="0"/>
              </a:rPr>
              <a:t>Благодарим за </a:t>
            </a:r>
          </a:p>
          <a:p>
            <a:pPr algn="ctr"/>
            <a:r>
              <a:rPr lang="ru-RU" sz="6600" b="1" i="1" cap="all" dirty="0" smtClean="0">
                <a:ln w="38100" cmpd="sng">
                  <a:solidFill>
                    <a:srgbClr val="FFFF00"/>
                  </a:solidFill>
                  <a:prstDash val="solid"/>
                </a:ln>
                <a:solidFill>
                  <a:schemeClr val="tx2"/>
                </a:solidFill>
                <a:effectLst>
                  <a:reflection blurRad="12700" stA="28000" endPos="45000" dist="1000" dir="5400000" sy="-100000" algn="bl" rotWithShape="0"/>
                </a:effectLst>
                <a:latin typeface="Impact" pitchFamily="34" charset="0"/>
              </a:rPr>
              <a:t>внимание!</a:t>
            </a:r>
            <a:endParaRPr lang="ru-RU" sz="6600" b="1" i="1" cap="all" dirty="0">
              <a:ln w="38100" cmpd="sng">
                <a:solidFill>
                  <a:srgbClr val="FFFF00"/>
                </a:solidFill>
                <a:prstDash val="solid"/>
              </a:ln>
              <a:solidFill>
                <a:schemeClr val="tx2"/>
              </a:solidFill>
              <a:effectLst>
                <a:reflection blurRad="12700" stA="28000" endPos="45000" dist="1000" dir="5400000" sy="-100000" algn="bl" rotWithShape="0"/>
              </a:effectLst>
              <a:latin typeface="Impact" pitchFamily="34" charset="0"/>
            </a:endParaRPr>
          </a:p>
        </p:txBody>
      </p:sp>
    </p:spTree>
  </p:cSld>
  <p:clrMapOvr>
    <a:masterClrMapping/>
  </p:clrMapOvr>
  <p:transition spd="slow" advTm="18033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6120680" cy="5661248"/>
          </a:xfrm>
          <a:prstGeom prst="verticalScroll">
            <a:avLst>
              <a:gd name="adj" fmla="val 12111"/>
            </a:avLst>
          </a:prstGeom>
          <a:solidFill>
            <a:schemeClr val="accent6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txBody>
          <a:bodyPr>
            <a:normAutofit fontScale="62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buNone/>
            </a:pPr>
            <a:endParaRPr lang="ru-RU" sz="4000" b="1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«Не забывайте, что почва, на которой строится ваше педагогическое мастерство, — в самом ребенке, в его отношении к знаниям и к вам, учителю. </a:t>
            </a:r>
            <a:endParaRPr lang="ru-RU" sz="40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 Это — желание учиться, вдохновение, готовность к преодолению трудностей.</a:t>
            </a:r>
            <a:endParaRPr lang="ru-RU" sz="4000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   Заботливо обогащайте эту почву, без нее нет школы»</a:t>
            </a:r>
          </a:p>
          <a:p>
            <a:pPr>
              <a:buNone/>
            </a:pPr>
            <a:r>
              <a:rPr lang="ru-RU" sz="4000" b="1" dirty="0" smtClean="0"/>
              <a:t>                              </a:t>
            </a:r>
            <a:r>
              <a:rPr lang="ru-RU" b="1" dirty="0" smtClean="0">
                <a:solidFill>
                  <a:srgbClr val="002060"/>
                </a:solidFill>
              </a:rPr>
              <a:t>В. А. Сухомлинский </a:t>
            </a:r>
            <a:endParaRPr lang="ru-RU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4000" b="1" i="1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8" name="Рисунок 7" descr="1273854931tr8ld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rot="422211">
            <a:off x="5656986" y="960203"/>
            <a:ext cx="3345904" cy="250942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Рисунок 8" descr="1248831675_pic_id252922.jpe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20876631">
            <a:off x="5302106" y="4308538"/>
            <a:ext cx="3096145" cy="180195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" name="Рисунок 9" descr="700ecd2e404f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20520238">
            <a:off x="1005920" y="5433042"/>
            <a:ext cx="1261007" cy="1261007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 spd="slow" advTm="6459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0477" y="332656"/>
            <a:ext cx="618169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Педагогическое мастерство -  </a:t>
            </a:r>
            <a:endParaRPr lang="ru-RU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Стрелка углом 9"/>
          <p:cNvSpPr/>
          <p:nvPr/>
        </p:nvSpPr>
        <p:spPr>
          <a:xfrm>
            <a:off x="1187624" y="2420888"/>
            <a:ext cx="2448272" cy="792088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1412776"/>
            <a:ext cx="300223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Современная образовательная парадигма</a:t>
            </a:r>
          </a:p>
        </p:txBody>
      </p:sp>
      <p:sp>
        <p:nvSpPr>
          <p:cNvPr id="13" name="Прямоугольная выноска 12"/>
          <p:cNvSpPr/>
          <p:nvPr/>
        </p:nvSpPr>
        <p:spPr>
          <a:xfrm>
            <a:off x="3851920" y="2132856"/>
            <a:ext cx="3888432" cy="1080120"/>
          </a:xfrm>
          <a:prstGeom prst="wedgeRectCallo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Кто и как стимулирует творческую активность обучающихся?</a:t>
            </a:r>
            <a:endParaRPr lang="ru-RU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56176" y="188640"/>
            <a:ext cx="8640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3568" y="3861048"/>
            <a:ext cx="79208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Педагогическое  мастерство  </a:t>
            </a:r>
            <a:r>
              <a:rPr lang="ru-RU" dirty="0" smtClean="0">
                <a:solidFill>
                  <a:srgbClr val="002060"/>
                </a:solidFill>
              </a:rPr>
              <a:t>–  </a:t>
            </a:r>
            <a:r>
              <a:rPr lang="ru-RU" b="1" dirty="0" smtClean="0">
                <a:solidFill>
                  <a:srgbClr val="002060"/>
                </a:solidFill>
              </a:rPr>
              <a:t>это высший уровень педагогической деятельности, проявляющийся в творчестве педагога, в постоянном совершенствовании искусства обучения, воспитания и развития человека. Педагогическое  мастерство рассматривается как состояние педагогической деятельности, при котором происходит создание принципиально нового в организации учебно-воспитательного процесса, в решении научно-практических проблем.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/>
      <p:bldP spid="13" grpId="0" animBg="1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714512"/>
          </a:xfrm>
          <a:prstGeom prst="downArrow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>
                <a:solidFill>
                  <a:schemeClr val="accent6">
                    <a:lumMod val="50000"/>
                  </a:schemeClr>
                </a:solidFill>
              </a:rPr>
              <a:t>Компоненты   педагогического мастерства</a:t>
            </a:r>
            <a:endParaRPr lang="ru-RU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313" y="1928813"/>
          <a:ext cx="8715440" cy="457203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743088"/>
                <a:gridCol w="1685938"/>
                <a:gridCol w="1800238"/>
                <a:gridCol w="1771662"/>
                <a:gridCol w="1714514"/>
              </a:tblGrid>
              <a:tr h="962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Высокий уровень общей и педагогической культуры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Гуманистическая направленность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Профессиональные качества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311650" algn="l"/>
                        </a:tabLst>
                      </a:pPr>
                      <a:r>
                        <a:rPr lang="ru-RU" sz="140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Система </a:t>
                      </a:r>
                      <a:endParaRPr lang="ru-RU" sz="100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311650" algn="l"/>
                        </a:tabLst>
                      </a:pPr>
                      <a:r>
                        <a:rPr lang="ru-RU" sz="140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профессиональных знаний, </a:t>
                      </a:r>
                      <a:endParaRPr lang="ru-RU" sz="100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311650" algn="l"/>
                        </a:tabLst>
                      </a:pPr>
                      <a:r>
                        <a:rPr lang="ru-RU" sz="140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умений</a:t>
                      </a:r>
                      <a:endParaRPr lang="ru-RU" sz="100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311650" algn="l"/>
                        </a:tabLst>
                      </a:pPr>
                      <a:r>
                        <a:rPr lang="ru-RU" sz="140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Творчество и</a:t>
                      </a:r>
                      <a:endParaRPr lang="ru-RU" sz="100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311650" algn="l"/>
                        </a:tabLst>
                      </a:pPr>
                      <a:r>
                        <a:rPr lang="ru-RU" sz="140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педагогические способности</a:t>
                      </a:r>
                      <a:endParaRPr lang="ru-RU" sz="100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609499">
                <a:tc>
                  <a:txBody>
                    <a:bodyPr/>
                    <a:lstStyle/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Основа педагогического мастерства.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Условие педагогического творчества.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Условие эффективности и качества учебно-воспитательного процесса.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034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Средство успешной самореализации педагога.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018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Человек– абсолютная ценность.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018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Идеалы.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018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Интересы.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018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Система ценностей.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018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Гуманистический стиль.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7018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Гуманистические отношения.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655" algn="l"/>
                          <a:tab pos="4311650" algn="l"/>
                        </a:tabLst>
                      </a:pP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Гражданственность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655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Патриотизм.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655" algn="l"/>
                          <a:tab pos="250825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Интеллигентность.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655" algn="l"/>
                          <a:tab pos="250825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Духовно – нравственная культура.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655" algn="l"/>
                          <a:tab pos="250825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Любовь к детям.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655" algn="l"/>
                          <a:tab pos="250825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Трудолюбие и </a:t>
                      </a: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работоспособность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655" algn="l"/>
                          <a:tab pos="250825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Ответственность.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60655" algn="l"/>
                          <a:tab pos="250825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Технологическая компетентность.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08000" indent="-108000" algn="ctr">
                        <a:spcAft>
                          <a:spcPts val="0"/>
                        </a:spcAft>
                        <a:tabLst>
                          <a:tab pos="270510" algn="l"/>
                          <a:tab pos="4311650" algn="l"/>
                        </a:tabLst>
                      </a:pPr>
                      <a:r>
                        <a:rPr lang="ru-RU" sz="1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Знания: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Философские.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Социальные.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Психолого-педагогические.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Дополнительные.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indent="-108000" algn="ctr">
                        <a:spcAft>
                          <a:spcPts val="0"/>
                        </a:spcAft>
                        <a:tabLst>
                          <a:tab pos="4311650" algn="l"/>
                        </a:tabLst>
                      </a:pPr>
                      <a:r>
                        <a:rPr lang="ru-RU" sz="1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Умения: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Диагностические.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4311650" algn="l"/>
                        </a:tabLst>
                      </a:pP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Коммуникативные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Организаторские.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  <a:tab pos="4311650" algn="l"/>
                        </a:tabLst>
                      </a:pP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Исследовательские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08000" lvl="0" indent="-108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7051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Проектировочные.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31140" algn="l"/>
                          <a:tab pos="68072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Дидактические.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31140" algn="l"/>
                          <a:tab pos="68072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Конструктивные.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31140" algn="l"/>
                          <a:tab pos="680720" algn="l"/>
                          <a:tab pos="4311650" algn="l"/>
                        </a:tabLst>
                      </a:pPr>
                      <a:r>
                        <a:rPr lang="ru-RU" sz="1400" dirty="0" err="1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Перцептивные</a:t>
                      </a: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31140" algn="l"/>
                          <a:tab pos="68072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Экспрессивные.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31140" algn="l"/>
                          <a:tab pos="680720" algn="l"/>
                          <a:tab pos="4311650" algn="l"/>
                        </a:tabLst>
                      </a:pPr>
                      <a:r>
                        <a:rPr lang="ru-RU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Организаторские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31140" algn="l"/>
                          <a:tab pos="68072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Творческие.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180000" lvl="0" indent="-1800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31140" algn="l"/>
                          <a:tab pos="680720" algn="l"/>
                          <a:tab pos="4311650" algn="l"/>
                        </a:tabLst>
                      </a:pPr>
                      <a:r>
                        <a:rPr lang="ru-RU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Эмоционально – ценностные и т.д.</a:t>
                      </a:r>
                      <a:endParaRPr lang="ru-RU" sz="10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2211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Модель формирования педагогического мастерства преподавателя в процессе его деятельности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763688" y="188640"/>
            <a:ext cx="5400600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Личность педагога и его творческий потенциал</a:t>
            </a:r>
            <a:endParaRPr lang="ru-RU" sz="20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0" y="764704"/>
            <a:ext cx="3707904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Характеристики личности педагога</a:t>
            </a: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5292080" y="764704"/>
            <a:ext cx="3637638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Условия педагогического мастерства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420888"/>
            <a:ext cx="2808312" cy="12744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Профессиональные</a:t>
            </a:r>
          </a:p>
          <a:p>
            <a:pPr algn="ctr"/>
            <a:r>
              <a:rPr lang="ru-RU" dirty="0" smtClean="0"/>
              <a:t>Специальные</a:t>
            </a:r>
          </a:p>
          <a:p>
            <a:pPr algn="ctr"/>
            <a:r>
              <a:rPr lang="ru-RU" dirty="0" smtClean="0"/>
              <a:t>Моральные</a:t>
            </a:r>
          </a:p>
          <a:p>
            <a:pPr algn="ctr"/>
            <a:r>
              <a:rPr lang="ru-RU" dirty="0" smtClean="0"/>
              <a:t>Мотивационные</a:t>
            </a:r>
          </a:p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580112" y="2420888"/>
            <a:ext cx="30963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Благоприятная и стимулирующая среда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580112" y="3068960"/>
            <a:ext cx="30963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Желания и возможности самого педагога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763688" y="4221088"/>
            <a:ext cx="30963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Педагогические умения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048" y="4221088"/>
            <a:ext cx="30963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Методическая работа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699792" y="5085184"/>
            <a:ext cx="4320480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Высокий уровень самоорганизации профессиональной педагогической деятельности.</a:t>
            </a:r>
            <a:endParaRPr lang="ru-RU" dirty="0"/>
          </a:p>
        </p:txBody>
      </p:sp>
      <p:sp>
        <p:nvSpPr>
          <p:cNvPr id="14" name="Левая круглая скобка 13"/>
          <p:cNvSpPr/>
          <p:nvPr/>
        </p:nvSpPr>
        <p:spPr>
          <a:xfrm>
            <a:off x="5364088" y="2492896"/>
            <a:ext cx="145160" cy="914400"/>
          </a:xfrm>
          <a:prstGeom prst="leftBracket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3275856" y="3429000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5148064" y="3573016"/>
            <a:ext cx="144016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4932040" y="4869160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Левая круглая скобка 31"/>
          <p:cNvSpPr/>
          <p:nvPr/>
        </p:nvSpPr>
        <p:spPr>
          <a:xfrm rot="16200000">
            <a:off x="4851539" y="4301589"/>
            <a:ext cx="128141" cy="975250"/>
          </a:xfrm>
          <a:prstGeom prst="leftBracket">
            <a:avLst>
              <a:gd name="adj" fmla="val 1183"/>
            </a:avLst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3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61" name="Picture 9" descr="http://storage3.pressfoto.ru/2010.09/28602020677c9f4da59dbe5e5830b6910b4a5e21f3_b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3356992"/>
            <a:ext cx="2016224" cy="3024337"/>
          </a:xfrm>
          <a:prstGeom prst="rect">
            <a:avLst/>
          </a:prstGeom>
          <a:noFill/>
        </p:spPr>
      </p:pic>
      <p:pic>
        <p:nvPicPr>
          <p:cNvPr id="23563" name="Picture 11" descr="http://im2-tub-ru.yandex.net/i?id=481463003-02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404664"/>
            <a:ext cx="2736304" cy="1824203"/>
          </a:xfrm>
          <a:prstGeom prst="rect">
            <a:avLst/>
          </a:prstGeom>
          <a:noFill/>
        </p:spPr>
      </p:pic>
      <p:sp>
        <p:nvSpPr>
          <p:cNvPr id="11" name="Овал 10"/>
          <p:cNvSpPr/>
          <p:nvPr/>
        </p:nvSpPr>
        <p:spPr>
          <a:xfrm>
            <a:off x="3059832" y="980728"/>
            <a:ext cx="367240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Учитель - мастер</a:t>
            </a:r>
            <a:endParaRPr lang="ru-RU" sz="2400" b="1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4644008" y="1916832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683568" y="3140968"/>
            <a:ext cx="4896544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Успешный ученик</a:t>
            </a:r>
            <a:endParaRPr lang="ru-RU" sz="20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0" y="4941168"/>
            <a:ext cx="1907704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Умеет добывать знания. Учиться </a:t>
            </a:r>
            <a:r>
              <a:rPr lang="ru-RU" b="1" smtClean="0"/>
              <a:t>с </a:t>
            </a:r>
            <a:r>
              <a:rPr lang="ru-RU" b="1" smtClean="0"/>
              <a:t>удовольствием</a:t>
            </a:r>
            <a:endParaRPr lang="ru-RU" b="1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979712" y="4365104"/>
            <a:ext cx="1584176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Имеет цель и знает как её достичь.</a:t>
            </a:r>
            <a:endParaRPr lang="ru-RU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635896" y="4077072"/>
            <a:ext cx="1584176" cy="1800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Умеет управлять самообразованием</a:t>
            </a:r>
            <a:endParaRPr lang="ru-RU" b="1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92080" y="3717032"/>
            <a:ext cx="1656184" cy="17281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Развивает свои способности.</a:t>
            </a:r>
            <a:endParaRPr lang="ru-RU" b="1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971600" y="3573016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483768" y="3573016"/>
            <a:ext cx="8384" cy="5844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211960" y="35730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508104" y="350100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Цель:  </a:t>
            </a:r>
            <a:r>
              <a:rPr lang="ru-RU" sz="2800" b="1" dirty="0" smtClean="0">
                <a:solidFill>
                  <a:srgbClr val="0070C0"/>
                </a:solidFill>
              </a:rPr>
              <a:t>достичь высокого уровня педагогического мастерства, обеспечивающего высокую        эффективность педагогической деятельности</a:t>
            </a:r>
            <a:r>
              <a:rPr lang="ru-RU" sz="2800" dirty="0" smtClean="0"/>
              <a:t>. 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988840"/>
            <a:ext cx="8589640" cy="4597971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2"/>
                </a:solidFill>
              </a:rPr>
              <a:t>Задачи:</a:t>
            </a:r>
          </a:p>
          <a:p>
            <a:pPr>
              <a:buNone/>
            </a:pPr>
            <a:endParaRPr lang="ru-RU" b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564904"/>
            <a:ext cx="8892480" cy="4467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450"/>
              </a:spcBef>
              <a:spcAft>
                <a:spcPts val="450"/>
              </a:spcAft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Рассмотреть особенности педагогического мастерства в современном мире;</a:t>
            </a:r>
            <a:endParaRPr lang="ru-RU" sz="2400" dirty="0" smtClean="0">
              <a:solidFill>
                <a:srgbClr val="7030A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>
              <a:spcBef>
                <a:spcPts val="450"/>
              </a:spcBef>
              <a:spcAft>
                <a:spcPts val="450"/>
              </a:spcAft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Выделить требования, предъявляемые к современному учителю;</a:t>
            </a:r>
          </a:p>
          <a:p>
            <a:pPr marL="342900" indent="-342900">
              <a:spcBef>
                <a:spcPts val="450"/>
              </a:spcBef>
              <a:spcAft>
                <a:spcPts val="450"/>
              </a:spcAft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Изучение системы приемов, мотивирующих учащихся, формирующих коммуникативную  компетентность с целью развития продуктивного творческого мышления.</a:t>
            </a:r>
            <a:endParaRPr lang="ru-RU" sz="2400" dirty="0" smtClean="0">
              <a:solidFill>
                <a:srgbClr val="7030A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indent="-342900">
              <a:spcBef>
                <a:spcPts val="450"/>
              </a:spcBef>
              <a:spcAft>
                <a:spcPts val="450"/>
              </a:spcAft>
              <a:buFont typeface="Arial" pitchFamily="34" charset="0"/>
              <a:buChar char="•"/>
            </a:pPr>
            <a:endParaRPr lang="ru-RU" sz="2400" dirty="0" smtClean="0">
              <a:solidFill>
                <a:srgbClr val="7030A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7030A0"/>
              </a:solidFill>
            </a:endParaRPr>
          </a:p>
          <a:p>
            <a:endParaRPr lang="ru-RU" sz="1400" dirty="0" smtClean="0"/>
          </a:p>
          <a:p>
            <a:pPr>
              <a:lnSpc>
                <a:spcPct val="150000"/>
              </a:lnSpc>
              <a:spcBef>
                <a:spcPts val="450"/>
              </a:spcBef>
              <a:spcAft>
                <a:spcPts val="450"/>
              </a:spcAft>
            </a:pPr>
            <a:endParaRPr lang="ru-RU" sz="1400" dirty="0">
              <a:ea typeface="Calibri"/>
              <a:cs typeface="Times New Roman"/>
            </a:endParaRPr>
          </a:p>
        </p:txBody>
      </p:sp>
    </p:spTree>
  </p:cSld>
  <p:clrMapOvr>
    <a:masterClrMapping/>
  </p:clrMapOvr>
  <p:transition spd="slow" advTm="6552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577489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Развитие знаний в современной информационно-коммуникационной технологии, в области обслуживания компьютерной сети, в области современной компьютерной и иной цифровой техники.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Разработка рабочих программ. 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Разработка дидактического обеспечения учебного процесса на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компетентностной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основе.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Совершенствование знаний педагогических технологий, форм, методов и приемов обучения. 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Организация работы с одаренными учащимися.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Участие в профессиональных конкурсах разного уровня.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 advTm="6272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274638"/>
            <a:ext cx="6500858" cy="1143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800" dirty="0" smtClean="0"/>
              <a:t>Приоритетная задача образования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 flipH="1">
            <a:off x="1714480" y="2071678"/>
            <a:ext cx="6429420" cy="23083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Развитие  у школьников: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активности,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умения самостоятельно приобретать знания, оперировать ими, 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способности к успешной социализации и адаптации</a:t>
            </a:r>
            <a:endParaRPr lang="ru-RU" sz="24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4286248" y="1571612"/>
            <a:ext cx="428628" cy="500066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286248" y="4429132"/>
            <a:ext cx="500066" cy="57150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785918" y="5000636"/>
            <a:ext cx="6286544" cy="954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Проектирование своей деятельности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Проектирование себя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1139</TotalTime>
  <Words>924</Words>
  <Application>Microsoft Office PowerPoint</Application>
  <PresentationFormat>Экран (4:3)</PresentationFormat>
  <Paragraphs>189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Проект «Путь учителя к учителю мастеру»  Иващенко Т.А. Перепелицына С.В.</vt:lpstr>
      <vt:lpstr>Слайд 2</vt:lpstr>
      <vt:lpstr>Слайд 3</vt:lpstr>
      <vt:lpstr>Компоненты   педагогического мастерства</vt:lpstr>
      <vt:lpstr>Модель формирования педагогического мастерства преподавателя в процессе его деятельности </vt:lpstr>
      <vt:lpstr>Слайд 6</vt:lpstr>
      <vt:lpstr> Цель:  достичь высокого уровня педагогического мастерства, обеспечивающего высокую        эффективность педагогической деятельности. </vt:lpstr>
      <vt:lpstr>Слайд 8</vt:lpstr>
      <vt:lpstr>Приоритетная задача образования</vt:lpstr>
      <vt:lpstr>Участники проекта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Мои сертификаты</dc:title>
  <dc:creator>Киктенко Е.В.</dc:creator>
  <cp:lastModifiedBy>430 аудитория</cp:lastModifiedBy>
  <cp:revision>132</cp:revision>
  <dcterms:created xsi:type="dcterms:W3CDTF">2011-07-17T07:49:01Z</dcterms:created>
  <dcterms:modified xsi:type="dcterms:W3CDTF">2013-04-12T03:47:35Z</dcterms:modified>
</cp:coreProperties>
</file>