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26"/>
  </p:notesMasterIdLst>
  <p:sldIdLst>
    <p:sldId id="277" r:id="rId2"/>
    <p:sldId id="278" r:id="rId3"/>
    <p:sldId id="27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5" r:id="rId12"/>
    <p:sldId id="264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9" r:id="rId24"/>
    <p:sldId id="28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3AB713-3964-4EFB-86FA-5E0BBA4AAD32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A92F12-D288-48DB-81EE-2EA70D723E0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A92F12-D288-48DB-81EE-2EA70D723E0D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C59717DC-06C8-47D0-B298-9311784616A8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9EB47A9F-3873-490B-81F4-885746E57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717DC-06C8-47D0-B298-9311784616A8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47A9F-3873-490B-81F4-885746E57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C59717DC-06C8-47D0-B298-9311784616A8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9EB47A9F-3873-490B-81F4-885746E57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717DC-06C8-47D0-B298-9311784616A8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47A9F-3873-490B-81F4-885746E57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9717DC-06C8-47D0-B298-9311784616A8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9EB47A9F-3873-490B-81F4-885746E57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717DC-06C8-47D0-B298-9311784616A8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47A9F-3873-490B-81F4-885746E57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717DC-06C8-47D0-B298-9311784616A8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47A9F-3873-490B-81F4-885746E57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717DC-06C8-47D0-B298-9311784616A8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47A9F-3873-490B-81F4-885746E57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C59717DC-06C8-47D0-B298-9311784616A8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47A9F-3873-490B-81F4-885746E57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717DC-06C8-47D0-B298-9311784616A8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47A9F-3873-490B-81F4-885746E57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C59717DC-06C8-47D0-B298-9311784616A8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9EB47A9F-3873-490B-81F4-885746E57C97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C59717DC-06C8-47D0-B298-9311784616A8}" type="datetimeFigureOut">
              <a:rPr lang="ru-RU" smtClean="0"/>
              <a:pPr/>
              <a:t>17.01.2013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9EB47A9F-3873-490B-81F4-885746E57C9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176&amp;img_url=volkovosn.ucoz.ru/kartinki/school2-22.jpg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224&amp;img_url=www.dou1468.ru/pic/shcool.png&amp;rpt=simage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68&amp;img_url=par-zvschool.edu.tomsk.ru/files/tvorchestvo.gif&amp;rpt=simag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176&amp;img_url=volkovosn.ucoz.ru/kartinki/school2-22.jpg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224&amp;img_url=www.dou1468.ru/pic/shcool.png&amp;rpt=simage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176&amp;img_url=volkovosn.ucoz.ru/kartinki/school2-22.jpg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224&amp;img_url=www.dou1468.ru/pic/shcool.png&amp;rpt=simage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97&amp;img_url=www.edu.cap.ru/home/5318/ckola.jpg&amp;rpt=simage" TargetMode="Externa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84&amp;img_url=7v.sch427.edusite.ru/images/uchenik.gif&amp;rpt=simage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41&amp;img_url=images.clipartof.com/small/33061-Clipart-Illustration-Of-A-Female-Teacher-Discussing-The-Solar-System-And-Spectrum-With-Children.jpg&amp;rpt=simage" TargetMode="Externa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99&amp;img_url=www.827.znaet.ru/im.xp/051054051056124050054048048056055049050.html&amp;rpt=simage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57&amp;img_url=matematikamoysu.files.wordpress.com/2011/07/antn027.jpg?w=490&amp;h=409&amp;rpt=simage" TargetMode="Externa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92&amp;img_url=c.cards.imgsmail.ru/29/89/7abd2c3778e3b07601a321055efa8929.jpg&amp;rpt=simage" TargetMode="Externa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359&amp;img_url=www.nios.ru/sites/default/files/images/c9330e2547ec7881ffe3bf425ca7c30e.jpg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jpeg"/><Relationship Id="rId4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260&amp;img_url=www.milohistorical.org/photos/displayimage.php/?qgx=clip-art-school-grades-6gur4dwiobkqbipkli1gs90rx7datvogpdhokh5hvc0rsfxq0_hqsrrgadodxbqbuo/li12puhlgk95/a1vgqiwl2wtxexwyudj2il1kccsm9fq4gco3nr_pxab5a/cxktoye_2hcqd2tthefbvbzq5p4s6devby_e23d770e&amp;rpt=simage" TargetMode="Externa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250&amp;img_url=stat16.privet.ru/lr/0b08a3d46ea0846f232dc75cb7941a49&amp;rpt=simage" TargetMode="Externa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29&amp;img_url=www.moi-universitet.ru/resources/5220-original.jpeg&amp;rpt=simage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i.allday.ru/uploads/posts/1191269027_c4112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184&amp;img_url=www.forsfortuna.com/uploads/posts/2008-11/1225736803_14.jpg?w=300&amp;h=300&amp;rpt=simage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291&amp;img_url=down-house.ru/uploads/posts/2009-01/1232998623_downhouse.info_64112634797.jpg&amp;rpt=simage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images.yandex.ru/yandsearch?lr=213&amp;noreask=1&amp;ed=1&amp;text=%D0%BF%D1%80%D0%BE%D0%B5%D0%BA%D1%82%D0%BD%D0%B0%D1%8F%20%D0%B4%D0%B5%D1%8F%D1%82%D0%B5%D0%BB%D1%8C%D0%BD%D0%BE%D1%81%D1%82%D1%8C%20%D0%B2%201%20%D0%BA%D0%BB%D0%B0%D1%81%D1%81%D0%B5&amp;p=252&amp;img_url=monroetwp.k12.nj.us/District/Images/Curriculum/Math.png&amp;rpt=simag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Презентация по </a:t>
            </a:r>
            <a:r>
              <a:rPr lang="ru-RU" dirty="0" err="1" smtClean="0"/>
              <a:t>фгос</a:t>
            </a:r>
            <a:r>
              <a:rPr lang="ru-RU" dirty="0" smtClean="0"/>
              <a:t> 2 поколения. Проектная деятельность.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Учитель начальных классов МБОУ Майская средняя школа –КАНИЩЕВА </a:t>
            </a:r>
            <a:r>
              <a:rPr lang="ru-RU" smtClean="0"/>
              <a:t>Галина Васильевна.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467544" y="245303"/>
            <a:ext cx="8352928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Этапы проектной деятельности в начальной школе: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im2-tub-ru.yandex.net/i?id=355081192-16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124744"/>
            <a:ext cx="142875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6-tub-ru.yandex.net/i?id=75021475-59-72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660232" y="5013176"/>
            <a:ext cx="2148830" cy="1505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2267744" y="1556792"/>
            <a:ext cx="2883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i="1" u="sng" dirty="0">
                <a:solidFill>
                  <a:schemeClr val="accent3">
                    <a:lumMod val="50000"/>
                  </a:schemeClr>
                </a:solidFill>
              </a:rPr>
              <a:t>Первый </a:t>
            </a:r>
            <a:r>
              <a:rPr lang="ru-RU" sz="2000" b="1" i="1" u="sng" dirty="0" smtClean="0">
                <a:solidFill>
                  <a:schemeClr val="accent3">
                    <a:lumMod val="50000"/>
                  </a:schemeClr>
                </a:solidFill>
              </a:rPr>
              <a:t>этап ( 1 класс )</a:t>
            </a: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07704" y="2132856"/>
            <a:ext cx="624644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· 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поддержание исследовательской активности школьников на основе имеющихся представлений;</a:t>
            </a:r>
          </a:p>
        </p:txBody>
      </p:sp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539552" y="3140968"/>
            <a:ext cx="7920880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· развитие умений ставить вопросы, высказывать предположения, наблюдать, составлять предметные модели;</a:t>
            </a: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395536" y="4355232"/>
            <a:ext cx="61926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Symbol" pitchFamily="18" charset="2"/>
              </a:rPr>
              <a:t>·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  <a:ea typeface="Symbol" pitchFamily="18" charset="2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Verdana" pitchFamily="34" charset="0"/>
                <a:cs typeface="Verdana" pitchFamily="34" charset="0"/>
              </a:rPr>
              <a:t>формирование первоначальных представлений о деятельности исследователя.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1"/>
          <p:cNvSpPr>
            <a:spLocks noChangeArrowheads="1"/>
          </p:cNvSpPr>
          <p:nvPr/>
        </p:nvSpPr>
        <p:spPr bwMode="auto">
          <a:xfrm>
            <a:off x="611560" y="9492"/>
            <a:ext cx="684076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  <a:latin typeface="Verdana" pitchFamily="34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ормы и способы деятельности: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124744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коллективный учебный диалог, рассматривание предметов, 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             создание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проблемных ситуаций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,         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чтение-рассматривание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,             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коллективное моделирование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067944" y="3441680"/>
            <a:ext cx="4572000" cy="34163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игры-занятия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,                                    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совместное с ребенком определение его собственных интересов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,                  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индивидуальное составление схем, выполнение моделей из различных материалов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,                                          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экскурсии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,                                               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выставки детских работ.</a:t>
            </a:r>
          </a:p>
        </p:txBody>
      </p:sp>
      <p:pic>
        <p:nvPicPr>
          <p:cNvPr id="5" name="Рисунок 4" descr="http://im2-tub-ru.yandex.net/i?id=196236557-50-72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4168" y="1268760"/>
            <a:ext cx="1428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2-tub-ru.yandex.net/i?id=196236557-50-72">
            <a:hlinkClick r:id="rId3"/>
          </p:cNvPr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03648" y="4365104"/>
            <a:ext cx="1428750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572000" y="332656"/>
            <a:ext cx="370620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u="sng" dirty="0">
                <a:solidFill>
                  <a:schemeClr val="accent3">
                    <a:lumMod val="50000"/>
                  </a:schemeClr>
                </a:solidFill>
              </a:rPr>
              <a:t>Второй </a:t>
            </a:r>
            <a:r>
              <a:rPr lang="ru-RU" sz="2800" b="1" u="sng" dirty="0" smtClean="0">
                <a:solidFill>
                  <a:schemeClr val="accent3">
                    <a:lumMod val="50000"/>
                  </a:schemeClr>
                </a:solidFill>
              </a:rPr>
              <a:t>этап ( 2 класс )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im2-tub-ru.yandex.net/i?id=355081192-16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60648"/>
            <a:ext cx="1716782" cy="1583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6-tub-ru.yandex.net/i?id=75021475-59-72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04248" y="4797152"/>
            <a:ext cx="2082527" cy="1652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2339752" y="1052736"/>
            <a:ext cx="648072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Symbol" pitchFamily="18" charset="2"/>
              </a:rPr>
              <a:t>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Times New Roman" pitchFamily="18" charset="0"/>
              </a:rPr>
              <a:t> 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развитие умений определять тему исследования,                            анализировать,                              сравнивать,                                                                                                            формулировать выводы,                                                                                                   оформлять результаты исследования;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395536" y="2544579"/>
            <a:ext cx="612068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Symbol" pitchFamily="18" charset="2"/>
              </a:rPr>
              <a:t>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Times New Roman" pitchFamily="18" charset="0"/>
              </a:rPr>
              <a:t>    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поддержание инициативы, активности и самостоятельности школьников. 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71600" y="3356992"/>
            <a:ext cx="466685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Формы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и способы деятельности: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95536" y="3421573"/>
            <a:ext cx="5616624" cy="372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учебная дискуссия;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наблюдения по плану;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рассказы детей и учителя;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упражнения на развитие способов мыслительной деятельности;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мини-исследования;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индивидуальное составление моделей и схем;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мини-доклады;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 ролевые игры;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Verdana" pitchFamily="34" charset="0"/>
                <a:ea typeface="Times New Roman" pitchFamily="18" charset="0"/>
                <a:cs typeface="Times New Roman" pitchFamily="18" charset="0"/>
              </a:rPr>
              <a:t>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эксперименты.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1520" y="188640"/>
            <a:ext cx="439261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b="1" i="1" u="sng" dirty="0">
                <a:solidFill>
                  <a:schemeClr val="accent3">
                    <a:lumMod val="50000"/>
                  </a:schemeClr>
                </a:solidFill>
              </a:rPr>
              <a:t>Третий этап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( 3 – 4 класс )</a:t>
            </a:r>
            <a:endParaRPr lang="ru-RU" sz="28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Рисунок 2" descr="http://im2-tub-ru.yandex.net/i?id=355081192-16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4797152"/>
            <a:ext cx="216024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6-tub-ru.yandex.net/i?id=75021475-59-72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176" y="404664"/>
            <a:ext cx="2226543" cy="15807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89" name="Rectangle 1"/>
          <p:cNvSpPr>
            <a:spLocks noChangeArrowheads="1"/>
          </p:cNvSpPr>
          <p:nvPr/>
        </p:nvSpPr>
        <p:spPr bwMode="auto">
          <a:xfrm>
            <a:off x="179512" y="692696"/>
            <a:ext cx="5940152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Symbol" pitchFamily="18" charset="2"/>
              </a:rPr>
              <a:t>·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Times New Roman" pitchFamily="18" charset="0"/>
              </a:rPr>
              <a:t>        </a:t>
            </a: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дальнейшее накопление представлений о проектной деятельности, ее средствах и способах, осознание логики исследования и развитие исследовательских умений.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0" name="Rectangle 2"/>
          <p:cNvSpPr>
            <a:spLocks noChangeArrowheads="1"/>
          </p:cNvSpPr>
          <p:nvPr/>
        </p:nvSpPr>
        <p:spPr bwMode="auto">
          <a:xfrm>
            <a:off x="2771800" y="2636912"/>
            <a:ext cx="583264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Ф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ормы и способы деятельности школьников: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7891" name="Rectangle 3"/>
          <p:cNvSpPr>
            <a:spLocks noChangeArrowheads="1"/>
          </p:cNvSpPr>
          <p:nvPr/>
        </p:nvSpPr>
        <p:spPr bwMode="auto">
          <a:xfrm>
            <a:off x="2771800" y="3651701"/>
            <a:ext cx="6084168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Symbol" pitchFamily="18" charset="2"/>
              </a:rPr>
              <a:t>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Times New Roman" pitchFamily="18" charset="0"/>
              </a:rPr>
              <a:t>       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мини-исследования;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Symbol" pitchFamily="18" charset="2"/>
              </a:rPr>
              <a:t>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Times New Roman" pitchFamily="18" charset="0"/>
              </a:rPr>
              <a:t>       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групповая работа;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Symbol" pitchFamily="18" charset="2"/>
              </a:rPr>
              <a:t>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Times New Roman" pitchFamily="18" charset="0"/>
              </a:rPr>
              <a:t>       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ролевые игры;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Symbol" pitchFamily="18" charset="2"/>
              </a:rPr>
              <a:t>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Times New Roman" pitchFamily="18" charset="0"/>
              </a:rPr>
              <a:t>       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самостоятельная работа;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Symbol" pitchFamily="18" charset="2"/>
              </a:rPr>
              <a:t>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Times New Roman" pitchFamily="18" charset="0"/>
              </a:rPr>
              <a:t>       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коллективное выполнение и защита исследовательских работ 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Symbol" pitchFamily="18" charset="2"/>
              </a:rPr>
              <a:t>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Times New Roman" pitchFamily="18" charset="0"/>
              </a:rPr>
              <a:t>       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составление энциклопедий;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Symbol" pitchFamily="18" charset="2"/>
              </a:rPr>
              <a:t>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Times New Roman" pitchFamily="18" charset="0"/>
              </a:rPr>
              <a:t>       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наблюдение;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Symbol" pitchFamily="18" charset="2"/>
              </a:rPr>
              <a:t>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Times New Roman" pitchFamily="18" charset="0"/>
              </a:rPr>
              <a:t>       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анкетирование;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953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Symbol" pitchFamily="18" charset="2"/>
              </a:rPr>
              <a:t>·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Symbol" pitchFamily="18" charset="2"/>
                <a:cs typeface="Times New Roman" pitchFamily="18" charset="0"/>
              </a:rPr>
              <a:t>       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эксперимент и другие.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851920" y="332656"/>
            <a:ext cx="511256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То, что дети могут сделать вместе сегодня, завтра каждый из них сможет сделать самостоятельно. (   Л. </a:t>
            </a:r>
            <a:r>
              <a:rPr lang="ru-RU" sz="2000" b="1" dirty="0" err="1">
                <a:solidFill>
                  <a:schemeClr val="accent3">
                    <a:lumMod val="50000"/>
                  </a:schemeClr>
                </a:solidFill>
              </a:rPr>
              <a:t>Выготский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</a:rPr>
              <a:t>  ) </a:t>
            </a:r>
          </a:p>
        </p:txBody>
      </p:sp>
      <p:pic>
        <p:nvPicPr>
          <p:cNvPr id="38914" name="Picture 2" descr="http://im0-tub-ru.yandex.net/i?id=30694420-26-72&amp;n=1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88640"/>
            <a:ext cx="1748780" cy="2428861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2051720" y="1628800"/>
            <a:ext cx="69127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 Использование проектных задач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в образовательном процессе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755576" y="2636912"/>
            <a:ext cx="763284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chemeClr val="accent2">
                    <a:lumMod val="50000"/>
                  </a:schemeClr>
                </a:solidFill>
              </a:rPr>
              <a:t>Первый </a:t>
            </a:r>
            <a:r>
              <a:rPr lang="ru-RU" sz="2400" b="1" i="1" u="sng" dirty="0" smtClean="0">
                <a:solidFill>
                  <a:schemeClr val="accent2">
                    <a:lumMod val="50000"/>
                  </a:schemeClr>
                </a:solidFill>
              </a:rPr>
              <a:t>шаг -</a:t>
            </a:r>
            <a:r>
              <a:rPr lang="ru-RU" sz="24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это создание   учебного сообщества</a:t>
            </a:r>
          </a:p>
        </p:txBody>
      </p:sp>
      <p:sp>
        <p:nvSpPr>
          <p:cNvPr id="38915" name="Rectangle 3"/>
          <p:cNvSpPr>
            <a:spLocks noChangeArrowheads="1"/>
          </p:cNvSpPr>
          <p:nvPr/>
        </p:nvSpPr>
        <p:spPr bwMode="auto">
          <a:xfrm>
            <a:off x="899592" y="3284984"/>
            <a:ext cx="6624736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Групповая работа позволяет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детям и учителю: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8916" name="Rectangle 4"/>
          <p:cNvSpPr>
            <a:spLocks noChangeArrowheads="1"/>
          </p:cNvSpPr>
          <p:nvPr/>
        </p:nvSpPr>
        <p:spPr bwMode="auto">
          <a:xfrm>
            <a:off x="251520" y="3789040"/>
            <a:ext cx="8496944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организовать эффективно учебный процесс;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приобрести опыт выполнения   важнейших функций, составляющих основу умения учиться (контроль и оценка,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целеполагание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планирование);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использовать дополнительные  средства вовлечения детей в содержание обучения;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органически сочетать на уроке «обучение» и «воспитание»,  одновременно строить личностно-эмоциональные и деловые отношения детей, и как следствие формирование личностных, регулятивных, коммуникативных, познавательных  универсальных 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6-tub-ru.yandex.net/i?id=416755685-26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332656"/>
            <a:ext cx="1133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37" name="Rectangle 1"/>
          <p:cNvSpPr>
            <a:spLocks noChangeArrowheads="1"/>
          </p:cNvSpPr>
          <p:nvPr/>
        </p:nvSpPr>
        <p:spPr bwMode="auto">
          <a:xfrm>
            <a:off x="2771800" y="60594"/>
            <a:ext cx="6084168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Второй шаг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выработать правила работы в группах.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2339752" y="764704"/>
            <a:ext cx="626469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говорить всем сразу;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всем смотреть на говорящего (учителя или ученика);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перед работой нужно договориться, кто что будет делать;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 спорить зря, а доказывать, объяснять;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стараться понять друг друга;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7200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возражая или соглашаясь с другим, обращаться к говорящему лично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179512" y="3663697"/>
            <a:ext cx="77048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Требования к организации работы в парах постоянного и сменного состава</a:t>
            </a:r>
            <a:r>
              <a:rPr kumimoji="0" lang="ru-RU" sz="1400" b="0" i="1" u="sng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9940" name="Rectangle 4"/>
          <p:cNvSpPr>
            <a:spLocks noChangeArrowheads="1"/>
          </p:cNvSpPr>
          <p:nvPr/>
        </p:nvSpPr>
        <p:spPr bwMode="auto">
          <a:xfrm>
            <a:off x="1403648" y="4437112"/>
            <a:ext cx="5796136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чёткий инструктаж учителя;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начало и конец работы по определенному сигналу;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095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подведение итога самостоятельной работы;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09575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учить разговаривать (общаться) вполголоса.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Rectangle 1"/>
          <p:cNvSpPr>
            <a:spLocks noChangeArrowheads="1"/>
          </p:cNvSpPr>
          <p:nvPr/>
        </p:nvSpPr>
        <p:spPr bwMode="auto">
          <a:xfrm>
            <a:off x="2123728" y="183704"/>
            <a:ext cx="658822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Третий шаг - 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решение проектных задач.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71800" y="764704"/>
            <a:ext cx="57606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Это 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первая  ступень работы над проектами, которые  являются неотъемлемой частью учебного процесса в основной школе. </a:t>
            </a:r>
          </a:p>
        </p:txBody>
      </p:sp>
      <p:pic>
        <p:nvPicPr>
          <p:cNvPr id="4" name="Рисунок 3" descr="http://im7-tub-ru.yandex.net/i?id=325199146-49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908720"/>
            <a:ext cx="2442567" cy="1613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1259632" y="2420888"/>
            <a:ext cx="6732240" cy="52322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Типология проектов: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899592" y="2812867"/>
            <a:ext cx="7020272" cy="3693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6991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      исследовательские,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6991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      творческие,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6991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      ролевые, игровые,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6991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      ознакомительно-ориентировочные (информационные),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6991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5.      практико-ориентировочные (прикладные),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6991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6.     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монопроекты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(литературно-творческие,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естественно-научные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экологические, языковые,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культуроведческие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спортивные, географические, исторические, музыкальные),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6991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7.      </a:t>
            </a:r>
            <a:r>
              <a:rPr kumimoji="0" lang="ru-RU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межпредметные</a:t>
            </a: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6991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8.      по характеру контактов (внутренние или региональные),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6991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9.      по количеству участников (личностные, парные, групповые),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450850" algn="l"/>
                <a:tab pos="569913" algn="l"/>
              </a:tabLst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10.  	по продолжительности выполнения (краткосрочные, средней продолжительности, долгосрочные).</a:t>
            </a:r>
            <a:endParaRPr kumimoji="0" lang="ru-RU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im5-tub-ru.yandex.net/i?id=372421191-39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85409" y="260648"/>
            <a:ext cx="2658591" cy="2049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5" name="Rectangle 1"/>
          <p:cNvSpPr>
            <a:spLocks noChangeArrowheads="1"/>
          </p:cNvSpPr>
          <p:nvPr/>
        </p:nvSpPr>
        <p:spPr bwMode="auto">
          <a:xfrm>
            <a:off x="323528" y="332656"/>
            <a:ext cx="6048672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93688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sng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Метод проектов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совокупность </a:t>
            </a:r>
            <a:r>
              <a:rPr kumimoji="0" lang="ru-RU" sz="20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учебно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познавательных приемов, которые позволяют решить ту или иную проблему в результате самостоятельных действий учащихся с обязательной презентацией этих результатов.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827585" y="2492894"/>
          <a:ext cx="7560840" cy="4416552"/>
        </p:xfrm>
        <a:graphic>
          <a:graphicData uri="http://schemas.openxmlformats.org/drawingml/2006/table">
            <a:tbl>
              <a:tblPr/>
              <a:tblGrid>
                <a:gridCol w="3816424"/>
                <a:gridCol w="3744416"/>
              </a:tblGrid>
              <a:tr h="29317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Ученик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Учитель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6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Определяет цель деятельности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Помогает определить цель деятельности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6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Открывает новые знания или способы деятельности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Рекомендует источники получения информации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6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Экспериментирует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Предлагает возможные формы работы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6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Выбирает пути решения 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Содействует прогнозированию результатов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6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Активен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Создает условия для активности школьника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9317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Субъект деятельности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Партнёр ученика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8635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Несёт ответственность за свою деятельность</a:t>
                      </a:r>
                      <a:endParaRPr lang="ru-RU" sz="1800" b="1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800" b="1" i="1" dirty="0">
                          <a:solidFill>
                            <a:schemeClr val="accent2">
                              <a:lumMod val="50000"/>
                            </a:schemeClr>
                          </a:solidFill>
                          <a:latin typeface="Palatino Linotype"/>
                          <a:ea typeface="Times New Roman"/>
                          <a:cs typeface="Times New Roman"/>
                        </a:rPr>
                        <a:t>Помогает оценить полученный результат, выявить недостатки.</a:t>
                      </a:r>
                      <a:endParaRPr lang="ru-RU" sz="1800" b="1" dirty="0">
                        <a:solidFill>
                          <a:schemeClr val="accent2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1"/>
          <p:cNvSpPr>
            <a:spLocks noChangeArrowheads="1"/>
          </p:cNvSpPr>
          <p:nvPr/>
        </p:nvSpPr>
        <p:spPr bwMode="auto">
          <a:xfrm>
            <a:off x="395536" y="0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Г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руппа  умений, на которые проектная деятельность оказывает наибольшее влияние: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3010" name="Rectangle 2"/>
          <p:cNvSpPr>
            <a:spLocks noChangeArrowheads="1"/>
          </p:cNvSpPr>
          <p:nvPr/>
        </p:nvSpPr>
        <p:spPr bwMode="auto">
          <a:xfrm>
            <a:off x="251520" y="610136"/>
            <a:ext cx="8712968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а) исследовательские (разрабатывать идеи, выбирать лучшее решение);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б) социального взаимодействия (сотрудничать в процессе учебной деятельности, оказывать помощь товарищам и принимать их помощь, следить за ходом совместной работы и направлять её в нужное русло);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в) оценочные (оценивать ход, результат своей деятельности и деятельности других);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г) информационные (самостоятельно осуществлять поиск нужной информации; выявлять, какой информации или каких умений недостаёт);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д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) презентационные (выступать перед аудиторией, отвечать на незапланированные вопросы, использовать различные средства наглядности, демонстрировать артистические возможности);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е) рефлексивные (отвечать на вопросы: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чему я научился?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,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«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Чему мне необходимо научиться?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»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; адекватно выбирать свою роль в коллективном деле);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ж) менеджерские (проектировать процесс; планировать деятельность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Times New Roman" pitchFamily="18" charset="0"/>
              </a:rPr>
              <a:t>–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Palatino Linotype" pitchFamily="18" charset="0"/>
                <a:ea typeface="Times New Roman" pitchFamily="18" charset="0"/>
                <a:cs typeface="Times New Roman" pitchFamily="18" charset="0"/>
              </a:rPr>
              <a:t> время, ресурсы; принимать решение; распределять обязанности при выполнении коллективного дела).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323528" y="0"/>
          <a:ext cx="8280920" cy="495300"/>
        </p:xfrm>
        <a:graphic>
          <a:graphicData uri="http://schemas.openxmlformats.org/drawingml/2006/table">
            <a:tbl>
              <a:tblPr/>
              <a:tblGrid>
                <a:gridCol w="8280920"/>
              </a:tblGrid>
              <a:tr h="49530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000" b="1" kern="1800" dirty="0">
                          <a:solidFill>
                            <a:schemeClr val="accent3">
                              <a:lumMod val="50000"/>
                            </a:schemeClr>
                          </a:solidFill>
                          <a:latin typeface="Tahoma"/>
                          <a:ea typeface="Times New Roman"/>
                          <a:cs typeface="Times New Roman"/>
                        </a:rPr>
                        <a:t>Темы исследовательских проектов в начальной школе</a:t>
                      </a:r>
                      <a:endParaRPr lang="ru-RU" sz="2000" b="1" dirty="0">
                        <a:solidFill>
                          <a:schemeClr val="accent3">
                            <a:lumMod val="50000"/>
                          </a:schemeClr>
                        </a:solidFill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9525" marR="9525" marT="9525" marB="9525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4033" name="Rectangle 1"/>
          <p:cNvSpPr>
            <a:spLocks noChangeArrowheads="1"/>
          </p:cNvSpPr>
          <p:nvPr/>
        </p:nvSpPr>
        <p:spPr bwMode="auto">
          <a:xfrm>
            <a:off x="251520" y="404664"/>
            <a:ext cx="3960440" cy="6247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Автомобили современные и старинные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Жизнь и гибель динозавров на планете Земля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Мой кот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Профессии нашей мечты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Корабли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Детские фантазии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Магия цвета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Москва  глазами ребенка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Российские железные дороги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Аквариум и его обитатели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Выращивание кристалла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Полезная вещь для дома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Моя родословная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Профессии наших родителей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Мальчики и девочки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Защита поступка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Символика нашего города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Хлеб – всему голова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4034" name="Rectangle 2"/>
          <p:cNvSpPr>
            <a:spLocks noChangeArrowheads="1"/>
          </p:cNvSpPr>
          <p:nvPr/>
        </p:nvSpPr>
        <p:spPr bwMode="auto">
          <a:xfrm>
            <a:off x="4283968" y="476672"/>
            <a:ext cx="460851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Почему высохла лужа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Далеко ли от нас до солнца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Новогодняя красавица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Птицы – наши друзья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Здоровый образ жизни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Наш дом. Наш двор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Праздники моей семьи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Генеалогическое дерево моей семьи.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Война и наша семья.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Награда в нашем доме.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Лента времени моей семьи.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Календарь семейных профессий.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Семейные традиции.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Семейные реликвии.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Рассказ моей бабушки. (Письмо внуку).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Как мне выбирали имя.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1039813" algn="l"/>
              </a:tabLst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Спортивная жизнь семьи.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http://im7-tub-ru.yandex.net/i?id=74021142-23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12360" y="5661248"/>
            <a:ext cx="1076325" cy="100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mtClean="0"/>
              <a:t/>
            </a:r>
            <a:br>
              <a:rPr lang="ru-RU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1026" name="Picture 2" descr="C:\Documents and Settings\Admin\Мои документы\1сентября картинки\1сентября\0_285e9_3513fd1a_XL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1"/>
          <p:cNvSpPr>
            <a:spLocks noChangeArrowheads="1"/>
          </p:cNvSpPr>
          <p:nvPr/>
        </p:nvSpPr>
        <p:spPr bwMode="auto">
          <a:xfrm>
            <a:off x="2771800" y="332656"/>
            <a:ext cx="518443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Правила выбора темы проекта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im5-tub-ru.yandex.net/i?id=254204375-20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88640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5-tub-ru.yandex.net/i?id=254204375-20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452320" y="5445224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619672" y="764704"/>
            <a:ext cx="723629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</a:t>
            </a:r>
            <a:r>
              <a:rPr lang="ru-RU" sz="2400" b="1" i="1" u="sng" dirty="0" smtClean="0">
                <a:solidFill>
                  <a:schemeClr val="accent3">
                    <a:lumMod val="50000"/>
                  </a:schemeClr>
                </a:solidFill>
              </a:rPr>
              <a:t>Правило 1.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 Тема должна быть интересна ребенку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547664" y="1340768"/>
            <a:ext cx="7200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chemeClr val="accent3">
                    <a:lumMod val="50000"/>
                  </a:schemeClr>
                </a:solidFill>
              </a:rPr>
              <a:t>Правило 2.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Тема должна быть </a:t>
            </a:r>
            <a:r>
              <a:rPr lang="ru-RU" sz="2400" b="1" i="1" dirty="0" smtClean="0">
                <a:solidFill>
                  <a:schemeClr val="accent3">
                    <a:lumMod val="50000"/>
                  </a:schemeClr>
                </a:solidFill>
              </a:rPr>
              <a:t>выполнима.</a:t>
            </a:r>
            <a:endParaRPr lang="ru-RU" sz="24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0" y="1916832"/>
            <a:ext cx="887781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u="sng" dirty="0">
                <a:solidFill>
                  <a:schemeClr val="accent3">
                    <a:lumMod val="50000"/>
                  </a:schemeClr>
                </a:solidFill>
              </a:rPr>
              <a:t>Правило 3.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Увлечь другого может лишь тот, кто увлечен сам.</a:t>
            </a:r>
          </a:p>
          <a:p>
            <a:endParaRPr lang="ru-RU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755576" y="2564904"/>
            <a:ext cx="64807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chemeClr val="accent3">
                    <a:lumMod val="50000"/>
                  </a:schemeClr>
                </a:solidFill>
              </a:rPr>
              <a:t>Правило 4.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Тема должна быть оригинальной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3068960"/>
            <a:ext cx="792088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u="sng" dirty="0">
                <a:solidFill>
                  <a:schemeClr val="accent3">
                    <a:lumMod val="50000"/>
                  </a:schemeClr>
                </a:solidFill>
              </a:rPr>
              <a:t>Правило 5.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Тема должна быть такой, чтобы работа могла быть выполнена относительно быстро. 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755576" y="4005064"/>
            <a:ext cx="669674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chemeClr val="accent3">
                    <a:lumMod val="50000"/>
                  </a:schemeClr>
                </a:solidFill>
              </a:rPr>
              <a:t>Правило 6.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Тема должна быть доступной. 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11560" y="4653136"/>
            <a:ext cx="71287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chemeClr val="accent3">
                    <a:lumMod val="50000"/>
                  </a:schemeClr>
                </a:solidFill>
              </a:rPr>
              <a:t>Правило 7.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Сочетание желаний и возможностей. 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79512" y="5373216"/>
            <a:ext cx="734481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u="sng" dirty="0">
                <a:solidFill>
                  <a:schemeClr val="accent3">
                    <a:lumMod val="50000"/>
                  </a:schemeClr>
                </a:solidFill>
              </a:rPr>
              <a:t>Правило 8.</a:t>
            </a:r>
            <a:r>
              <a:rPr lang="ru-RU" sz="2400" b="1" i="1" dirty="0">
                <a:solidFill>
                  <a:schemeClr val="accent3">
                    <a:lumMod val="50000"/>
                  </a:schemeClr>
                </a:solidFill>
              </a:rPr>
              <a:t> С выбором темы не стоит затягивать. </a:t>
            </a: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548680"/>
            <a:ext cx="345638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Структура проекта. </a:t>
            </a:r>
          </a:p>
        </p:txBody>
      </p:sp>
      <p:pic>
        <p:nvPicPr>
          <p:cNvPr id="3" name="Рисунок 2" descr="http://im0-tub-ru.yandex.net/i?id=177567473-55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332656"/>
            <a:ext cx="2514575" cy="2405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1" name="Rectangle 1"/>
          <p:cNvSpPr>
            <a:spLocks noChangeArrowheads="1"/>
          </p:cNvSpPr>
          <p:nvPr/>
        </p:nvSpPr>
        <p:spPr bwMode="auto">
          <a:xfrm>
            <a:off x="395536" y="982470"/>
            <a:ext cx="5472608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Выбор темы.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Постановка цели и задач.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Гипотеза исследования.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Организация исследования.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Подготовка к защите и защита работы.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>
                <a:tab pos="457200" algn="l"/>
              </a:tabLst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4">
                    <a:lumMod val="50000"/>
                  </a:schemeClr>
                </a:solidFill>
                <a:effectLst/>
                <a:latin typeface="Tahoma" pitchFamily="34" charset="0"/>
                <a:ea typeface="Times New Roman" pitchFamily="18" charset="0"/>
                <a:cs typeface="Tahoma" pitchFamily="34" charset="0"/>
              </a:rPr>
              <a:t>Рефлексия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4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79512" y="3717032"/>
            <a:ext cx="43924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Стадии работы над проектом 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—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это «пять П»: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899592" y="4581128"/>
            <a:ext cx="259228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Проблема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Проектирование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(планирование)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Поиск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информации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Продукт </a:t>
            </a:r>
            <a:r>
              <a:rPr lang="ru-RU" sz="2000" b="1" i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000" b="1" i="1" dirty="0">
                <a:solidFill>
                  <a:schemeClr val="accent2">
                    <a:lumMod val="50000"/>
                  </a:schemeClr>
                </a:solidFill>
              </a:rPr>
              <a:t>Презентация.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4797152"/>
            <a:ext cx="496757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</a:rPr>
              <a:t>Шестое «П» проекта —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dirty="0" err="1">
                <a:solidFill>
                  <a:schemeClr val="accent2">
                    <a:lumMod val="50000"/>
                  </a:schemeClr>
                </a:solidFill>
              </a:rPr>
              <a:t>Портфолио</a:t>
            </a:r>
            <a:endParaRPr lang="ru-RU" sz="2400" b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1700808"/>
            <a:ext cx="748883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“Проектное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обучение не должно вытеснять классно-урочную систему и становиться некоторой панацеей, его следует использовать как дополнение к другим </a:t>
            </a:r>
            <a:r>
              <a:rPr lang="ru-RU" sz="2800" b="1" dirty="0" smtClean="0">
                <a:solidFill>
                  <a:schemeClr val="accent3">
                    <a:lumMod val="50000"/>
                  </a:schemeClr>
                </a:solidFill>
              </a:rPr>
              <a:t>видам 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прямого или косвенного обучения”. </a:t>
            </a:r>
          </a:p>
        </p:txBody>
      </p:sp>
      <p:pic>
        <p:nvPicPr>
          <p:cNvPr id="3" name="Рисунок 2" descr="http://im0-tub-ru.yandex.net/i?id=471504341-24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404664"/>
            <a:ext cx="14287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4-tub-ru.yandex.net/i?id=398305358-61-72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68144" y="4221088"/>
            <a:ext cx="2436862" cy="20768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320040"/>
            <a:ext cx="7484966" cy="482347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т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аким образом, задача педагогов  заключается в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том,чтобы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 за простым  детским  вопросом  увидеть целую  исследовательскую проблему, увлекательный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err="1" smtClean="0">
                <a:solidFill>
                  <a:schemeClr val="bg2">
                    <a:lumMod val="50000"/>
                  </a:schemeClr>
                </a:solidFill>
              </a:rPr>
              <a:t>процесс,который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поведёт ученика по ступенькам  познания 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</a:rPr>
              <a:t> к разгадыванию загадок  и  тайн  из различных областей знания.</a:t>
            </a:r>
            <a:endParaRPr lang="ru-RU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DSC0397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Место проектной деятельности в  ФГОС второго поколения.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Презентация подготовлена  учителем начальных классов  Майской средней школы  Канищевой  Г.В.</a:t>
            </a:r>
            <a:endParaRPr lang="ru-RU" dirty="0"/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http://im6-tub-ru.yandex.net/i?id=83415995-30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260648"/>
            <a:ext cx="2529433" cy="23705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59832" y="404665"/>
            <a:ext cx="608416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-Метод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проектов был разработан в начале XX века американским философом и педагогом Дж.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Дьюи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, а также его учеником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В.Х.Килпатриком</a:t>
            </a:r>
            <a:r>
              <a:rPr lang="ru-RU" sz="2400" b="1" dirty="0"/>
              <a:t>.</a:t>
            </a:r>
            <a:endParaRPr lang="ru-RU" sz="2400" dirty="0"/>
          </a:p>
          <a:p>
            <a:endParaRPr lang="ru-RU" sz="24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6" name="Рисунок 5" descr="http://im4-tub-ru.yandex.net/i?id=218310856-14-72">
            <a:hlinkClick r:id="rId4"/>
          </p:cNvPr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4221088"/>
            <a:ext cx="1919089" cy="2364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2987824" y="2276873"/>
            <a:ext cx="6156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-В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1905 году русский педагог </a:t>
            </a:r>
            <a:r>
              <a:rPr lang="ru-RU" sz="2400" b="1" dirty="0" err="1">
                <a:solidFill>
                  <a:schemeClr val="accent3">
                    <a:lumMod val="50000"/>
                  </a:schemeClr>
                </a:solidFill>
              </a:rPr>
              <a:t>С.Т.Шацкий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пытался использовать проектный метод в преподавании.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79512" y="3861048"/>
            <a:ext cx="660648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-Основной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тезис современного понимания метода проектов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,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 заключается в понимании учащимися, для чего им нужны получаемые знания, где и как они будут использовать их в своей жизни. 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76672"/>
            <a:ext cx="835292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Проект- это комплекс взаимосвязанных действий, предпринимаемых для достижения определённой цели в течение заданного периода в рамках имеющихся возможностей. </a:t>
            </a:r>
          </a:p>
        </p:txBody>
      </p:sp>
      <p:pic>
        <p:nvPicPr>
          <p:cNvPr id="3" name="i-main-pic" descr="Картинка 13 из 44505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852936"/>
            <a:ext cx="2353047" cy="3003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131840" y="1901671"/>
            <a:ext cx="5544616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Под проектной деятельностью понимаются разные виды деятельности, имеющие ряд общих признаков: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3131840" y="3647645"/>
            <a:ext cx="5760640" cy="2554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1.  Направлены на достижение конкретных целей;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2. 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ключают в себя координированное выполнение взаимосвязанных действий;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3.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И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меют ограниченную протяженность во времени, с определенным началом и концом;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just" defTabSz="914400" rtl="0" eaLnBrk="0" fontAlgn="t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4. </a:t>
            </a:r>
            <a:r>
              <a:rPr lang="ru-RU" sz="2000" b="1" dirty="0">
                <a:solidFill>
                  <a:schemeClr val="accent3">
                    <a:lumMod val="50000"/>
                  </a:schemeClr>
                </a:solidFill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В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определенной степени неповторимы и уникальны.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://standart.edu.ru/attachment.aspx?id=408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1905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2483768" y="189918"/>
            <a:ext cx="633670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ФГОСы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направлены на формирование компетентности.</a:t>
            </a:r>
            <a:endParaRPr kumimoji="0" lang="ru-RU" sz="24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2411760" y="1263648"/>
            <a:ext cx="6408712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Компетентность 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Calibri"/>
                <a:ea typeface="Times New Roman" pitchFamily="18" charset="0"/>
                <a:cs typeface="Arial" pitchFamily="34" charset="0"/>
              </a:rPr>
              <a:t>–</a:t>
            </a:r>
            <a:r>
              <a:rPr kumimoji="0" lang="ru-RU" sz="2000" i="0" u="none" strike="noStrike" cap="none" normalizeH="0" baseline="0" dirty="0" smtClean="0">
                <a:ln>
                  <a:noFill/>
                </a:ln>
                <a:solidFill>
                  <a:schemeClr val="accent2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есть готовность и способность человека действовать в какой-либо области.</a:t>
            </a:r>
            <a:endParaRPr kumimoji="0" lang="ru-RU" sz="2000" i="0" u="none" strike="noStrike" cap="none" normalizeH="0" baseline="0" dirty="0" smtClean="0">
              <a:ln>
                <a:noFill/>
              </a:ln>
              <a:solidFill>
                <a:schemeClr val="accent2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059832" y="2348880"/>
            <a:ext cx="490537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>
                <a:solidFill>
                  <a:schemeClr val="accent3">
                    <a:lumMod val="50000"/>
                  </a:schemeClr>
                </a:solidFill>
              </a:rPr>
              <a:t>Компетентностный</a:t>
            </a:r>
            <a:r>
              <a:rPr lang="ru-RU" sz="2800" b="1" dirty="0">
                <a:solidFill>
                  <a:schemeClr val="accent3">
                    <a:lumMod val="50000"/>
                  </a:schemeClr>
                </a:solidFill>
              </a:rPr>
              <a:t> подход</a:t>
            </a:r>
            <a:endParaRPr lang="ru-RU" sz="28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411760" y="3429000"/>
            <a:ext cx="295232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умение решать проблемы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64088" y="3429000"/>
            <a:ext cx="35283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овладение способами деятельности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51521" y="4721662"/>
            <a:ext cx="302433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самостоятельная постановка проблемы</a:t>
            </a:r>
            <a:endParaRPr lang="ru-RU" sz="2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987825" y="4725144"/>
            <a:ext cx="324036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</a:rPr>
              <a:t>поиск </a:t>
            </a:r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необходимых для решения знаний</a:t>
            </a:r>
          </a:p>
        </p:txBody>
      </p:sp>
      <p:cxnSp>
        <p:nvCxnSpPr>
          <p:cNvPr id="15" name="Прямая со стрелкой 14"/>
          <p:cNvCxnSpPr/>
          <p:nvPr/>
        </p:nvCxnSpPr>
        <p:spPr>
          <a:xfrm flipH="1">
            <a:off x="3563888" y="2924944"/>
            <a:ext cx="1008112" cy="50405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796136" y="2924944"/>
            <a:ext cx="1008112" cy="4320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2483768" y="4221088"/>
            <a:ext cx="561662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Прямоугольник 19"/>
          <p:cNvSpPr/>
          <p:nvPr/>
        </p:nvSpPr>
        <p:spPr>
          <a:xfrm>
            <a:off x="6228184" y="4869160"/>
            <a:ext cx="266429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>
                <a:solidFill>
                  <a:schemeClr val="accent3">
                    <a:lumMod val="50000"/>
                  </a:schemeClr>
                </a:solidFill>
              </a:rPr>
              <a:t>исследования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 flipH="1">
            <a:off x="1403648" y="4221088"/>
            <a:ext cx="2448272" cy="57606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 стрелкой 23"/>
          <p:cNvCxnSpPr/>
          <p:nvPr/>
        </p:nvCxnSpPr>
        <p:spPr>
          <a:xfrm>
            <a:off x="4644008" y="4221088"/>
            <a:ext cx="0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796136" y="4221088"/>
            <a:ext cx="1872208" cy="64807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97778" y="404664"/>
            <a:ext cx="323178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Л</a:t>
            </a:r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ичностное развитие 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ребёнка </a:t>
            </a:r>
          </a:p>
        </p:txBody>
      </p:sp>
      <p:pic>
        <p:nvPicPr>
          <p:cNvPr id="3" name="Рисунок 2" descr="http://im5-tub-ru.yandex.net/i?id=57793807-44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404664"/>
            <a:ext cx="2076822" cy="16523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697" name="Rectangle 1"/>
          <p:cNvSpPr>
            <a:spLocks noChangeArrowheads="1"/>
          </p:cNvSpPr>
          <p:nvPr/>
        </p:nvSpPr>
        <p:spPr bwMode="auto">
          <a:xfrm>
            <a:off x="251520" y="1346955"/>
            <a:ext cx="612068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-  </a:t>
            </a:r>
            <a:r>
              <a:rPr lang="ru-RU" sz="2000" b="1" i="1" dirty="0" smtClean="0">
                <a:solidFill>
                  <a:schemeClr val="accent3">
                    <a:lumMod val="50000"/>
                  </a:schemeClr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амостоятельность;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                       -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любознательность;                                                                                                  -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развитие социальных навыков в процессе групповых взаимодействий;                                - приобретение опыта исследовательской деятельности;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-  формирование </a:t>
            </a:r>
            <a:r>
              <a:rPr kumimoji="0" lang="ru-RU" sz="2000" b="1" i="1" u="none" strike="noStrike" cap="none" normalizeH="0" baseline="0" dirty="0" err="1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креативности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мышления;    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интеллектуальные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навыки;                                                                      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информационные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навыки;                                                                                        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коммуникативные навыки. </a:t>
            </a: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059832" y="548680"/>
            <a:ext cx="536408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accent3">
                    <a:lumMod val="50000"/>
                  </a:schemeClr>
                </a:solidFill>
              </a:rPr>
              <a:t>Становлении </a:t>
            </a:r>
            <a:r>
              <a:rPr lang="ru-RU" sz="2400" b="1" dirty="0">
                <a:solidFill>
                  <a:schemeClr val="accent3">
                    <a:lumMod val="50000"/>
                  </a:schemeClr>
                </a:solidFill>
              </a:rPr>
              <a:t>учебного сотрудничества в малых группах. </a:t>
            </a:r>
          </a:p>
        </p:txBody>
      </p:sp>
      <p:pic>
        <p:nvPicPr>
          <p:cNvPr id="3" name="Рисунок 2" descr="http://im0-tub-ru.yandex.net/i?id=79547240-53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3933056"/>
            <a:ext cx="3090639" cy="2356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3203848" y="1628800"/>
            <a:ext cx="5687616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воспитание чувства ответственности, 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формирование умения общаться, 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развитие умения договариваться,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1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                                       чутко относиться к сверстникам.</a:t>
            </a:r>
            <a:endParaRPr kumimoji="0" lang="ru-RU" sz="2400" b="1" i="1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323528" y="248753"/>
            <a:ext cx="849694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t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accent3">
                    <a:lumMod val="50000"/>
                  </a:schemeClr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Умения и навыки, которые формируются в процессе работы над проектом или  исследованием:</a:t>
            </a:r>
            <a:endParaRPr kumimoji="0" lang="ru-RU" sz="2800" b="1" i="0" u="none" strike="noStrike" cap="none" normalizeH="0" baseline="0" dirty="0" smtClean="0">
              <a:ln>
                <a:noFill/>
              </a:ln>
              <a:solidFill>
                <a:schemeClr val="accent3">
                  <a:lumMod val="5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Рисунок 2" descr="http://im4-tub-ru.yandex.net/i?id=352422256-34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5157192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http://im4-tub-ru.yandex.net/i?id=352422256-34-72">
            <a:hlinkClick r:id="rId2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1268760"/>
            <a:ext cx="142875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67544" y="1700808"/>
            <a:ext cx="380572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а) </a:t>
            </a:r>
            <a:r>
              <a:rPr lang="ru-RU" sz="2400" b="1" i="1" u="sng" dirty="0" err="1">
                <a:solidFill>
                  <a:schemeClr val="accent2">
                    <a:lumMod val="50000"/>
                  </a:schemeClr>
                </a:solidFill>
              </a:rPr>
              <a:t>мыследеятельностные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15616" y="2492896"/>
            <a:ext cx="304762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б</a:t>
            </a:r>
            <a:r>
              <a:rPr lang="ru-RU" sz="2400" b="1" i="1" u="sng" dirty="0">
                <a:solidFill>
                  <a:schemeClr val="accent2">
                    <a:lumMod val="50000"/>
                  </a:schemeClr>
                </a:solidFill>
              </a:rPr>
              <a:t>) презентационные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195736" y="3356992"/>
            <a:ext cx="31291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в) </a:t>
            </a:r>
            <a:r>
              <a:rPr lang="ru-RU" sz="2400" b="1" i="1" u="sng" dirty="0">
                <a:solidFill>
                  <a:schemeClr val="accent2">
                    <a:lumMod val="50000"/>
                  </a:schemeClr>
                </a:solidFill>
              </a:rPr>
              <a:t>коммуникативные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779912" y="4077072"/>
            <a:ext cx="192828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г) </a:t>
            </a:r>
            <a:r>
              <a:rPr lang="ru-RU" sz="2400" b="1" i="1" u="sng" dirty="0">
                <a:solidFill>
                  <a:schemeClr val="accent2">
                    <a:lumMod val="50000"/>
                  </a:schemeClr>
                </a:solidFill>
              </a:rPr>
              <a:t>поисковые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932040" y="4941168"/>
            <a:ext cx="29738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i="1" dirty="0" err="1">
                <a:solidFill>
                  <a:schemeClr val="accent2">
                    <a:lumMod val="50000"/>
                  </a:schemeClr>
                </a:solidFill>
              </a:rPr>
              <a:t>д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) </a:t>
            </a:r>
            <a:r>
              <a:rPr lang="ru-RU" sz="2400" b="1" i="1" u="sng" dirty="0">
                <a:solidFill>
                  <a:schemeClr val="accent2">
                    <a:lumMod val="50000"/>
                  </a:schemeClr>
                </a:solidFill>
              </a:rPr>
              <a:t>информационные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051720" y="5733256"/>
            <a:ext cx="62646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е) </a:t>
            </a:r>
            <a:r>
              <a:rPr lang="ru-RU" sz="2400" b="1" i="1" u="sng" dirty="0">
                <a:solidFill>
                  <a:schemeClr val="accent2">
                    <a:lumMod val="50000"/>
                  </a:schemeClr>
                </a:solidFill>
              </a:rPr>
              <a:t>проведение инструментального</a:t>
            </a:r>
            <a:r>
              <a:rPr lang="ru-RU" sz="2400" b="1" i="1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2400" b="1" i="1" u="sng" dirty="0">
                <a:solidFill>
                  <a:schemeClr val="accent2">
                    <a:lumMod val="50000"/>
                  </a:schemeClr>
                </a:solidFill>
              </a:rPr>
              <a:t>эксперимента</a:t>
            </a:r>
            <a:endParaRPr lang="ru-RU" sz="24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Opulent</Template>
  <TotalTime>291</TotalTime>
  <Words>1183</Words>
  <Application>Microsoft Office PowerPoint</Application>
  <PresentationFormat>Экран (4:3)</PresentationFormat>
  <Paragraphs>186</Paragraphs>
  <Slides>24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5" baseType="lpstr">
      <vt:lpstr>Изящная</vt:lpstr>
      <vt:lpstr>Презентация по фгос 2 поколения. Проектная деятельность.</vt:lpstr>
      <vt:lpstr> </vt:lpstr>
      <vt:lpstr>Место проектной деятельности в  ФГОС второго поколения.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таким образом, задача педагогов  заключается в том,чтобы  за простым  детским  вопросом  увидеть целую  исследовательскую проблему, увлекательный  процесс,который поведёт ученика по ступенькам  познания  к разгадыванию загадок  и  тайн  из различных областей знания.</vt:lpstr>
      <vt:lpstr>Слайд 24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учащихся начальных классов в рамках реализации новых образовательных стандартов общеобразовательной школы.</dc:title>
  <dc:creator>Админ</dc:creator>
  <cp:lastModifiedBy>Admin</cp:lastModifiedBy>
  <cp:revision>30</cp:revision>
  <dcterms:created xsi:type="dcterms:W3CDTF">2011-12-10T14:47:06Z</dcterms:created>
  <dcterms:modified xsi:type="dcterms:W3CDTF">2013-01-17T15:29:50Z</dcterms:modified>
</cp:coreProperties>
</file>