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26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73" r:id="rId9"/>
    <p:sldId id="27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4" autoAdjust="0"/>
    <p:restoredTop sz="94603" autoAdjust="0"/>
  </p:normalViewPr>
  <p:slideViewPr>
    <p:cSldViewPr>
      <p:cViewPr varScale="1">
        <p:scale>
          <a:sx n="94" d="100"/>
          <a:sy n="94" d="100"/>
        </p:scale>
        <p:origin x="-148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3B0E-DE32-4CCD-B472-FD205EB45200}" type="datetimeFigureOut">
              <a:rPr lang="ru-RU" smtClean="0"/>
              <a:t>02.11.14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099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3B0E-DE32-4CCD-B472-FD205EB45200}" type="datetimeFigureOut">
              <a:rPr lang="ru-RU" smtClean="0"/>
              <a:t>02.11.14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C6C4F-3CE2-4129-89EB-5115884AA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080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3B0E-DE32-4CCD-B472-FD205EB45200}" type="datetimeFigureOut">
              <a:rPr lang="ru-RU" smtClean="0"/>
              <a:t>02.11.14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C6C4F-3CE2-4129-89EB-5115884AA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623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3B0E-DE32-4CCD-B472-FD205EB45200}" type="datetimeFigureOut">
              <a:rPr lang="ru-RU" smtClean="0"/>
              <a:t>02.11.14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C6C4F-3CE2-4129-89EB-5115884AA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1545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3B0E-DE32-4CCD-B472-FD205EB45200}" type="datetimeFigureOut">
              <a:rPr lang="ru-RU" smtClean="0"/>
              <a:t>02.11.14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C6C4F-3CE2-4129-89EB-5115884AA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33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3B0E-DE32-4CCD-B472-FD205EB45200}" type="datetimeFigureOut">
              <a:rPr lang="ru-RU" smtClean="0"/>
              <a:t>02.11.14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C6C4F-3CE2-4129-89EB-5115884AA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93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3B0E-DE32-4CCD-B472-FD205EB45200}" type="datetimeFigureOut">
              <a:rPr lang="ru-RU" smtClean="0"/>
              <a:t>02.11.14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C6C4F-3CE2-4129-89EB-5115884AA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343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3B0E-DE32-4CCD-B472-FD205EB45200}" type="datetimeFigureOut">
              <a:rPr lang="ru-RU" smtClean="0"/>
              <a:t>02.11.14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C6C4F-3CE2-4129-89EB-5115884AA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1545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3B0E-DE32-4CCD-B472-FD205EB45200}" type="datetimeFigureOut">
              <a:rPr lang="ru-RU" smtClean="0"/>
              <a:t>02.11.14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C6C4F-3CE2-4129-89EB-5115884AA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58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3B0E-DE32-4CCD-B472-FD205EB45200}" type="datetimeFigureOut">
              <a:rPr lang="ru-RU" smtClean="0"/>
              <a:t>02.11.14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728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3B0E-DE32-4CCD-B472-FD205EB45200}" type="datetimeFigureOut">
              <a:rPr lang="ru-RU" smtClean="0"/>
              <a:t>02.11.14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C6C4F-3CE2-4129-89EB-5115884AA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945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23B0E-DE32-4CCD-B472-FD205EB45200}" type="datetimeFigureOut">
              <a:rPr lang="ru-RU" smtClean="0"/>
              <a:t>02.11.14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C6C4F-3CE2-4129-89EB-5115884AABD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1562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7" r:id="rId1"/>
    <p:sldLayoutId id="2147484328" r:id="rId2"/>
    <p:sldLayoutId id="2147484329" r:id="rId3"/>
    <p:sldLayoutId id="2147484330" r:id="rId4"/>
    <p:sldLayoutId id="2147484331" r:id="rId5"/>
    <p:sldLayoutId id="2147484332" r:id="rId6"/>
    <p:sldLayoutId id="2147484333" r:id="rId7"/>
    <p:sldLayoutId id="2147484334" r:id="rId8"/>
    <p:sldLayoutId id="2147484335" r:id="rId9"/>
    <p:sldLayoutId id="2147484336" r:id="rId10"/>
    <p:sldLayoutId id="214748433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Обзор </a:t>
            </a:r>
            <a:br>
              <a:rPr lang="ru-RU" dirty="0" smtClean="0"/>
            </a:br>
            <a:r>
              <a:rPr lang="ru-RU" dirty="0" smtClean="0"/>
              <a:t>учебно-методических комплексов для начальных классов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365104"/>
            <a:ext cx="7016824" cy="1752600"/>
          </a:xfrm>
        </p:spPr>
        <p:txBody>
          <a:bodyPr/>
          <a:lstStyle/>
          <a:p>
            <a:pPr algn="r"/>
            <a:r>
              <a:rPr lang="ru-RU" dirty="0" smtClean="0"/>
              <a:t>Воробьева С.В.</a:t>
            </a:r>
            <a:br>
              <a:rPr lang="ru-RU" dirty="0" smtClean="0"/>
            </a:br>
            <a:r>
              <a:rPr lang="ru-RU" sz="2000" dirty="0" smtClean="0"/>
              <a:t>лицей №344 г. Санкт-Петербург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98362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Учебники и учебные пособия УМК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“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Школа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2100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”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8448" y="1735266"/>
            <a:ext cx="278130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5" y="3028371"/>
            <a:ext cx="3335853" cy="2162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5229789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Букварь. Учебник. 1 класс. </a:t>
            </a:r>
          </a:p>
          <a:p>
            <a:pPr algn="ctr"/>
            <a:r>
              <a:rPr lang="ru-RU" dirty="0" err="1" smtClean="0"/>
              <a:t>Бунеев</a:t>
            </a:r>
            <a:r>
              <a:rPr lang="ru-RU" dirty="0" smtClean="0"/>
              <a:t> Р.Н. и т.д.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860032" y="5230941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Тетрадь для печатания. </a:t>
            </a:r>
          </a:p>
          <a:p>
            <a:pPr algn="ctr"/>
            <a:r>
              <a:rPr lang="ru-RU" dirty="0" smtClean="0"/>
              <a:t>1 класс. Пронина О.В. и т.д.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6333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Учебники и учебные пособия УМК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“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Школа 2100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”</a:t>
            </a:r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071" y="1680005"/>
            <a:ext cx="3894271" cy="426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8024" y="3140968"/>
            <a:ext cx="36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Мои волшебные пальчики. Прописи для первоклассников. 1 класс. </a:t>
            </a:r>
          </a:p>
          <a:p>
            <a:pPr algn="ctr"/>
            <a:r>
              <a:rPr lang="ru-RU" dirty="0" smtClean="0"/>
              <a:t>Пронина О.В. и т.д.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4194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Учебники и учебные пособия УМК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“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Школа 2100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”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28575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7620" y="1556792"/>
            <a:ext cx="3126748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5446965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Литературное чтение. Учебник. 1 класс. </a:t>
            </a:r>
            <a:r>
              <a:rPr lang="ru-RU" dirty="0" err="1" smtClean="0"/>
              <a:t>Бунеев</a:t>
            </a:r>
            <a:r>
              <a:rPr lang="ru-RU" dirty="0" smtClean="0"/>
              <a:t> Р.Н. и т.д.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544522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Тетрадь по литературному чтению. 1 класс. </a:t>
            </a:r>
          </a:p>
          <a:p>
            <a:pPr algn="ctr"/>
            <a:r>
              <a:rPr lang="ru-RU" dirty="0" err="1" smtClean="0"/>
              <a:t>Бунеев</a:t>
            </a:r>
            <a:r>
              <a:rPr lang="ru-RU" dirty="0" smtClean="0"/>
              <a:t> Р.Н. и т.д.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04519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Учебники и учебные пособия УМК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“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Школа 2100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”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404" y="1628800"/>
            <a:ext cx="2857500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7035" y="1628800"/>
            <a:ext cx="3019341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544" y="5446965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Русский язык. Учебник. 1 класс. </a:t>
            </a:r>
            <a:r>
              <a:rPr lang="ru-RU" dirty="0" err="1" smtClean="0"/>
              <a:t>Бунеев</a:t>
            </a:r>
            <a:r>
              <a:rPr lang="ru-RU" dirty="0" smtClean="0"/>
              <a:t> Р.Н. и т.д.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788024" y="5445224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Тетрадь по русскому языку. </a:t>
            </a:r>
          </a:p>
          <a:p>
            <a:pPr algn="ctr"/>
            <a:r>
              <a:rPr lang="ru-RU" dirty="0" smtClean="0"/>
              <a:t>1 класс. </a:t>
            </a:r>
            <a:r>
              <a:rPr lang="ru-RU" dirty="0" err="1" smtClean="0"/>
              <a:t>Бунеев</a:t>
            </a:r>
            <a:r>
              <a:rPr lang="ru-RU" dirty="0" smtClean="0"/>
              <a:t> Р.Н. и т.д.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78641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Учебники и учебные пособия УМК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“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Школа 2100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”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68936" y="1772816"/>
            <a:ext cx="3256977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018552"/>
            <a:ext cx="2778423" cy="3282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259632" y="5301208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Математика. Учебник. </a:t>
            </a:r>
          </a:p>
          <a:p>
            <a:pPr algn="ctr"/>
            <a:r>
              <a:rPr lang="ru-RU" dirty="0" smtClean="0"/>
              <a:t>1 класс. </a:t>
            </a:r>
            <a:r>
              <a:rPr lang="ru-RU" dirty="0" smtClean="0"/>
              <a:t>Демидова </a:t>
            </a:r>
            <a:r>
              <a:rPr lang="ru-RU" dirty="0" smtClean="0"/>
              <a:t>Т.Е. </a:t>
            </a:r>
          </a:p>
          <a:p>
            <a:pPr algn="ctr"/>
            <a:r>
              <a:rPr lang="ru-RU" dirty="0" smtClean="0"/>
              <a:t>и т.д.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139952" y="5301208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Рабочая тетрадь. </a:t>
            </a:r>
          </a:p>
          <a:p>
            <a:pPr algn="ctr"/>
            <a:r>
              <a:rPr lang="ru-RU" dirty="0" smtClean="0"/>
              <a:t>1 класс. Демидова Т.Е. </a:t>
            </a:r>
          </a:p>
          <a:p>
            <a:pPr algn="ctr"/>
            <a:r>
              <a:rPr lang="ru-RU" dirty="0" smtClean="0"/>
              <a:t>и т.д.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98109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Учебники и учебные пособия УМК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“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Школа 2100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”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9592" y="1729911"/>
            <a:ext cx="3285698" cy="3625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0072" y="2184280"/>
            <a:ext cx="2788696" cy="3170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1560" y="5446965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Окружающий мир. Учебник. </a:t>
            </a:r>
          </a:p>
          <a:p>
            <a:pPr algn="ctr"/>
            <a:r>
              <a:rPr lang="ru-RU" dirty="0" smtClean="0"/>
              <a:t>1 класс. Вахрушев А.А. и т.д.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932040" y="5445224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Рабочая тетрадь. </a:t>
            </a:r>
          </a:p>
          <a:p>
            <a:pPr algn="ctr"/>
            <a:r>
              <a:rPr lang="ru-RU" dirty="0" smtClean="0"/>
              <a:t>1 класс. Вахрушев А.А. и т.д.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1635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Учебники и учебные пособия УМК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“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Школа 2100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”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672" y="1749930"/>
            <a:ext cx="28575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757162"/>
            <a:ext cx="2857500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187624" y="5229200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ИЗО. Учебник-тетрадь. </a:t>
            </a:r>
          </a:p>
          <a:p>
            <a:pPr algn="ctr"/>
            <a:r>
              <a:rPr lang="ru-RU" dirty="0" smtClean="0"/>
              <a:t>1 класс. </a:t>
            </a:r>
            <a:r>
              <a:rPr lang="ru-RU" dirty="0" err="1" smtClean="0"/>
              <a:t>Куревина</a:t>
            </a:r>
            <a:r>
              <a:rPr lang="ru-RU" dirty="0" smtClean="0"/>
              <a:t> О.А. </a:t>
            </a:r>
          </a:p>
          <a:p>
            <a:pPr algn="ctr"/>
            <a:r>
              <a:rPr lang="ru-RU" dirty="0" smtClean="0"/>
              <a:t>и т.д.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139952" y="5241974"/>
            <a:ext cx="3888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Технология. </a:t>
            </a:r>
          </a:p>
          <a:p>
            <a:pPr algn="ctr"/>
            <a:r>
              <a:rPr lang="ru-RU" dirty="0" smtClean="0"/>
              <a:t>Учебник-тетрадь.</a:t>
            </a:r>
          </a:p>
          <a:p>
            <a:pPr algn="ctr"/>
            <a:r>
              <a:rPr lang="ru-RU" dirty="0" smtClean="0"/>
              <a:t>1 класс. </a:t>
            </a:r>
            <a:r>
              <a:rPr lang="ru-RU" dirty="0" err="1" smtClean="0"/>
              <a:t>Куревина</a:t>
            </a:r>
            <a:r>
              <a:rPr lang="ru-RU" dirty="0" smtClean="0"/>
              <a:t> О.А. </a:t>
            </a:r>
          </a:p>
          <a:p>
            <a:pPr algn="ctr"/>
            <a:r>
              <a:rPr lang="ru-RU" dirty="0" smtClean="0"/>
              <a:t>и т.д.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97969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УМК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“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Школа России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”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55984"/>
          </a:xfrm>
        </p:spPr>
        <p:txBody>
          <a:bodyPr/>
          <a:lstStyle/>
          <a:p>
            <a:pPr marL="109728" indent="0">
              <a:buNone/>
            </a:pPr>
            <a:r>
              <a:rPr lang="ru-RU" b="1" dirty="0" smtClean="0"/>
              <a:t>Особенности УМК </a:t>
            </a:r>
            <a:r>
              <a:rPr lang="en-US" b="1" dirty="0" smtClean="0"/>
              <a:t>“</a:t>
            </a:r>
            <a:r>
              <a:rPr lang="ru-RU" b="1" dirty="0" smtClean="0"/>
              <a:t>Школа России</a:t>
            </a:r>
            <a:r>
              <a:rPr lang="en-US" b="1" dirty="0" smtClean="0"/>
              <a:t>”:</a:t>
            </a:r>
          </a:p>
          <a:p>
            <a:pPr lvl="0"/>
            <a:r>
              <a:rPr lang="ru-RU" sz="2400" dirty="0"/>
              <a:t>УМК сориентирован на личностно развивающее образование младших школьников.</a:t>
            </a:r>
          </a:p>
          <a:p>
            <a:r>
              <a:rPr lang="ru-RU" sz="2400" dirty="0"/>
              <a:t>Духовно-нравственное развитие ребенка является приоритетным направлением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r>
              <a:rPr lang="ru-RU" sz="2400" dirty="0"/>
              <a:t>Программы и учебники комплекта созданы в соответствии со следующей идеей, что главное назначение начальной школы – воспитательное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pPr lvl="0"/>
            <a:r>
              <a:rPr lang="ru-RU" sz="2400" dirty="0"/>
              <a:t>Программы и учебники обеспечивают граждански – ориентированное образование младших школьников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pPr lvl="0"/>
            <a:endParaRPr lang="ru-RU" sz="20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11371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УМК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“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Школа России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”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17336"/>
          </a:xfrm>
        </p:spPr>
        <p:txBody>
          <a:bodyPr>
            <a:normAutofit/>
          </a:bodyPr>
          <a:lstStyle/>
          <a:p>
            <a:r>
              <a:rPr lang="ru-RU" sz="2400" dirty="0"/>
              <a:t>Огромное внимание уделяется воспитанию школьников как граждан России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pPr lvl="0"/>
            <a:r>
              <a:rPr lang="ru-RU" sz="2400" dirty="0" smtClean="0"/>
              <a:t>Комплект </a:t>
            </a:r>
            <a:r>
              <a:rPr lang="ru-RU" sz="2400" dirty="0"/>
              <a:t>обеспечивает глобально-ориентированное образование младших школьников.</a:t>
            </a:r>
          </a:p>
          <a:p>
            <a:pPr lvl="0"/>
            <a:r>
              <a:rPr lang="ru-RU" sz="2400" dirty="0"/>
              <a:t>Обучение строится на основе постоянного пробуждения и поддержки творческого начала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r>
              <a:rPr lang="ru-RU" sz="2400" dirty="0"/>
              <a:t>Предпочтение отдается проблемно-поисковому подходу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pPr lvl="0"/>
            <a:r>
              <a:rPr lang="ru-RU" sz="2400" dirty="0" smtClean="0"/>
              <a:t>Фундаментальность</a:t>
            </a:r>
            <a:r>
              <a:rPr lang="ru-RU" sz="2400" dirty="0"/>
              <a:t>, надежность, стабильность, открытость новому</a:t>
            </a:r>
            <a:r>
              <a:rPr lang="ru-RU" sz="2400" dirty="0" smtClean="0"/>
              <a:t>.</a:t>
            </a:r>
            <a:endParaRPr lang="en-US" sz="2400" dirty="0" smtClean="0"/>
          </a:p>
          <a:p>
            <a:pPr marL="109728" indent="0">
              <a:buNone/>
            </a:pPr>
            <a:endParaRPr lang="ru-RU" sz="2400" dirty="0"/>
          </a:p>
          <a:p>
            <a:pPr lvl="0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084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8120" y="1846565"/>
            <a:ext cx="5588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Учебники и учебные пособия УМК 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“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Школа России</a:t>
            </a:r>
            <a:r>
              <a:rPr lang="en-US" dirty="0" smtClean="0">
                <a:solidFill>
                  <a:schemeClr val="bg2">
                    <a:lumMod val="50000"/>
                  </a:schemeClr>
                </a:solidFill>
              </a:rPr>
              <a:t>”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400" y="1846565"/>
            <a:ext cx="238125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158933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Русская азбука. Учебник. </a:t>
            </a:r>
          </a:p>
          <a:p>
            <a:pPr algn="ctr"/>
            <a:r>
              <a:rPr lang="ru-RU" dirty="0" smtClean="0"/>
              <a:t>1 класс. Горецкий В.Г. </a:t>
            </a:r>
            <a:r>
              <a:rPr lang="ru-RU" dirty="0"/>
              <a:t>и</a:t>
            </a:r>
            <a:r>
              <a:rPr lang="ru-RU" dirty="0" smtClean="0"/>
              <a:t> т.д.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788024" y="578884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Чудо-пропись. 1 класс. Горецкий В.Г. </a:t>
            </a:r>
            <a:r>
              <a:rPr lang="ru-RU" dirty="0"/>
              <a:t>и</a:t>
            </a:r>
            <a:r>
              <a:rPr lang="ru-RU" dirty="0" smtClean="0"/>
              <a:t> т.д.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3807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Учебники и учебные пособия УМК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“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Школа России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”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2448273" cy="323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1916832"/>
            <a:ext cx="2459927" cy="3236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55033" y="1918360"/>
            <a:ext cx="2458766" cy="3235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79512" y="5230941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Русский язык. Учебник. </a:t>
            </a:r>
          </a:p>
          <a:p>
            <a:pPr algn="ctr"/>
            <a:r>
              <a:rPr lang="ru-RU" dirty="0" smtClean="0"/>
              <a:t>1 класс. </a:t>
            </a:r>
            <a:r>
              <a:rPr lang="ru-RU" dirty="0" err="1" smtClean="0"/>
              <a:t>Канакина</a:t>
            </a:r>
            <a:r>
              <a:rPr lang="ru-RU" dirty="0" smtClean="0"/>
              <a:t> В.П. и т.д.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716016" y="5230941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Родная речь. Учебник. </a:t>
            </a:r>
          </a:p>
          <a:p>
            <a:pPr algn="ctr"/>
            <a:r>
              <a:rPr lang="ru-RU" dirty="0" smtClean="0"/>
              <a:t>1 класс. </a:t>
            </a:r>
            <a:r>
              <a:rPr lang="ru-RU" dirty="0" err="1" smtClean="0"/>
              <a:t>Клманова</a:t>
            </a:r>
            <a:r>
              <a:rPr lang="ru-RU" dirty="0" smtClean="0"/>
              <a:t> Л.Ф. </a:t>
            </a:r>
            <a:r>
              <a:rPr lang="ru-RU" dirty="0"/>
              <a:t>и</a:t>
            </a:r>
            <a:r>
              <a:rPr lang="ru-RU" dirty="0" smtClean="0"/>
              <a:t> т.д.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9257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Учебники и учебные пособия УМК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“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Школа России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”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639864"/>
            <a:ext cx="2286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2276872"/>
            <a:ext cx="22860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60168" y="1611664"/>
            <a:ext cx="20002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6096" y="1639864"/>
            <a:ext cx="200025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67544" y="5230941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Математика. Учебник. </a:t>
            </a:r>
          </a:p>
          <a:p>
            <a:pPr algn="ctr"/>
            <a:r>
              <a:rPr lang="ru-RU" dirty="0" smtClean="0"/>
              <a:t>1 класс. Моро М.И. и т.д.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997904" y="4654877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Тетрадь по математике. </a:t>
            </a:r>
          </a:p>
          <a:p>
            <a:pPr algn="ctr"/>
            <a:r>
              <a:rPr lang="ru-RU" dirty="0" smtClean="0"/>
              <a:t>1 класс. Моро М.И. и т.д.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3256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Учебники и учебные пособия УМК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“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Школа России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”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676204"/>
            <a:ext cx="2236093" cy="295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6772" y="2376091"/>
            <a:ext cx="2211212" cy="2925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697924"/>
            <a:ext cx="2229169" cy="2933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1768" y="2350375"/>
            <a:ext cx="2242630" cy="295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83568" y="5374957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Окружающий мир. Учебник. </a:t>
            </a:r>
          </a:p>
          <a:p>
            <a:pPr algn="ctr"/>
            <a:r>
              <a:rPr lang="ru-RU" dirty="0" smtClean="0"/>
              <a:t>1 класс. Плешаков А.А. и т.д.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716016" y="5374957"/>
            <a:ext cx="41764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Окружающий мир. </a:t>
            </a:r>
            <a:br>
              <a:rPr lang="ru-RU" dirty="0" smtClean="0"/>
            </a:br>
            <a:r>
              <a:rPr lang="ru-RU" dirty="0" smtClean="0"/>
              <a:t>Рабочая тетрадь. 1 класс. </a:t>
            </a:r>
          </a:p>
          <a:p>
            <a:pPr algn="ctr"/>
            <a:r>
              <a:rPr lang="ru-RU" dirty="0" smtClean="0"/>
              <a:t>Плешаков А.А. и т.д.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8296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УМК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“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Школа 2100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”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755984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ru-RU" b="1" dirty="0"/>
              <a:t>Особенности УМК </a:t>
            </a:r>
            <a:r>
              <a:rPr lang="en-US" b="1" dirty="0"/>
              <a:t>“</a:t>
            </a:r>
            <a:r>
              <a:rPr lang="ru-RU" b="1" dirty="0"/>
              <a:t>Школа 2100</a:t>
            </a:r>
            <a:r>
              <a:rPr lang="en-US" b="1" dirty="0"/>
              <a:t>”:</a:t>
            </a:r>
          </a:p>
          <a:p>
            <a:r>
              <a:rPr lang="ru-RU" dirty="0"/>
              <a:t>Личностно-ориентированные </a:t>
            </a:r>
            <a:r>
              <a:rPr lang="ru-RU" dirty="0" smtClean="0"/>
              <a:t>принципы</a:t>
            </a:r>
            <a:r>
              <a:rPr lang="en-US" dirty="0" smtClean="0"/>
              <a:t>.</a:t>
            </a:r>
          </a:p>
          <a:p>
            <a:pPr lvl="1"/>
            <a:r>
              <a:rPr lang="ru-RU" sz="2400" dirty="0"/>
              <a:t>Принцип </a:t>
            </a:r>
            <a:r>
              <a:rPr lang="ru-RU" sz="2400" dirty="0" smtClean="0"/>
              <a:t>адаптивности</a:t>
            </a:r>
            <a:r>
              <a:rPr lang="en-US" sz="2400" dirty="0" smtClean="0"/>
              <a:t>.</a:t>
            </a:r>
            <a:endParaRPr lang="ru-RU" dirty="0"/>
          </a:p>
          <a:p>
            <a:pPr lvl="1"/>
            <a:r>
              <a:rPr lang="ru-RU" sz="2400" dirty="0"/>
              <a:t>Принцип </a:t>
            </a:r>
            <a:r>
              <a:rPr lang="ru-RU" sz="2400" dirty="0" smtClean="0"/>
              <a:t>развития</a:t>
            </a:r>
            <a:r>
              <a:rPr lang="en-US" sz="2400" dirty="0" smtClean="0"/>
              <a:t>.</a:t>
            </a:r>
            <a:endParaRPr lang="ru-RU" sz="2400" dirty="0"/>
          </a:p>
          <a:p>
            <a:pPr lvl="1"/>
            <a:r>
              <a:rPr lang="ru-RU" dirty="0"/>
              <a:t>Принцип психологической комфортности</a:t>
            </a:r>
            <a:r>
              <a:rPr lang="en-US" dirty="0" smtClean="0"/>
              <a:t>.</a:t>
            </a:r>
          </a:p>
          <a:p>
            <a:pPr lvl="0"/>
            <a:r>
              <a:rPr lang="ru-RU" dirty="0"/>
              <a:t>Культурно-ориентированные принципы</a:t>
            </a:r>
            <a:r>
              <a:rPr lang="ru-RU" dirty="0" smtClean="0"/>
              <a:t>.</a:t>
            </a:r>
            <a:endParaRPr lang="en-US" dirty="0" smtClean="0"/>
          </a:p>
          <a:p>
            <a:pPr lvl="1"/>
            <a:r>
              <a:rPr lang="ru-RU" dirty="0"/>
              <a:t>Принцип картины </a:t>
            </a:r>
            <a:r>
              <a:rPr lang="ru-RU" dirty="0" smtClean="0"/>
              <a:t>мира</a:t>
            </a:r>
            <a:r>
              <a:rPr lang="en-US" dirty="0" smtClean="0"/>
              <a:t>.</a:t>
            </a:r>
          </a:p>
          <a:p>
            <a:pPr lvl="1"/>
            <a:r>
              <a:rPr lang="ru-RU" dirty="0"/>
              <a:t>Принцип целостности содержания образования.</a:t>
            </a:r>
          </a:p>
          <a:p>
            <a:pPr lvl="1"/>
            <a:r>
              <a:rPr lang="ru-RU" dirty="0"/>
              <a:t>Принцип </a:t>
            </a:r>
            <a:r>
              <a:rPr lang="ru-RU" dirty="0" smtClean="0"/>
              <a:t>систематичности</a:t>
            </a:r>
            <a:r>
              <a:rPr lang="en-US" dirty="0" smtClean="0"/>
              <a:t>.</a:t>
            </a:r>
          </a:p>
          <a:p>
            <a:pPr lvl="1"/>
            <a:r>
              <a:rPr lang="ru-RU" dirty="0"/>
              <a:t>Принцип смыслового отношения к </a:t>
            </a:r>
            <a:r>
              <a:rPr lang="ru-RU" dirty="0" smtClean="0"/>
              <a:t>миру</a:t>
            </a:r>
            <a:r>
              <a:rPr lang="en-US" dirty="0" smtClean="0"/>
              <a:t>.</a:t>
            </a:r>
          </a:p>
          <a:p>
            <a:pPr lvl="1"/>
            <a:r>
              <a:rPr lang="ru-RU" dirty="0"/>
              <a:t>Принцип ориентировочной функции знаний.</a:t>
            </a:r>
          </a:p>
          <a:p>
            <a:pPr lvl="1"/>
            <a:r>
              <a:rPr lang="ru-RU" dirty="0"/>
              <a:t>Принцип опоры на культуру как мировоззрение.</a:t>
            </a:r>
          </a:p>
          <a:p>
            <a:pPr lvl="1"/>
            <a:endParaRPr lang="ru-RU" dirty="0"/>
          </a:p>
          <a:p>
            <a:endParaRPr lang="en-US" dirty="0" smtClean="0"/>
          </a:p>
          <a:p>
            <a:pPr lvl="1"/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2902379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УМК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“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</a:rPr>
              <a:t>Школа 2100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”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ru-RU" dirty="0" err="1"/>
              <a:t>Деятельностно</a:t>
            </a:r>
            <a:r>
              <a:rPr lang="ru-RU" dirty="0"/>
              <a:t>-ориентированные </a:t>
            </a:r>
            <a:r>
              <a:rPr lang="ru-RU" dirty="0" smtClean="0"/>
              <a:t>принципы</a:t>
            </a:r>
            <a:r>
              <a:rPr lang="en-US" dirty="0" smtClean="0"/>
              <a:t>:</a:t>
            </a:r>
          </a:p>
          <a:p>
            <a:pPr lvl="1"/>
            <a:r>
              <a:rPr lang="ru-RU" dirty="0"/>
              <a:t>Принцип обучения </a:t>
            </a:r>
            <a:r>
              <a:rPr lang="ru-RU" dirty="0" smtClean="0"/>
              <a:t>деятельности</a:t>
            </a:r>
            <a:r>
              <a:rPr lang="en-US" dirty="0" smtClean="0"/>
              <a:t>.</a:t>
            </a:r>
          </a:p>
          <a:p>
            <a:pPr lvl="1"/>
            <a:r>
              <a:rPr lang="ru-RU" dirty="0"/>
              <a:t>Принцип управляемого перехода от деятельности в учебной ситуации к деятельности в жизненной ситуации.</a:t>
            </a:r>
          </a:p>
          <a:p>
            <a:pPr lvl="1"/>
            <a:r>
              <a:rPr lang="ru-RU" dirty="0"/>
              <a:t>Принцип перехода от совместной учебно-познавательной деятельности к самостоятельной деятельности ученика.</a:t>
            </a:r>
          </a:p>
          <a:p>
            <a:pPr lvl="1"/>
            <a:r>
              <a:rPr lang="ru-RU" dirty="0"/>
              <a:t>Принцип опоры на предшествующее </a:t>
            </a:r>
            <a:r>
              <a:rPr lang="ru-RU" dirty="0" smtClean="0"/>
              <a:t>развитие</a:t>
            </a:r>
            <a:r>
              <a:rPr lang="en-US" dirty="0" smtClean="0"/>
              <a:t>.</a:t>
            </a:r>
          </a:p>
          <a:p>
            <a:pPr lvl="1"/>
            <a:r>
              <a:rPr lang="ru-RU" dirty="0"/>
              <a:t>Креативный принцип.</a:t>
            </a:r>
          </a:p>
          <a:p>
            <a:pPr lvl="1"/>
            <a:endParaRPr lang="ru-RU" dirty="0"/>
          </a:p>
          <a:p>
            <a:pPr lvl="1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3509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132</TotalTime>
  <Words>603</Words>
  <Application>Microsoft Macintosh PowerPoint</Application>
  <PresentationFormat>Экран (4:3)</PresentationFormat>
  <Paragraphs>91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Обзор  учебно-методических комплексов для начальных классов</vt:lpstr>
      <vt:lpstr>УМК “Школа России”</vt:lpstr>
      <vt:lpstr>УМК “Школа России”</vt:lpstr>
      <vt:lpstr>Учебники и учебные пособия УМК “Школа России”</vt:lpstr>
      <vt:lpstr>Учебники и учебные пособия УМК “Школа России”</vt:lpstr>
      <vt:lpstr>Учебники и учебные пособия УМК “Школа России”</vt:lpstr>
      <vt:lpstr>Учебники и учебные пособия УМК “Школа России”</vt:lpstr>
      <vt:lpstr>УМК “Школа 2100”</vt:lpstr>
      <vt:lpstr>УМК “Школа 2100”</vt:lpstr>
      <vt:lpstr>Учебники и учебные пособия УМК “Школа 2100”</vt:lpstr>
      <vt:lpstr>Учебники и учебные пособия УМК “Школа 2100”</vt:lpstr>
      <vt:lpstr>Учебники и учебные пособия УМК “Школа 2100”</vt:lpstr>
      <vt:lpstr>Учебники и учебные пособия УМК “Школа 2100”</vt:lpstr>
      <vt:lpstr>Учебники и учебные пособия УМК “Школа 2100”</vt:lpstr>
      <vt:lpstr>Учебники и учебные пособия УМК “Школа 2100”</vt:lpstr>
      <vt:lpstr>Учебники и учебные пособия УМК “Школа 2100”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 Vorobyeva</dc:creator>
  <cp:lastModifiedBy>Elena Vorobyeva</cp:lastModifiedBy>
  <cp:revision>28</cp:revision>
  <dcterms:created xsi:type="dcterms:W3CDTF">2011-02-13T11:01:44Z</dcterms:created>
  <dcterms:modified xsi:type="dcterms:W3CDTF">2014-11-02T19:39:04Z</dcterms:modified>
</cp:coreProperties>
</file>