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  <p:sldMasterId id="2147483864" r:id="rId2"/>
    <p:sldMasterId id="2147483876" r:id="rId3"/>
  </p:sldMasterIdLst>
  <p:sldIdLst>
    <p:sldId id="256" r:id="rId4"/>
    <p:sldId id="257" r:id="rId5"/>
    <p:sldId id="281" r:id="rId6"/>
    <p:sldId id="269" r:id="rId7"/>
    <p:sldId id="270" r:id="rId8"/>
    <p:sldId id="272" r:id="rId9"/>
    <p:sldId id="275" r:id="rId10"/>
    <p:sldId id="276" r:id="rId11"/>
    <p:sldId id="277" r:id="rId12"/>
    <p:sldId id="278" r:id="rId13"/>
    <p:sldId id="280" r:id="rId14"/>
    <p:sldId id="265" r:id="rId15"/>
    <p:sldId id="26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4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C189E-E349-463F-9AA8-41569E9277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8083142"/>
      </p:ext>
    </p:extLst>
  </p:cSld>
  <p:clrMapOvr>
    <a:masterClrMapping/>
  </p:clrMapOvr>
  <p:transition spd="med" advClick="0" advTm="10000">
    <p:comb/>
    <p:sndAc>
      <p:stSnd loop="1">
        <p:snd r:embed="rId1" name="voltage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  <p:sldLayoutId id="2147483888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924944"/>
            <a:ext cx="8026152" cy="100811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marL="182880" indent="0" algn="ctr">
              <a:buNone/>
            </a:pPr>
            <a:r>
              <a:rPr lang="ru-RU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Тема: Строение тела человека</a:t>
            </a:r>
            <a:endParaRPr lang="ru-RU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845820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«Школа №55» Московского района г. Казани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443856" y="1592796"/>
            <a:ext cx="8458200" cy="50405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Предмет: Окружающий мир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61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Печень</a:t>
            </a: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6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4359275"/>
            <a:ext cx="8229600" cy="3887788"/>
          </a:xfrm>
          <a:prstGeom prst="rect">
            <a:avLst/>
          </a:prstGeom>
        </p:spPr>
        <p:txBody>
          <a:bodyPr/>
          <a:lstStyle/>
          <a:p>
            <a:pPr marL="45720" indent="0" algn="ctr" eaLnBrk="1" hangingPunct="1">
              <a:buNone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Необыкновенная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соседка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желудка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находящаяся  с  правой  стороны  от  него.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 eaLnBrk="1" hangingPunct="1">
              <a:buNone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Помогает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кишечнику  переварить  жиры.</a:t>
            </a:r>
          </a:p>
        </p:txBody>
      </p:sp>
      <p:pic>
        <p:nvPicPr>
          <p:cNvPr id="27652" name="Picture 4" descr="MCHM00307_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196975"/>
            <a:ext cx="3384550" cy="316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4637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354478" y="0"/>
            <a:ext cx="8510588" cy="9087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Внутреннее строение тела человека</a:t>
            </a:r>
            <a:endParaRPr lang="ru-RU" sz="2800" dirty="0" smtClean="0"/>
          </a:p>
        </p:txBody>
      </p:sp>
      <p:pic>
        <p:nvPicPr>
          <p:cNvPr id="12" name="Picture 2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2335213" cy="5030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4"/>
          <p:cNvSpPr txBox="1">
            <a:spLocks noRot="1" noChangeArrowheads="1"/>
          </p:cNvSpPr>
          <p:nvPr/>
        </p:nvSpPr>
        <p:spPr>
          <a:xfrm>
            <a:off x="4787900" y="2420888"/>
            <a:ext cx="2178050" cy="3384376"/>
          </a:xfrm>
          <a:prstGeom prst="rect">
            <a:avLst/>
          </a:prstGeom>
        </p:spPr>
        <p:txBody>
          <a:bodyPr/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Мозг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Лёгкие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Сердце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Желудок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Кишечник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Печень</a:t>
            </a:r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  <a:p>
            <a:pPr>
              <a:lnSpc>
                <a:spcPct val="80000"/>
              </a:lnSpc>
              <a:defRPr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499496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971600" y="332656"/>
            <a:ext cx="7408333" cy="72008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4572000" y="1124744"/>
            <a:ext cx="3744415" cy="150314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День и стучит оно,</a:t>
            </a:r>
          </a:p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Словно бы заведено.</a:t>
            </a:r>
          </a:p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Будет плохо, если вдруг</a:t>
            </a:r>
          </a:p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Прекратится это.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454757" y="1124744"/>
            <a:ext cx="3744415" cy="150314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Мы на них стоим и пляшем</a:t>
            </a:r>
          </a:p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Ну а если им прикажем,</a:t>
            </a:r>
          </a:p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 они бегом несут.</a:t>
            </a:r>
          </a:p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Подскажи как их зовут?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514978" y="2918976"/>
            <a:ext cx="3744415" cy="432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Командный пункт - ….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4760208" y="2856240"/>
            <a:ext cx="3744415" cy="7980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Мотор, размером немногим больше кулака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521956" y="3904696"/>
            <a:ext cx="4986148" cy="57904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Похожи на две розовые губки - … 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509442" y="4661872"/>
            <a:ext cx="4960316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Главное отделение внутренней кухни.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бъект 2"/>
          <p:cNvSpPr txBox="1">
            <a:spLocks/>
          </p:cNvSpPr>
          <p:nvPr/>
        </p:nvSpPr>
        <p:spPr>
          <a:xfrm>
            <a:off x="521955" y="5445224"/>
            <a:ext cx="6110459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7.Похож на длинный извилистый лабиринт -…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 txBox="1">
            <a:spLocks/>
          </p:cNvSpPr>
          <p:nvPr/>
        </p:nvSpPr>
        <p:spPr>
          <a:xfrm>
            <a:off x="521956" y="6159440"/>
            <a:ext cx="8154500" cy="57606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Symbol" pitchFamily="18" charset="2"/>
              <a:buNone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Соседка желудка, которая находится с правой стороны.</a:t>
            </a:r>
            <a:endParaRPr lang="ru-RU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7413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3"/>
          <p:cNvSpPr>
            <a:spLocks noGrp="1"/>
          </p:cNvSpPr>
          <p:nvPr>
            <p:ph type="title"/>
          </p:nvPr>
        </p:nvSpPr>
        <p:spPr>
          <a:xfrm>
            <a:off x="1115616" y="1412776"/>
            <a:ext cx="7200800" cy="2016224"/>
          </a:xfrm>
        </p:spPr>
        <p:txBody>
          <a:bodyPr>
            <a:prstTxWarp prst="textArchUp">
              <a:avLst/>
            </a:prstTxWarp>
            <a:noAutofit/>
          </a:bodyPr>
          <a:lstStyle/>
          <a:p>
            <a:pPr algn="ctr"/>
            <a:r>
              <a:rPr lang="ru-RU" sz="8800" b="1" dirty="0"/>
              <a:t/>
            </a:r>
            <a:br>
              <a:rPr lang="ru-RU" sz="8800" b="1" dirty="0"/>
            </a:br>
            <a:r>
              <a:rPr lang="ru-RU" sz="8800" b="1" dirty="0" smtClean="0"/>
              <a:t/>
            </a:r>
            <a:br>
              <a:rPr lang="ru-RU" sz="8800" b="1" dirty="0" smtClean="0"/>
            </a:br>
            <a:r>
              <a:rPr lang="ru-RU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Будьте</a:t>
            </a:r>
            <a:r>
              <a:rPr lang="ru-RU" sz="8800" b="1" dirty="0" smtClean="0"/>
              <a:t> </a:t>
            </a:r>
            <a:r>
              <a:rPr lang="ru-RU" sz="72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здоровы</a:t>
            </a:r>
            <a:r>
              <a:rPr lang="ru-RU" sz="8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!</a:t>
            </a:r>
            <a:endParaRPr lang="ru-RU" sz="8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38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59" cy="5400600"/>
          </a:xfrm>
        </p:spPr>
        <p:txBody>
          <a:bodyPr>
            <a:normAutofit lnSpcReduction="10000"/>
          </a:bodyPr>
          <a:lstStyle/>
          <a:p>
            <a:pPr algn="just"/>
            <a:endParaRPr lang="ru-RU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Ввести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понятие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«внешнее»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«внутреннее»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строение тела человека, познакомить с частями и внутренними органами человека, дать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-начальное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о работе внутренних органов.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устойчивость внимания, долговременную память, словесно-логическое мышление на основе работы с компьютерной презентацией, со схемами на доске, при выполнении заданий в рабочей тетради, повышать познавательную активность.</a:t>
            </a:r>
          </a:p>
          <a:p>
            <a:pPr algn="just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бережное отношение к своему здоровью на основе полученных знаний на уроке.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 урока: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01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836712"/>
            <a:ext cx="3096344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Скругленный прямоугольник 8"/>
          <p:cNvSpPr/>
          <p:nvPr/>
        </p:nvSpPr>
        <p:spPr>
          <a:xfrm>
            <a:off x="5458375" y="5229199"/>
            <a:ext cx="2495128" cy="73833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корень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448233" y="4077072"/>
            <a:ext cx="2495128" cy="698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лист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58375" y="3079812"/>
            <a:ext cx="2495128" cy="698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стебель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448233" y="1988840"/>
            <a:ext cx="2495128" cy="698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цветок</a:t>
            </a:r>
            <a:endParaRPr lang="ru-RU" sz="3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448233" y="875590"/>
            <a:ext cx="2495128" cy="8252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Плоды с семенами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4427984" y="1288199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779912" y="2338028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H="1">
            <a:off x="3779912" y="3429000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 flipV="1">
            <a:off x="4283968" y="3778188"/>
            <a:ext cx="1164265" cy="8029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9" idx="1"/>
          </p:cNvCxnSpPr>
          <p:nvPr/>
        </p:nvCxnSpPr>
        <p:spPr>
          <a:xfrm flipH="1" flipV="1">
            <a:off x="3563888" y="5598366"/>
            <a:ext cx="1894487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918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1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1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Rot="1" noChangeArrowheads="1"/>
          </p:cNvSpPr>
          <p:nvPr/>
        </p:nvSpPr>
        <p:spPr>
          <a:xfrm>
            <a:off x="323850" y="0"/>
            <a:ext cx="8510588" cy="90872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defRPr/>
            </a:pPr>
            <a:endParaRPr lang="ru-RU" b="1" dirty="0" smtClean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sz="3200" b="1" dirty="0" smtClean="0">
                <a:solidFill>
                  <a:srgbClr val="002060"/>
                </a:solidFill>
              </a:rPr>
              <a:t>Внешнее строение тела человека</a:t>
            </a:r>
            <a:endParaRPr lang="ru-RU" sz="2800" dirty="0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686405" y="1395020"/>
            <a:ext cx="2448272" cy="432048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ctr">
              <a:buFont typeface="Wingdings 2"/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2" descr="Рисунок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9" t="1337"/>
          <a:stretch>
            <a:fillRect/>
          </a:stretch>
        </p:blipFill>
        <p:spPr bwMode="auto">
          <a:xfrm>
            <a:off x="755576" y="1630603"/>
            <a:ext cx="2376264" cy="4838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3"/>
          <p:cNvSpPr txBox="1">
            <a:spLocks noRot="1" noChangeArrowheads="1"/>
          </p:cNvSpPr>
          <p:nvPr/>
        </p:nvSpPr>
        <p:spPr>
          <a:xfrm>
            <a:off x="4427984" y="1630603"/>
            <a:ext cx="3168352" cy="2165539"/>
          </a:xfrm>
          <a:prstGeom prst="rect">
            <a:avLst/>
          </a:prstGeom>
        </p:spPr>
        <p:txBody>
          <a:bodyPr/>
          <a:lstStyle>
            <a:lvl1pPr marL="34290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2471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25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517904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71907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19202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121408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Char char="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defRPr/>
            </a:pPr>
            <a:endParaRPr lang="ru-RU" b="1" dirty="0" smtClean="0"/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Голова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Шея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Туловище                          (грудь, живот, спина)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500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500" dirty="0" smtClean="0"/>
              <a:t>                                                               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Руки</a:t>
            </a:r>
          </a:p>
          <a:p>
            <a:pPr>
              <a:lnSpc>
                <a:spcPct val="80000"/>
              </a:lnSpc>
              <a:defRPr/>
            </a:pPr>
            <a:r>
              <a:rPr lang="ru-RU" sz="2500" b="1" dirty="0" smtClean="0"/>
              <a:t>Ноги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dirty="0" smtClean="0"/>
              <a:t>                           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6095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476672"/>
            <a:ext cx="7920880" cy="648072"/>
          </a:xfrm>
        </p:spPr>
        <p:txBody>
          <a:bodyPr>
            <a:normAutofit fontScale="90000"/>
          </a:bodyPr>
          <a:lstStyle/>
          <a:p>
            <a:pPr marL="0" indent="0" algn="ctr" eaLnBrk="1" hangingPunct="1">
              <a:buNone/>
              <a:defRPr/>
            </a:pPr>
            <a:r>
              <a:rPr lang="ru-RU" sz="4400" b="1" dirty="0" smtClean="0"/>
              <a:t>Головной   мозг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457200" y="4293096"/>
            <a:ext cx="8229600" cy="1837829"/>
          </a:xfrm>
        </p:spPr>
        <p:txBody>
          <a:bodyPr>
            <a:normAutofit/>
          </a:bodyPr>
          <a:lstStyle/>
          <a:p>
            <a:pPr marL="45720" indent="0" algn="ctr" eaLnBrk="1" hangingPunct="1">
              <a:lnSpc>
                <a:spcPct val="90000"/>
              </a:lnSpc>
              <a:buNone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Управляет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нашими  мыслями, чувствами, движениями, следит  за  работой  главных  внутренних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сердца  и  лёгких.</a:t>
            </a:r>
          </a:p>
        </p:txBody>
      </p:sp>
      <p:pic>
        <p:nvPicPr>
          <p:cNvPr id="22532" name="Picture 4" descr="MCj0197836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1412776"/>
            <a:ext cx="2736850" cy="248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02050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250" advClick="0" advTm="0"/>
    </mc:Choice>
    <mc:Fallback>
      <p:transition spd="slow" advClick="0" advTm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title"/>
          </p:nvPr>
        </p:nvSpPr>
        <p:spPr>
          <a:xfrm>
            <a:off x="2195736" y="404664"/>
            <a:ext cx="4813300" cy="1143000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Легкие</a:t>
            </a:r>
            <a:endParaRPr lang="ru-RU" alt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4653136"/>
            <a:ext cx="8424936" cy="1080120"/>
          </a:xfrm>
          <a:prstGeom prst="rect">
            <a:avLst/>
          </a:prstGeom>
        </p:spPr>
        <p:txBody>
          <a:bodyPr/>
          <a:lstStyle/>
          <a:p>
            <a:pPr marL="45720" indent="0" algn="ctr" eaLnBrk="1" hangingPunct="1">
              <a:buNone/>
            </a:pP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Похожи 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две розовые 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губки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alt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 eaLnBrk="1" hangingPunct="1">
              <a:buNone/>
            </a:pP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alt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 них человек дышит.</a:t>
            </a:r>
          </a:p>
        </p:txBody>
      </p:sp>
      <p:pic>
        <p:nvPicPr>
          <p:cNvPr id="23556" name="Picture 4" descr="MCj0426170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916112"/>
            <a:ext cx="4032448" cy="217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4381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0000"/>
    </mc:Choice>
    <mc:Fallback>
      <p:transition spd="slow" advClick="0" advTm="1000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260350"/>
            <a:ext cx="8229600" cy="11430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е р д ц е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3789363"/>
            <a:ext cx="8229600" cy="2767012"/>
          </a:xfrm>
          <a:prstGeom prst="rect">
            <a:avLst/>
          </a:prstGeom>
        </p:spPr>
        <p:txBody>
          <a:bodyPr/>
          <a:lstStyle/>
          <a:p>
            <a:pPr marL="45720" indent="0" eaLnBrk="1" hangingPunct="1">
              <a:lnSpc>
                <a:spcPct val="90000"/>
              </a:lnSpc>
              <a:buNone/>
              <a:defRPr/>
            </a:pPr>
            <a:endParaRPr lang="ru-RU" sz="2800" dirty="0"/>
          </a:p>
          <a:p>
            <a:pPr marL="45720" indent="0" algn="ctr" eaLnBrk="1" hangingPunct="1">
              <a:lnSpc>
                <a:spcPct val="90000"/>
              </a:lnSpc>
              <a:buNone/>
              <a:defRPr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Неутомимый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мотор».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Всё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 сжимается  и  разжимается. Непрерывно  гонит  кровь в  сосуды  и  заставляет  её обегать  всё  тело.</a:t>
            </a:r>
          </a:p>
        </p:txBody>
      </p:sp>
      <p:pic>
        <p:nvPicPr>
          <p:cNvPr id="24580" name="Picture 4" descr="MCj042356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3" y="1628775"/>
            <a:ext cx="3168352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021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15000"/>
    </mc:Choice>
    <mc:Fallback>
      <p:transition spd="slow" advClick="0" advTm="1500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60350"/>
            <a:ext cx="8229600" cy="1371600"/>
          </a:xfrm>
        </p:spPr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Желудок</a:t>
            </a: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3717032"/>
            <a:ext cx="8229600" cy="2378968"/>
          </a:xfrm>
          <a:prstGeom prst="rect">
            <a:avLst/>
          </a:prstGeom>
        </p:spPr>
        <p:txBody>
          <a:bodyPr/>
          <a:lstStyle/>
          <a:p>
            <a:pPr marL="45720" indent="0" algn="ctr" eaLnBrk="1" hangingPunct="1">
              <a:lnSpc>
                <a:spcPct val="90000"/>
              </a:lnSpc>
              <a:buNone/>
              <a:defRPr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 eaLnBrk="1" hangingPunct="1">
              <a:lnSpc>
                <a:spcPct val="90000"/>
              </a:lnSpc>
              <a:buNone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отделение  «внутренней  кухни». В  нём  пища  смачивается  желудочным  соком, измельчается, перетирается  в  кашицу,  т.е.  переваривается.</a:t>
            </a:r>
          </a:p>
        </p:txBody>
      </p:sp>
      <p:pic>
        <p:nvPicPr>
          <p:cNvPr id="25604" name="Picture 5" descr="MCj042633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1" y="1628775"/>
            <a:ext cx="3888432" cy="23042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4779981"/>
      </p:ext>
    </p:extLst>
  </p:cSld>
  <p:clrMapOvr>
    <a:masterClrMapping/>
  </p:clrMapOvr>
  <p:transition spd="med" advClick="0" advTm="15000">
    <p:comb/>
    <p:sndAc>
      <p:stSnd loop="1">
        <p:snd r:embed="rId2" name="type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0" indent="0" algn="ctr" eaLnBrk="1" hangingPunct="1">
              <a:buNone/>
              <a:defRPr/>
            </a:pPr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Кишечник</a:t>
            </a:r>
            <a:endParaRPr lang="ru-RU" sz="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9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628775"/>
            <a:ext cx="4536752" cy="4530725"/>
          </a:xfrm>
        </p:spPr>
        <p:txBody>
          <a:bodyPr>
            <a:noAutofit/>
          </a:bodyPr>
          <a:lstStyle/>
          <a:p>
            <a:pPr marL="45720" indent="0" algn="ctr" eaLnBrk="1" hangingPunct="1">
              <a:lnSpc>
                <a:spcPct val="90000"/>
              </a:lnSpc>
              <a:buNone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Похож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извилистый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лабиринт, тянется  почти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8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метров.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indent="0" algn="ctr" eaLnBrk="1" hangingPunct="1">
              <a:lnSpc>
                <a:spcPct val="90000"/>
              </a:lnSpc>
              <a:buNone/>
              <a:defRPr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нём  пища  окончательно  переваривается  и впитывается  организмом.</a:t>
            </a:r>
          </a:p>
        </p:txBody>
      </p:sp>
      <p:pic>
        <p:nvPicPr>
          <p:cNvPr id="26629" name="Picture 4" descr="MPj0385812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1341438"/>
            <a:ext cx="3598863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3572386"/>
      </p:ext>
    </p:extLst>
  </p:cSld>
  <p:clrMapOvr>
    <a:masterClrMapping/>
  </p:clrMapOvr>
  <p:transition spd="med" advClick="0" advTm="15000">
    <p:comb/>
    <p:sndAc>
      <p:stSnd loop="1">
        <p:snd r:embed="rId2" name="voltage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336</TotalTime>
  <Words>346</Words>
  <Application>Microsoft Office PowerPoint</Application>
  <PresentationFormat>Экран (4:3)</PresentationFormat>
  <Paragraphs>65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Волна</vt:lpstr>
      <vt:lpstr>Остин</vt:lpstr>
      <vt:lpstr>Воздушный поток</vt:lpstr>
      <vt:lpstr>Тема: Строение тела человека</vt:lpstr>
      <vt:lpstr>Цели урока:</vt:lpstr>
      <vt:lpstr>Презентация PowerPoint</vt:lpstr>
      <vt:lpstr>Презентация PowerPoint</vt:lpstr>
      <vt:lpstr>Головной   мозг</vt:lpstr>
      <vt:lpstr>Легкие</vt:lpstr>
      <vt:lpstr>С е р д ц е</vt:lpstr>
      <vt:lpstr>Желудок</vt:lpstr>
      <vt:lpstr>Кишечник</vt:lpstr>
      <vt:lpstr>Печень</vt:lpstr>
      <vt:lpstr>Презентация PowerPoint</vt:lpstr>
      <vt:lpstr>Презентация PowerPoint</vt:lpstr>
      <vt:lpstr>  Будьте здоровы!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Александр</cp:lastModifiedBy>
  <cp:revision>33</cp:revision>
  <dcterms:created xsi:type="dcterms:W3CDTF">2014-01-28T10:02:35Z</dcterms:created>
  <dcterms:modified xsi:type="dcterms:W3CDTF">2014-02-24T17:50:08Z</dcterms:modified>
</cp:coreProperties>
</file>